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7" r:id="rId10"/>
    <p:sldId id="261" r:id="rId11"/>
    <p:sldId id="268" r:id="rId12"/>
    <p:sldId id="262" r:id="rId13"/>
    <p:sldId id="263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solidFill>
            <a:srgbClr val="FFC000"/>
          </a:solidFill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4999D-DC79-4405-B767-1D409B2B4AE7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9477" y="6412992"/>
            <a:ext cx="5429838" cy="2518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8236-EC28-44C8-BA02-AAAB753EE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792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4999D-DC79-4405-B767-1D409B2B4AE7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9477" y="6412992"/>
            <a:ext cx="5429838" cy="2518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8236-EC28-44C8-BA02-AAAB753EE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109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4999D-DC79-4405-B767-1D409B2B4AE7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9477" y="6412992"/>
            <a:ext cx="5429838" cy="2518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8236-EC28-44C8-BA02-AAAB753EE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08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4999D-DC79-4405-B767-1D409B2B4AE7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8236-EC28-44C8-BA02-AAAB753EE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564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4999D-DC79-4405-B767-1D409B2B4AE7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9477" y="6412992"/>
            <a:ext cx="5429838" cy="2518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8236-EC28-44C8-BA02-AAAB753EE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96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4999D-DC79-4405-B767-1D409B2B4AE7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9477" y="6412992"/>
            <a:ext cx="5429838" cy="2518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8236-EC28-44C8-BA02-AAAB753EE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24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4999D-DC79-4405-B767-1D409B2B4AE7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59477" y="6412992"/>
            <a:ext cx="5429838" cy="25184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8236-EC28-44C8-BA02-AAAB753EE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14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4999D-DC79-4405-B767-1D409B2B4AE7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9477" y="6412992"/>
            <a:ext cx="5429838" cy="2518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8236-EC28-44C8-BA02-AAAB753EE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273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4999D-DC79-4405-B767-1D409B2B4AE7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59477" y="6412992"/>
            <a:ext cx="5429838" cy="2518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8236-EC28-44C8-BA02-AAAB753EE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152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4999D-DC79-4405-B767-1D409B2B4AE7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9477" y="6412992"/>
            <a:ext cx="5429838" cy="2518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8236-EC28-44C8-BA02-AAAB753EE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45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4999D-DC79-4405-B767-1D409B2B4AE7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9477" y="6412992"/>
            <a:ext cx="5429838" cy="25184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58236-EC28-44C8-BA02-AAAB753EE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029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4999D-DC79-4405-B767-1D409B2B4AE7}" type="datetimeFigureOut">
              <a:rPr lang="en-US" smtClean="0"/>
              <a:t>10/23/2025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524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658236-EC28-44C8-BA02-AAAB753EE4C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3" t="12290" r="17808" b="18122"/>
          <a:stretch/>
        </p:blipFill>
        <p:spPr>
          <a:xfrm>
            <a:off x="10875782" y="5515576"/>
            <a:ext cx="956036" cy="109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69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FC000"/>
          </a:solidFill>
          <a:latin typeface="Bookman Old Style" panose="0205060405050502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chemeClr val="tx1"/>
          </a:solidFill>
          <a:latin typeface="Bookman Old Style" panose="02050604050505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ookman Old Style" panose="02050604050505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509519"/>
            <a:ext cx="9144000" cy="1000443"/>
          </a:xfrm>
        </p:spPr>
        <p:txBody>
          <a:bodyPr/>
          <a:lstStyle/>
          <a:p>
            <a:r>
              <a:rPr lang="en-US" dirty="0" smtClean="0"/>
              <a:t>CHEMISTRY S5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37052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UNIT 5. ALCOHOLS AND ETHERS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112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Properties: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 smtClean="0"/>
              <a:t>- </a:t>
            </a:r>
            <a:r>
              <a:rPr lang="en-US" b="0" dirty="0"/>
              <a:t>Polar and form hydrogen bonds</a:t>
            </a:r>
            <a:br>
              <a:rPr lang="en-US" b="0" dirty="0"/>
            </a:br>
            <a:r>
              <a:rPr lang="en-US" b="0" dirty="0"/>
              <a:t>- Higher boiling points than alkanes/ethers</a:t>
            </a:r>
            <a:br>
              <a:rPr lang="en-US" b="0" dirty="0"/>
            </a:br>
            <a:r>
              <a:rPr lang="en-US" b="0" dirty="0"/>
              <a:t>- Soluble in water (small alcohols)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398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Alcohols </a:t>
            </a:r>
            <a:r>
              <a:rPr lang="en-US" b="0" dirty="0"/>
              <a:t>are </a:t>
            </a:r>
            <a:r>
              <a:rPr lang="en-US" b="0" dirty="0">
                <a:solidFill>
                  <a:srgbClr val="00B0F0"/>
                </a:solidFill>
              </a:rPr>
              <a:t>polar</a:t>
            </a:r>
            <a:r>
              <a:rPr lang="en-US" b="0" dirty="0"/>
              <a:t> molecules because the oxygen atom in the hydroxyl group (–OH) is more </a:t>
            </a:r>
            <a:r>
              <a:rPr lang="en-US" b="0" dirty="0">
                <a:solidFill>
                  <a:srgbClr val="00B0F0"/>
                </a:solidFill>
              </a:rPr>
              <a:t>electronegative</a:t>
            </a:r>
            <a:r>
              <a:rPr lang="en-US" b="0" dirty="0"/>
              <a:t> than hydrogen, creating a partial charge separation. This polarity allows alcohols to form </a:t>
            </a:r>
            <a:r>
              <a:rPr lang="en-US" b="0" dirty="0">
                <a:solidFill>
                  <a:srgbClr val="00B0F0"/>
                </a:solidFill>
              </a:rPr>
              <a:t>hydrogen bonds </a:t>
            </a:r>
            <a:r>
              <a:rPr lang="en-US" b="0" dirty="0"/>
              <a:t>between the hydrogen of one molecule and the oxygen of another. As a result, alcohols have higher boiling points and are more soluble in water than hydrocarbons of similar molecular </a:t>
            </a:r>
            <a:r>
              <a:rPr lang="en-US" b="0" dirty="0" smtClean="0"/>
              <a:t>mass.</a:t>
            </a:r>
            <a:endParaRPr lang="en-US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806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Properties: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 smtClean="0"/>
              <a:t>1</a:t>
            </a:r>
            <a:r>
              <a:rPr lang="en-US" b="0" dirty="0"/>
              <a:t>. Combustion: Alcohol + O₂ → CO₂ + H₂O</a:t>
            </a:r>
            <a:br>
              <a:rPr lang="en-US" b="0" dirty="0"/>
            </a:br>
            <a:r>
              <a:rPr lang="en-US" b="0" dirty="0"/>
              <a:t>2. Dehydration: Alcohol → Alkene + H₂O</a:t>
            </a:r>
            <a:br>
              <a:rPr lang="en-US" b="0" dirty="0"/>
            </a:br>
            <a:r>
              <a:rPr lang="en-US" b="0" dirty="0"/>
              <a:t>3. Oxidation: Primary → Aldehyde → Acid; Secondary → Ketone; Tertiary → No oxidation</a:t>
            </a:r>
            <a:br>
              <a:rPr lang="en-US" b="0" dirty="0"/>
            </a:br>
            <a:r>
              <a:rPr lang="en-US" b="0" dirty="0"/>
              <a:t>4. Esterification: Alcohol + Carboxylic acid → Ester + H₂O</a:t>
            </a:r>
            <a:br>
              <a:rPr lang="en-US" b="0" dirty="0"/>
            </a:br>
            <a:r>
              <a:rPr lang="en-US" b="0" dirty="0"/>
              <a:t>5. Reaction with Sodium: 2R–OH + 2Na → 2R–</a:t>
            </a:r>
            <a:r>
              <a:rPr lang="en-US" b="0" dirty="0" err="1"/>
              <a:t>ONa</a:t>
            </a:r>
            <a:r>
              <a:rPr lang="en-US" b="0" dirty="0"/>
              <a:t> + H</a:t>
            </a:r>
            <a:r>
              <a:rPr lang="en-US" b="0" dirty="0" smtClean="0"/>
              <a:t>₂</a:t>
            </a:r>
            <a:endParaRPr lang="en-US" b="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5662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alcohols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 smtClean="0"/>
              <a:t>- </a:t>
            </a:r>
            <a:r>
              <a:rPr lang="en-US" b="0" dirty="0"/>
              <a:t>Solvents</a:t>
            </a:r>
            <a:br>
              <a:rPr lang="en-US" b="0" dirty="0"/>
            </a:br>
            <a:r>
              <a:rPr lang="en-US" b="0" dirty="0"/>
              <a:t>- Fuels</a:t>
            </a:r>
            <a:br>
              <a:rPr lang="en-US" b="0" dirty="0"/>
            </a:br>
            <a:r>
              <a:rPr lang="en-US" b="0" dirty="0"/>
              <a:t>- Antiseptics</a:t>
            </a:r>
            <a:br>
              <a:rPr lang="en-US" b="0" dirty="0"/>
            </a:br>
            <a:r>
              <a:rPr lang="en-US" b="0" dirty="0"/>
              <a:t>- Manufacture of esters and chemicals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307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Breathalyzer </a:t>
            </a:r>
            <a:r>
              <a:rPr lang="en-US" b="0" dirty="0" smtClean="0"/>
              <a:t>( Alcohol Test)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A </a:t>
            </a:r>
            <a:r>
              <a:rPr lang="en-US" dirty="0">
                <a:solidFill>
                  <a:srgbClr val="00B0F0"/>
                </a:solidFill>
              </a:rPr>
              <a:t>breathalyzer </a:t>
            </a:r>
            <a:r>
              <a:rPr lang="en-US" dirty="0"/>
              <a:t>is a device used to measure the alcohol concentration in a person’s breath to estimate blood alcohol concentration (BAC).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628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</a:t>
            </a:r>
            <a:r>
              <a:rPr lang="en-US" dirty="0"/>
              <a:t>. Principle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It </a:t>
            </a:r>
            <a:r>
              <a:rPr lang="en-US" b="0" dirty="0"/>
              <a:t>works on the oxidation of ethanol (alcohol) in the breath to acetic acid — a process that produces measurable chemical or electrical changes.</a:t>
            </a:r>
            <a:br>
              <a:rPr lang="en-US" b="0" dirty="0"/>
            </a:br>
            <a:r>
              <a:rPr lang="en-US" b="0" dirty="0"/>
              <a:t>The amount of ethanol in the alveolar (deep lung) air is directly proportional to the amount in the blood</a:t>
            </a:r>
            <a:r>
              <a:rPr lang="en-US" b="0" dirty="0" smtClean="0"/>
              <a:t>.</a:t>
            </a:r>
            <a:endParaRPr lang="en-US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001294"/>
            <a:ext cx="6863398" cy="72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95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6955"/>
          </a:xfrm>
        </p:spPr>
        <p:txBody>
          <a:bodyPr>
            <a:normAutofit/>
          </a:bodyPr>
          <a:lstStyle/>
          <a:p>
            <a:r>
              <a:rPr lang="en-US" dirty="0"/>
              <a:t>Types of Breathalyzers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-162560"/>
            <a:ext cx="10515600" cy="3741738"/>
          </a:xfrm>
        </p:spPr>
        <p:txBody>
          <a:bodyPr/>
          <a:lstStyle/>
          <a:p>
            <a:endParaRPr lang="en-US" b="0" dirty="0" smtClean="0"/>
          </a:p>
          <a:p>
            <a:endParaRPr lang="en-US" b="0" dirty="0"/>
          </a:p>
          <a:p>
            <a:endParaRPr lang="en-US" b="0" dirty="0" smtClean="0"/>
          </a:p>
          <a:p>
            <a:endParaRPr lang="en-US" b="0" dirty="0"/>
          </a:p>
          <a:p>
            <a:r>
              <a:rPr lang="en-US" b="0" dirty="0" smtClean="0"/>
              <a:t>Chemical </a:t>
            </a:r>
            <a:r>
              <a:rPr lang="en-US" b="0" dirty="0"/>
              <a:t>(Color Change) </a:t>
            </a:r>
            <a:r>
              <a:rPr lang="en-US" b="0" dirty="0" smtClean="0"/>
              <a:t>Type</a:t>
            </a:r>
          </a:p>
          <a:p>
            <a:r>
              <a:rPr lang="en-US" b="0" dirty="0"/>
              <a:t>Fuel Cell </a:t>
            </a:r>
            <a:r>
              <a:rPr lang="en-US" b="0" dirty="0" smtClean="0"/>
              <a:t>Type</a:t>
            </a:r>
          </a:p>
          <a:p>
            <a:r>
              <a:rPr lang="en-US" b="0" dirty="0"/>
              <a:t>Infrared Spectroscopy Type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981120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458" t="7531" r="2396" b="1745"/>
          <a:stretch/>
        </p:blipFill>
        <p:spPr>
          <a:xfrm>
            <a:off x="726440" y="976113"/>
            <a:ext cx="10063480" cy="475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04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a) Chemical (Color Change) Type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The </a:t>
            </a:r>
            <a:r>
              <a:rPr lang="en-US" b="0" dirty="0"/>
              <a:t>person blows air into a tube containing acidified potassium dichromate (</a:t>
            </a:r>
            <a:r>
              <a:rPr lang="en-US" b="0" dirty="0" err="1"/>
              <a:t>K₂Cr₂O</a:t>
            </a:r>
            <a:r>
              <a:rPr lang="en-US" b="0" dirty="0"/>
              <a:t>₇) solution.</a:t>
            </a:r>
          </a:p>
          <a:p>
            <a:r>
              <a:rPr lang="en-US" b="0" dirty="0"/>
              <a:t>Ethanol in the breath reduces orange Cr⁶⁺ to green Cr³⁺ ions.</a:t>
            </a:r>
          </a:p>
          <a:p>
            <a:r>
              <a:rPr lang="en-US" b="0" dirty="0"/>
              <a:t>The color change indicates the presence of alcohol</a:t>
            </a:r>
            <a:r>
              <a:rPr lang="en-US" b="0" dirty="0" smtClean="0"/>
              <a:t>.</a:t>
            </a:r>
          </a:p>
          <a:p>
            <a:endParaRPr lang="en-US" b="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463097"/>
            <a:ext cx="958596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41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(b) Fuel Cell Type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Ethanol is oxidized at a platinum electrode to form acetic acid, protons, and electrons.</a:t>
            </a:r>
          </a:p>
          <a:p>
            <a:r>
              <a:rPr lang="en-US" b="0" dirty="0"/>
              <a:t>The electrons flow through a circuit, producing an electric current proportional to the alcohol concentration</a:t>
            </a:r>
            <a:r>
              <a:rPr lang="en-US" b="0" dirty="0" smtClean="0"/>
              <a:t>.</a:t>
            </a:r>
            <a:endParaRPr lang="en-US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747294"/>
            <a:ext cx="7513320" cy="77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64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05915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ALCOHOLS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Definition</a:t>
            </a:r>
            <a:r>
              <a:rPr lang="en-US" dirty="0">
                <a:solidFill>
                  <a:srgbClr val="FF0000"/>
                </a:solidFill>
              </a:rPr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b="0" dirty="0"/>
              <a:t>Alcohols are organic compounds containing one or more hydroxyl (–OH) groups attached to a saturated carbon atom (sp³ hybridized).</a:t>
            </a:r>
          </a:p>
          <a:p>
            <a:endParaRPr lang="en-US" dirty="0" smtClean="0"/>
          </a:p>
          <a:p>
            <a:r>
              <a:rPr lang="en-US" dirty="0">
                <a:solidFill>
                  <a:srgbClr val="FF0000"/>
                </a:solidFill>
              </a:rPr>
              <a:t>General Formula:</a:t>
            </a:r>
            <a:r>
              <a:rPr lang="en-US" dirty="0"/>
              <a:t/>
            </a:r>
            <a:br>
              <a:rPr lang="en-US" dirty="0"/>
            </a:br>
            <a:r>
              <a:rPr lang="en-US" b="0" dirty="0"/>
              <a:t>Monohydric alcohols: CₙH₂ₙ₊₁OH</a:t>
            </a:r>
            <a:br>
              <a:rPr lang="en-US" b="0" dirty="0"/>
            </a:br>
            <a:r>
              <a:rPr lang="en-US" b="0" dirty="0"/>
              <a:t>Example: CH₃OH (methanol), C₂H₅OH (ethanol)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9241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(c) Infrared </a:t>
            </a:r>
            <a:r>
              <a:rPr lang="en-US" dirty="0"/>
              <a:t>Spectroscopy Type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Measures </a:t>
            </a:r>
            <a:r>
              <a:rPr lang="en-US" b="0" dirty="0"/>
              <a:t>how </a:t>
            </a:r>
            <a:r>
              <a:rPr lang="en-US" dirty="0"/>
              <a:t>much infrared light </a:t>
            </a:r>
            <a:r>
              <a:rPr lang="en-US" b="0" dirty="0"/>
              <a:t>is absorbed by ethanol molecules in the breath</a:t>
            </a:r>
            <a:r>
              <a:rPr lang="en-US" b="0" dirty="0" smtClean="0"/>
              <a:t>.</a:t>
            </a:r>
          </a:p>
          <a:p>
            <a:r>
              <a:rPr lang="en-US" b="0" dirty="0"/>
              <a:t>When IR light passes through a sample of breath containing alcohol, certain wavelengths are absorbed by </a:t>
            </a:r>
            <a:r>
              <a:rPr lang="en-US" b="0" dirty="0" smtClean="0"/>
              <a:t> </a:t>
            </a:r>
            <a:r>
              <a:rPr lang="en-US" b="0" dirty="0"/>
              <a:t>vibrating bonds — mainly around 3.4 </a:t>
            </a:r>
            <a:r>
              <a:rPr lang="en-US" b="0" dirty="0" err="1"/>
              <a:t>μm</a:t>
            </a:r>
            <a:r>
              <a:rPr lang="en-US" b="0" dirty="0"/>
              <a:t> (C–H stretch) and 9.5 </a:t>
            </a:r>
            <a:r>
              <a:rPr lang="en-US" b="0" dirty="0" err="1"/>
              <a:t>μm</a:t>
            </a:r>
            <a:r>
              <a:rPr lang="en-US" b="0" dirty="0"/>
              <a:t> (C–O stretch).</a:t>
            </a:r>
          </a:p>
          <a:p>
            <a:r>
              <a:rPr lang="en-US" b="0" dirty="0"/>
              <a:t>The amount of </a:t>
            </a:r>
            <a:r>
              <a:rPr lang="en-US" dirty="0"/>
              <a:t>absorption</a:t>
            </a:r>
            <a:r>
              <a:rPr lang="en-US" b="0" dirty="0"/>
              <a:t> corresponds to the ethanol concentration.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7019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The device calculates Blood Alcohol Concentration </a:t>
            </a:r>
            <a:r>
              <a:rPr lang="en-US" dirty="0"/>
              <a:t>(BAC) </a:t>
            </a:r>
            <a:r>
              <a:rPr lang="en-US" b="0" dirty="0"/>
              <a:t>using the ratio</a:t>
            </a:r>
            <a:r>
              <a:rPr lang="en-US" b="0" dirty="0" smtClean="0"/>
              <a:t>: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649" y="3137217"/>
            <a:ext cx="9906601" cy="150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076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>- Primary (1°): –OH on a carbon attached to one alkyl group (e.g. ethanol)</a:t>
            </a:r>
            <a:br>
              <a:rPr lang="en-US" b="0" dirty="0"/>
            </a:br>
            <a:r>
              <a:rPr lang="en-US" b="0" dirty="0"/>
              <a:t>- Secondary (2°): –OH on a carbon attached to two alkyl groups (e.g. propan-2-ol)</a:t>
            </a:r>
            <a:br>
              <a:rPr lang="en-US" b="0" dirty="0"/>
            </a:br>
            <a:r>
              <a:rPr lang="en-US" b="0" dirty="0"/>
              <a:t>- Tertiary (3°): –OH on a carbon attached to three alkyl groups (e.g. 2-methylpropan-2-ol)</a:t>
            </a:r>
          </a:p>
        </p:txBody>
      </p:sp>
    </p:spTree>
    <p:extLst>
      <p:ext uri="{BB962C8B-B14F-4D97-AF65-F5344CB8AC3E}">
        <p14:creationId xmlns:p14="http://schemas.microsoft.com/office/powerpoint/2010/main" val="3866506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Nomenclature: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0" dirty="0" smtClean="0"/>
              <a:t>IUPAC</a:t>
            </a:r>
            <a:r>
              <a:rPr lang="en-US" sz="4000" b="0" dirty="0"/>
              <a:t>: Replace “–</a:t>
            </a:r>
            <a:r>
              <a:rPr lang="en-US" sz="4000" b="0" dirty="0">
                <a:solidFill>
                  <a:srgbClr val="FF0000"/>
                </a:solidFill>
              </a:rPr>
              <a:t>e</a:t>
            </a:r>
            <a:r>
              <a:rPr lang="en-US" sz="4000" b="0" dirty="0"/>
              <a:t>” in alkane with “–</a:t>
            </a:r>
            <a:r>
              <a:rPr lang="en-US" sz="4000" b="0" dirty="0" err="1">
                <a:solidFill>
                  <a:srgbClr val="FF0000"/>
                </a:solidFill>
              </a:rPr>
              <a:t>ol</a:t>
            </a:r>
            <a:r>
              <a:rPr lang="en-US" sz="4000" b="0" dirty="0"/>
              <a:t>” (e.g. Methane → Methanol).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531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Preparation: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 smtClean="0"/>
              <a:t>1</a:t>
            </a:r>
            <a:r>
              <a:rPr lang="en-US" b="0" dirty="0"/>
              <a:t>. Hydration of alkenes</a:t>
            </a:r>
            <a:br>
              <a:rPr lang="en-US" b="0" dirty="0"/>
            </a:br>
            <a:r>
              <a:rPr lang="en-US" b="0" dirty="0"/>
              <a:t>2. Fermentation of sugars</a:t>
            </a:r>
            <a:br>
              <a:rPr lang="en-US" b="0" dirty="0"/>
            </a:br>
            <a:r>
              <a:rPr lang="en-US" b="0" dirty="0"/>
              <a:t>3. Reduction of carbonyl compounds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143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Fermentation </a:t>
            </a:r>
            <a:r>
              <a:rPr lang="en-US" dirty="0"/>
              <a:t>of Sugars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Fermentation </a:t>
            </a:r>
            <a:r>
              <a:rPr lang="en-US" dirty="0"/>
              <a:t>of Sugars</a:t>
            </a:r>
          </a:p>
          <a:p>
            <a:r>
              <a:rPr lang="en-US" dirty="0"/>
              <a:t>  </a:t>
            </a:r>
            <a:r>
              <a:rPr lang="en-US" dirty="0">
                <a:solidFill>
                  <a:srgbClr val="00B0F0"/>
                </a:solidFill>
              </a:rPr>
              <a:t>C₆H₁₂O₆ </a:t>
            </a:r>
            <a:r>
              <a:rPr lang="en-US" dirty="0"/>
              <a:t>→ </a:t>
            </a:r>
            <a:r>
              <a:rPr lang="en-US" dirty="0">
                <a:solidFill>
                  <a:srgbClr val="FFC000"/>
                </a:solidFill>
              </a:rPr>
              <a:t>2C₂H₅OH </a:t>
            </a:r>
            <a:r>
              <a:rPr lang="en-US" dirty="0"/>
              <a:t>+ 2CO₂ </a:t>
            </a:r>
            <a:endParaRPr lang="en-US" dirty="0" smtClean="0"/>
          </a:p>
          <a:p>
            <a:r>
              <a:rPr lang="en-US" dirty="0" smtClean="0"/>
              <a:t>Condition (</a:t>
            </a:r>
            <a:r>
              <a:rPr lang="en-US" dirty="0" smtClean="0">
                <a:solidFill>
                  <a:srgbClr val="00B050"/>
                </a:solidFill>
              </a:rPr>
              <a:t>yeast and temperature ranging </a:t>
            </a:r>
            <a:r>
              <a:rPr lang="en-US" dirty="0">
                <a:solidFill>
                  <a:srgbClr val="00B050"/>
                </a:solidFill>
              </a:rPr>
              <a:t>30–35°C</a:t>
            </a:r>
            <a:r>
              <a:rPr lang="en-US" dirty="0"/>
              <a:t>)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00B0F0"/>
                </a:solidFill>
              </a:rPr>
              <a:t>C</a:t>
            </a:r>
            <a:r>
              <a:rPr lang="en-US" dirty="0">
                <a:solidFill>
                  <a:srgbClr val="00B0F0"/>
                </a:solidFill>
              </a:rPr>
              <a:t>₆H₁₂O₆ </a:t>
            </a:r>
            <a:r>
              <a:rPr lang="en-US" dirty="0" smtClean="0"/>
              <a:t>= Glucose</a:t>
            </a:r>
          </a:p>
          <a:p>
            <a:r>
              <a:rPr lang="en-US" dirty="0">
                <a:solidFill>
                  <a:srgbClr val="FFC000"/>
                </a:solidFill>
              </a:rPr>
              <a:t>C₂H₅OH= </a:t>
            </a:r>
            <a:r>
              <a:rPr lang="en-US" dirty="0"/>
              <a:t>Ethanol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919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fermentation of sugars is made?</a:t>
            </a:r>
            <a:endParaRPr lang="en-US" dirty="0"/>
          </a:p>
        </p:txBody>
      </p:sp>
      <p:pic>
        <p:nvPicPr>
          <p:cNvPr id="1026" name="Picture 2" descr="Alcoholic fermentation: yeasts - Westgarth Wines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81" b="19294"/>
          <a:stretch/>
        </p:blipFill>
        <p:spPr bwMode="auto">
          <a:xfrm>
            <a:off x="1432560" y="2194559"/>
            <a:ext cx="8808720" cy="291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2881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glucose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5482" y="1825625"/>
            <a:ext cx="688103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516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Banana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4" t="14683" r="12023"/>
          <a:stretch/>
        </p:blipFill>
        <p:spPr>
          <a:xfrm>
            <a:off x="3881120" y="1778000"/>
            <a:ext cx="6969760" cy="489712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78000"/>
            <a:ext cx="2921000" cy="438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763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419</Words>
  <Application>Microsoft Office PowerPoint</Application>
  <PresentationFormat>Widescreen</PresentationFormat>
  <Paragraphs>56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Bookman Old Style</vt:lpstr>
      <vt:lpstr>Calibri</vt:lpstr>
      <vt:lpstr>Office Theme</vt:lpstr>
      <vt:lpstr>CHEMISTRY S5</vt:lpstr>
      <vt:lpstr> ALCOHOLS </vt:lpstr>
      <vt:lpstr>Classification:</vt:lpstr>
      <vt:lpstr>Nomenclature:</vt:lpstr>
      <vt:lpstr>Preparation:</vt:lpstr>
      <vt:lpstr> Fermentation of Sugars </vt:lpstr>
      <vt:lpstr>How fermentation of sugars is made?</vt:lpstr>
      <vt:lpstr>Sources of glucose</vt:lpstr>
      <vt:lpstr>Banana </vt:lpstr>
      <vt:lpstr>Physical Properties:</vt:lpstr>
      <vt:lpstr>Cont’d</vt:lpstr>
      <vt:lpstr>Chemical Properties:</vt:lpstr>
      <vt:lpstr>Uses of alcohols</vt:lpstr>
      <vt:lpstr>  Breathalyzer ( Alcohol Test) </vt:lpstr>
      <vt:lpstr> 1. Principle </vt:lpstr>
      <vt:lpstr>Types of Breathalyzers</vt:lpstr>
      <vt:lpstr>PowerPoint Presentation</vt:lpstr>
      <vt:lpstr> (a) Chemical (Color Change) Type </vt:lpstr>
      <vt:lpstr>(b) Fuel Cell Type</vt:lpstr>
      <vt:lpstr> (c) Infrared Spectroscopy Type </vt:lpstr>
      <vt:lpstr>Output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CHEMISTRY S5</dc:title>
  <dc:creator>Cordial space</dc:creator>
  <cp:lastModifiedBy>Cordial space</cp:lastModifiedBy>
  <cp:revision>15</cp:revision>
  <dcterms:created xsi:type="dcterms:W3CDTF">2025-10-23T09:22:34Z</dcterms:created>
  <dcterms:modified xsi:type="dcterms:W3CDTF">2025-10-23T15:36:05Z</dcterms:modified>
</cp:coreProperties>
</file>