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76"/>
  </p:notesMasterIdLst>
  <p:handoutMasterIdLst>
    <p:handoutMasterId r:id="rId377"/>
  </p:handoutMasterIdLst>
  <p:sldIdLst>
    <p:sldId id="256" r:id="rId2"/>
    <p:sldId id="882" r:id="rId3"/>
    <p:sldId id="880" r:id="rId4"/>
    <p:sldId id="883" r:id="rId5"/>
    <p:sldId id="522" r:id="rId6"/>
    <p:sldId id="521" r:id="rId7"/>
    <p:sldId id="520" r:id="rId8"/>
    <p:sldId id="884" r:id="rId9"/>
    <p:sldId id="885" r:id="rId10"/>
    <p:sldId id="519" r:id="rId11"/>
    <p:sldId id="518" r:id="rId12"/>
    <p:sldId id="517" r:id="rId13"/>
    <p:sldId id="523" r:id="rId14"/>
    <p:sldId id="524" r:id="rId15"/>
    <p:sldId id="525" r:id="rId16"/>
    <p:sldId id="526" r:id="rId17"/>
    <p:sldId id="527" r:id="rId18"/>
    <p:sldId id="528" r:id="rId19"/>
    <p:sldId id="529" r:id="rId20"/>
    <p:sldId id="530" r:id="rId21"/>
    <p:sldId id="531" r:id="rId22"/>
    <p:sldId id="532" r:id="rId23"/>
    <p:sldId id="533" r:id="rId24"/>
    <p:sldId id="545" r:id="rId25"/>
    <p:sldId id="535" r:id="rId26"/>
    <p:sldId id="536" r:id="rId27"/>
    <p:sldId id="537" r:id="rId28"/>
    <p:sldId id="538" r:id="rId29"/>
    <p:sldId id="539" r:id="rId30"/>
    <p:sldId id="540" r:id="rId31"/>
    <p:sldId id="541" r:id="rId32"/>
    <p:sldId id="542" r:id="rId33"/>
    <p:sldId id="543" r:id="rId34"/>
    <p:sldId id="544" r:id="rId35"/>
    <p:sldId id="886" r:id="rId36"/>
    <p:sldId id="887" r:id="rId37"/>
    <p:sldId id="546" r:id="rId38"/>
    <p:sldId id="547" r:id="rId39"/>
    <p:sldId id="548" r:id="rId40"/>
    <p:sldId id="549" r:id="rId41"/>
    <p:sldId id="550" r:id="rId42"/>
    <p:sldId id="551" r:id="rId43"/>
    <p:sldId id="552" r:id="rId44"/>
    <p:sldId id="553" r:id="rId45"/>
    <p:sldId id="554" r:id="rId46"/>
    <p:sldId id="555" r:id="rId47"/>
    <p:sldId id="556" r:id="rId48"/>
    <p:sldId id="557" r:id="rId49"/>
    <p:sldId id="558" r:id="rId50"/>
    <p:sldId id="559" r:id="rId51"/>
    <p:sldId id="560" r:id="rId52"/>
    <p:sldId id="561" r:id="rId53"/>
    <p:sldId id="562" r:id="rId54"/>
    <p:sldId id="563" r:id="rId55"/>
    <p:sldId id="564" r:id="rId56"/>
    <p:sldId id="565" r:id="rId57"/>
    <p:sldId id="566" r:id="rId58"/>
    <p:sldId id="567" r:id="rId59"/>
    <p:sldId id="568" r:id="rId60"/>
    <p:sldId id="888" r:id="rId61"/>
    <p:sldId id="575" r:id="rId62"/>
    <p:sldId id="574" r:id="rId63"/>
    <p:sldId id="573" r:id="rId64"/>
    <p:sldId id="572" r:id="rId65"/>
    <p:sldId id="569" r:id="rId66"/>
    <p:sldId id="889" r:id="rId67"/>
    <p:sldId id="890" r:id="rId68"/>
    <p:sldId id="891" r:id="rId69"/>
    <p:sldId id="571" r:id="rId70"/>
    <p:sldId id="570" r:id="rId71"/>
    <p:sldId id="576" r:id="rId72"/>
    <p:sldId id="577" r:id="rId73"/>
    <p:sldId id="578" r:id="rId74"/>
    <p:sldId id="579" r:id="rId75"/>
    <p:sldId id="580" r:id="rId76"/>
    <p:sldId id="581" r:id="rId77"/>
    <p:sldId id="582" r:id="rId78"/>
    <p:sldId id="583" r:id="rId79"/>
    <p:sldId id="584" r:id="rId80"/>
    <p:sldId id="585" r:id="rId81"/>
    <p:sldId id="586" r:id="rId82"/>
    <p:sldId id="892" r:id="rId83"/>
    <p:sldId id="893" r:id="rId84"/>
    <p:sldId id="894" r:id="rId85"/>
    <p:sldId id="897" r:id="rId86"/>
    <p:sldId id="895" r:id="rId87"/>
    <p:sldId id="896" r:id="rId88"/>
    <p:sldId id="587" r:id="rId89"/>
    <p:sldId id="588" r:id="rId90"/>
    <p:sldId id="589" r:id="rId91"/>
    <p:sldId id="590" r:id="rId92"/>
    <p:sldId id="595" r:id="rId93"/>
    <p:sldId id="591" r:id="rId94"/>
    <p:sldId id="592" r:id="rId95"/>
    <p:sldId id="593" r:id="rId96"/>
    <p:sldId id="594" r:id="rId97"/>
    <p:sldId id="596" r:id="rId98"/>
    <p:sldId id="597" r:id="rId99"/>
    <p:sldId id="598" r:id="rId100"/>
    <p:sldId id="599" r:id="rId101"/>
    <p:sldId id="600" r:id="rId102"/>
    <p:sldId id="601" r:id="rId103"/>
    <p:sldId id="604" r:id="rId104"/>
    <p:sldId id="602" r:id="rId105"/>
    <p:sldId id="603" r:id="rId106"/>
    <p:sldId id="605" r:id="rId107"/>
    <p:sldId id="610" r:id="rId108"/>
    <p:sldId id="606" r:id="rId109"/>
    <p:sldId id="607" r:id="rId110"/>
    <p:sldId id="608" r:id="rId111"/>
    <p:sldId id="609" r:id="rId112"/>
    <p:sldId id="611" r:id="rId113"/>
    <p:sldId id="615" r:id="rId114"/>
    <p:sldId id="612" r:id="rId115"/>
    <p:sldId id="613" r:id="rId116"/>
    <p:sldId id="614" r:id="rId117"/>
    <p:sldId id="617" r:id="rId118"/>
    <p:sldId id="616" r:id="rId119"/>
    <p:sldId id="618" r:id="rId120"/>
    <p:sldId id="619" r:id="rId121"/>
    <p:sldId id="620" r:id="rId122"/>
    <p:sldId id="621" r:id="rId123"/>
    <p:sldId id="622" r:id="rId124"/>
    <p:sldId id="623" r:id="rId125"/>
    <p:sldId id="624" r:id="rId126"/>
    <p:sldId id="625" r:id="rId127"/>
    <p:sldId id="626" r:id="rId128"/>
    <p:sldId id="627" r:id="rId129"/>
    <p:sldId id="628" r:id="rId130"/>
    <p:sldId id="629" r:id="rId131"/>
    <p:sldId id="637" r:id="rId132"/>
    <p:sldId id="630" r:id="rId133"/>
    <p:sldId id="638" r:id="rId134"/>
    <p:sldId id="631" r:id="rId135"/>
    <p:sldId id="640" r:id="rId136"/>
    <p:sldId id="632" r:id="rId137"/>
    <p:sldId id="639" r:id="rId138"/>
    <p:sldId id="646" r:id="rId139"/>
    <p:sldId id="633" r:id="rId140"/>
    <p:sldId id="635" r:id="rId141"/>
    <p:sldId id="644" r:id="rId142"/>
    <p:sldId id="636" r:id="rId143"/>
    <p:sldId id="641" r:id="rId144"/>
    <p:sldId id="645" r:id="rId145"/>
    <p:sldId id="642" r:id="rId146"/>
    <p:sldId id="643" r:id="rId147"/>
    <p:sldId id="647" r:id="rId148"/>
    <p:sldId id="648" r:id="rId149"/>
    <p:sldId id="649" r:id="rId150"/>
    <p:sldId id="650" r:id="rId151"/>
    <p:sldId id="651" r:id="rId152"/>
    <p:sldId id="652" r:id="rId153"/>
    <p:sldId id="676" r:id="rId154"/>
    <p:sldId id="654" r:id="rId155"/>
    <p:sldId id="655" r:id="rId156"/>
    <p:sldId id="656" r:id="rId157"/>
    <p:sldId id="657" r:id="rId158"/>
    <p:sldId id="658" r:id="rId159"/>
    <p:sldId id="659" r:id="rId160"/>
    <p:sldId id="660" r:id="rId161"/>
    <p:sldId id="661" r:id="rId162"/>
    <p:sldId id="662" r:id="rId163"/>
    <p:sldId id="663" r:id="rId164"/>
    <p:sldId id="664" r:id="rId165"/>
    <p:sldId id="665" r:id="rId166"/>
    <p:sldId id="666" r:id="rId167"/>
    <p:sldId id="667" r:id="rId168"/>
    <p:sldId id="668" r:id="rId169"/>
    <p:sldId id="669" r:id="rId170"/>
    <p:sldId id="670" r:id="rId171"/>
    <p:sldId id="671" r:id="rId172"/>
    <p:sldId id="672" r:id="rId173"/>
    <p:sldId id="673" r:id="rId174"/>
    <p:sldId id="674" r:id="rId175"/>
    <p:sldId id="677" r:id="rId176"/>
    <p:sldId id="678" r:id="rId177"/>
    <p:sldId id="693" r:id="rId178"/>
    <p:sldId id="694" r:id="rId179"/>
    <p:sldId id="680" r:id="rId180"/>
    <p:sldId id="692" r:id="rId181"/>
    <p:sldId id="695" r:id="rId182"/>
    <p:sldId id="696" r:id="rId183"/>
    <p:sldId id="681" r:id="rId184"/>
    <p:sldId id="682" r:id="rId185"/>
    <p:sldId id="683" r:id="rId186"/>
    <p:sldId id="684" r:id="rId187"/>
    <p:sldId id="685" r:id="rId188"/>
    <p:sldId id="686" r:id="rId189"/>
    <p:sldId id="687" r:id="rId190"/>
    <p:sldId id="688" r:id="rId191"/>
    <p:sldId id="689" r:id="rId192"/>
    <p:sldId id="690" r:id="rId193"/>
    <p:sldId id="691" r:id="rId194"/>
    <p:sldId id="697" r:id="rId195"/>
    <p:sldId id="708" r:id="rId196"/>
    <p:sldId id="698" r:id="rId197"/>
    <p:sldId id="699" r:id="rId198"/>
    <p:sldId id="700" r:id="rId199"/>
    <p:sldId id="701" r:id="rId200"/>
    <p:sldId id="702" r:id="rId201"/>
    <p:sldId id="703" r:id="rId202"/>
    <p:sldId id="704" r:id="rId203"/>
    <p:sldId id="705" r:id="rId204"/>
    <p:sldId id="706" r:id="rId205"/>
    <p:sldId id="707" r:id="rId206"/>
    <p:sldId id="735" r:id="rId207"/>
    <p:sldId id="709" r:id="rId208"/>
    <p:sldId id="710" r:id="rId209"/>
    <p:sldId id="711" r:id="rId210"/>
    <p:sldId id="712" r:id="rId211"/>
    <p:sldId id="713" r:id="rId212"/>
    <p:sldId id="714" r:id="rId213"/>
    <p:sldId id="715" r:id="rId214"/>
    <p:sldId id="716" r:id="rId215"/>
    <p:sldId id="717" r:id="rId216"/>
    <p:sldId id="718" r:id="rId217"/>
    <p:sldId id="719" r:id="rId218"/>
    <p:sldId id="720" r:id="rId219"/>
    <p:sldId id="721" r:id="rId220"/>
    <p:sldId id="722" r:id="rId221"/>
    <p:sldId id="723" r:id="rId222"/>
    <p:sldId id="724" r:id="rId223"/>
    <p:sldId id="725" r:id="rId224"/>
    <p:sldId id="726" r:id="rId225"/>
    <p:sldId id="727" r:id="rId226"/>
    <p:sldId id="728" r:id="rId227"/>
    <p:sldId id="729" r:id="rId228"/>
    <p:sldId id="730" r:id="rId229"/>
    <p:sldId id="731" r:id="rId230"/>
    <p:sldId id="732" r:id="rId231"/>
    <p:sldId id="733" r:id="rId232"/>
    <p:sldId id="734" r:id="rId233"/>
    <p:sldId id="736" r:id="rId234"/>
    <p:sldId id="737" r:id="rId235"/>
    <p:sldId id="740" r:id="rId236"/>
    <p:sldId id="738" r:id="rId237"/>
    <p:sldId id="739" r:id="rId238"/>
    <p:sldId id="741" r:id="rId239"/>
    <p:sldId id="742" r:id="rId240"/>
    <p:sldId id="743" r:id="rId241"/>
    <p:sldId id="746" r:id="rId242"/>
    <p:sldId id="744" r:id="rId243"/>
    <p:sldId id="745" r:id="rId244"/>
    <p:sldId id="747" r:id="rId245"/>
    <p:sldId id="748" r:id="rId246"/>
    <p:sldId id="749" r:id="rId247"/>
    <p:sldId id="750" r:id="rId248"/>
    <p:sldId id="751" r:id="rId249"/>
    <p:sldId id="752" r:id="rId250"/>
    <p:sldId id="753" r:id="rId251"/>
    <p:sldId id="754" r:id="rId252"/>
    <p:sldId id="755" r:id="rId253"/>
    <p:sldId id="756" r:id="rId254"/>
    <p:sldId id="757" r:id="rId255"/>
    <p:sldId id="758" r:id="rId256"/>
    <p:sldId id="759" r:id="rId257"/>
    <p:sldId id="760" r:id="rId258"/>
    <p:sldId id="761" r:id="rId259"/>
    <p:sldId id="762" r:id="rId260"/>
    <p:sldId id="763" r:id="rId261"/>
    <p:sldId id="764" r:id="rId262"/>
    <p:sldId id="765" r:id="rId263"/>
    <p:sldId id="766" r:id="rId264"/>
    <p:sldId id="767" r:id="rId265"/>
    <p:sldId id="768" r:id="rId266"/>
    <p:sldId id="769" r:id="rId267"/>
    <p:sldId id="770" r:id="rId268"/>
    <p:sldId id="771" r:id="rId269"/>
    <p:sldId id="772" r:id="rId270"/>
    <p:sldId id="776" r:id="rId271"/>
    <p:sldId id="773" r:id="rId272"/>
    <p:sldId id="774" r:id="rId273"/>
    <p:sldId id="777" r:id="rId274"/>
    <p:sldId id="778" r:id="rId275"/>
    <p:sldId id="779" r:id="rId276"/>
    <p:sldId id="780" r:id="rId277"/>
    <p:sldId id="781" r:id="rId278"/>
    <p:sldId id="782" r:id="rId279"/>
    <p:sldId id="783" r:id="rId280"/>
    <p:sldId id="784" r:id="rId281"/>
    <p:sldId id="785" r:id="rId282"/>
    <p:sldId id="787" r:id="rId283"/>
    <p:sldId id="786" r:id="rId284"/>
    <p:sldId id="788" r:id="rId285"/>
    <p:sldId id="789" r:id="rId286"/>
    <p:sldId id="790" r:id="rId287"/>
    <p:sldId id="791" r:id="rId288"/>
    <p:sldId id="792" r:id="rId289"/>
    <p:sldId id="793" r:id="rId290"/>
    <p:sldId id="794" r:id="rId291"/>
    <p:sldId id="795" r:id="rId292"/>
    <p:sldId id="796" r:id="rId293"/>
    <p:sldId id="797" r:id="rId294"/>
    <p:sldId id="798" r:id="rId295"/>
    <p:sldId id="799" r:id="rId296"/>
    <p:sldId id="800" r:id="rId297"/>
    <p:sldId id="801" r:id="rId298"/>
    <p:sldId id="802" r:id="rId299"/>
    <p:sldId id="803" r:id="rId300"/>
    <p:sldId id="804" r:id="rId301"/>
    <p:sldId id="805" r:id="rId302"/>
    <p:sldId id="806" r:id="rId303"/>
    <p:sldId id="807" r:id="rId304"/>
    <p:sldId id="808" r:id="rId305"/>
    <p:sldId id="809" r:id="rId306"/>
    <p:sldId id="810" r:id="rId307"/>
    <p:sldId id="811" r:id="rId308"/>
    <p:sldId id="812" r:id="rId309"/>
    <p:sldId id="813" r:id="rId310"/>
    <p:sldId id="814" r:id="rId311"/>
    <p:sldId id="815" r:id="rId312"/>
    <p:sldId id="816" r:id="rId313"/>
    <p:sldId id="817" r:id="rId314"/>
    <p:sldId id="818" r:id="rId315"/>
    <p:sldId id="819" r:id="rId316"/>
    <p:sldId id="820" r:id="rId317"/>
    <p:sldId id="821" r:id="rId318"/>
    <p:sldId id="822" r:id="rId319"/>
    <p:sldId id="823" r:id="rId320"/>
    <p:sldId id="824" r:id="rId321"/>
    <p:sldId id="825" r:id="rId322"/>
    <p:sldId id="826" r:id="rId323"/>
    <p:sldId id="827" r:id="rId324"/>
    <p:sldId id="828" r:id="rId325"/>
    <p:sldId id="829" r:id="rId326"/>
    <p:sldId id="831" r:id="rId327"/>
    <p:sldId id="832" r:id="rId328"/>
    <p:sldId id="833" r:id="rId329"/>
    <p:sldId id="834" r:id="rId330"/>
    <p:sldId id="835" r:id="rId331"/>
    <p:sldId id="836" r:id="rId332"/>
    <p:sldId id="837" r:id="rId333"/>
    <p:sldId id="838" r:id="rId334"/>
    <p:sldId id="839" r:id="rId335"/>
    <p:sldId id="840" r:id="rId336"/>
    <p:sldId id="841" r:id="rId337"/>
    <p:sldId id="842" r:id="rId338"/>
    <p:sldId id="843" r:id="rId339"/>
    <p:sldId id="844" r:id="rId340"/>
    <p:sldId id="845" r:id="rId341"/>
    <p:sldId id="846" r:id="rId342"/>
    <p:sldId id="847" r:id="rId343"/>
    <p:sldId id="848" r:id="rId344"/>
    <p:sldId id="849" r:id="rId345"/>
    <p:sldId id="850" r:id="rId346"/>
    <p:sldId id="851" r:id="rId347"/>
    <p:sldId id="852" r:id="rId348"/>
    <p:sldId id="853" r:id="rId349"/>
    <p:sldId id="854" r:id="rId350"/>
    <p:sldId id="855" r:id="rId351"/>
    <p:sldId id="856" r:id="rId352"/>
    <p:sldId id="857" r:id="rId353"/>
    <p:sldId id="858" r:id="rId354"/>
    <p:sldId id="859" r:id="rId355"/>
    <p:sldId id="860" r:id="rId356"/>
    <p:sldId id="861" r:id="rId357"/>
    <p:sldId id="862" r:id="rId358"/>
    <p:sldId id="863" r:id="rId359"/>
    <p:sldId id="864" r:id="rId360"/>
    <p:sldId id="865" r:id="rId361"/>
    <p:sldId id="866" r:id="rId362"/>
    <p:sldId id="867" r:id="rId363"/>
    <p:sldId id="868" r:id="rId364"/>
    <p:sldId id="869" r:id="rId365"/>
    <p:sldId id="870" r:id="rId366"/>
    <p:sldId id="871" r:id="rId367"/>
    <p:sldId id="872" r:id="rId368"/>
    <p:sldId id="873" r:id="rId369"/>
    <p:sldId id="874" r:id="rId370"/>
    <p:sldId id="875" r:id="rId371"/>
    <p:sldId id="876" r:id="rId372"/>
    <p:sldId id="877" r:id="rId373"/>
    <p:sldId id="878" r:id="rId374"/>
    <p:sldId id="879" r:id="rId375"/>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6D3BCB-8D2A-4AB4-A4C0-FB2FF983A14F}">
          <p14:sldIdLst>
            <p14:sldId id="256"/>
            <p14:sldId id="882"/>
            <p14:sldId id="880"/>
            <p14:sldId id="883"/>
            <p14:sldId id="522"/>
            <p14:sldId id="521"/>
            <p14:sldId id="520"/>
            <p14:sldId id="884"/>
            <p14:sldId id="885"/>
            <p14:sldId id="519"/>
            <p14:sldId id="518"/>
            <p14:sldId id="517"/>
            <p14:sldId id="523"/>
            <p14:sldId id="524"/>
            <p14:sldId id="525"/>
            <p14:sldId id="526"/>
            <p14:sldId id="527"/>
            <p14:sldId id="528"/>
            <p14:sldId id="529"/>
            <p14:sldId id="530"/>
            <p14:sldId id="531"/>
            <p14:sldId id="532"/>
            <p14:sldId id="533"/>
            <p14:sldId id="545"/>
            <p14:sldId id="535"/>
            <p14:sldId id="536"/>
            <p14:sldId id="537"/>
            <p14:sldId id="538"/>
            <p14:sldId id="539"/>
            <p14:sldId id="540"/>
            <p14:sldId id="541"/>
            <p14:sldId id="542"/>
            <p14:sldId id="543"/>
            <p14:sldId id="544"/>
            <p14:sldId id="886"/>
            <p14:sldId id="887"/>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888"/>
            <p14:sldId id="575"/>
            <p14:sldId id="574"/>
            <p14:sldId id="573"/>
            <p14:sldId id="572"/>
            <p14:sldId id="569"/>
            <p14:sldId id="889"/>
            <p14:sldId id="890"/>
            <p14:sldId id="891"/>
            <p14:sldId id="571"/>
            <p14:sldId id="570"/>
            <p14:sldId id="576"/>
            <p14:sldId id="577"/>
            <p14:sldId id="578"/>
            <p14:sldId id="579"/>
            <p14:sldId id="580"/>
            <p14:sldId id="581"/>
            <p14:sldId id="582"/>
            <p14:sldId id="583"/>
            <p14:sldId id="584"/>
            <p14:sldId id="585"/>
            <p14:sldId id="586"/>
            <p14:sldId id="892"/>
            <p14:sldId id="893"/>
            <p14:sldId id="894"/>
            <p14:sldId id="897"/>
            <p14:sldId id="895"/>
            <p14:sldId id="896"/>
            <p14:sldId id="587"/>
            <p14:sldId id="588"/>
            <p14:sldId id="589"/>
            <p14:sldId id="590"/>
            <p14:sldId id="595"/>
            <p14:sldId id="591"/>
            <p14:sldId id="592"/>
            <p14:sldId id="593"/>
            <p14:sldId id="594"/>
            <p14:sldId id="596"/>
            <p14:sldId id="597"/>
            <p14:sldId id="598"/>
            <p14:sldId id="599"/>
            <p14:sldId id="600"/>
            <p14:sldId id="601"/>
            <p14:sldId id="604"/>
            <p14:sldId id="602"/>
            <p14:sldId id="603"/>
            <p14:sldId id="605"/>
            <p14:sldId id="610"/>
            <p14:sldId id="606"/>
            <p14:sldId id="607"/>
            <p14:sldId id="608"/>
            <p14:sldId id="609"/>
            <p14:sldId id="611"/>
            <p14:sldId id="615"/>
            <p14:sldId id="612"/>
            <p14:sldId id="613"/>
            <p14:sldId id="614"/>
            <p14:sldId id="617"/>
            <p14:sldId id="616"/>
            <p14:sldId id="618"/>
            <p14:sldId id="619"/>
            <p14:sldId id="620"/>
            <p14:sldId id="621"/>
            <p14:sldId id="622"/>
            <p14:sldId id="623"/>
            <p14:sldId id="624"/>
            <p14:sldId id="625"/>
            <p14:sldId id="626"/>
            <p14:sldId id="627"/>
            <p14:sldId id="628"/>
            <p14:sldId id="629"/>
            <p14:sldId id="637"/>
            <p14:sldId id="630"/>
            <p14:sldId id="638"/>
            <p14:sldId id="631"/>
            <p14:sldId id="640"/>
            <p14:sldId id="632"/>
            <p14:sldId id="639"/>
            <p14:sldId id="646"/>
            <p14:sldId id="633"/>
            <p14:sldId id="635"/>
            <p14:sldId id="644"/>
            <p14:sldId id="636"/>
            <p14:sldId id="641"/>
            <p14:sldId id="645"/>
            <p14:sldId id="642"/>
            <p14:sldId id="643"/>
            <p14:sldId id="647"/>
            <p14:sldId id="648"/>
            <p14:sldId id="649"/>
            <p14:sldId id="650"/>
            <p14:sldId id="651"/>
            <p14:sldId id="652"/>
            <p14:sldId id="676"/>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7"/>
            <p14:sldId id="678"/>
            <p14:sldId id="693"/>
            <p14:sldId id="694"/>
            <p14:sldId id="680"/>
            <p14:sldId id="692"/>
            <p14:sldId id="695"/>
            <p14:sldId id="696"/>
            <p14:sldId id="681"/>
            <p14:sldId id="682"/>
            <p14:sldId id="683"/>
            <p14:sldId id="684"/>
            <p14:sldId id="685"/>
            <p14:sldId id="686"/>
            <p14:sldId id="687"/>
            <p14:sldId id="688"/>
            <p14:sldId id="689"/>
            <p14:sldId id="690"/>
            <p14:sldId id="691"/>
            <p14:sldId id="697"/>
            <p14:sldId id="708"/>
            <p14:sldId id="698"/>
            <p14:sldId id="699"/>
            <p14:sldId id="700"/>
            <p14:sldId id="701"/>
            <p14:sldId id="702"/>
            <p14:sldId id="703"/>
            <p14:sldId id="704"/>
            <p14:sldId id="705"/>
            <p14:sldId id="706"/>
            <p14:sldId id="707"/>
            <p14:sldId id="735"/>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6"/>
            <p14:sldId id="737"/>
            <p14:sldId id="740"/>
            <p14:sldId id="738"/>
            <p14:sldId id="739"/>
            <p14:sldId id="741"/>
            <p14:sldId id="742"/>
            <p14:sldId id="743"/>
            <p14:sldId id="746"/>
            <p14:sldId id="744"/>
            <p14:sldId id="745"/>
            <p14:sldId id="747"/>
            <p14:sldId id="748"/>
            <p14:sldId id="749"/>
            <p14:sldId id="750"/>
            <p14:sldId id="75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6"/>
            <p14:sldId id="773"/>
            <p14:sldId id="774"/>
            <p14:sldId id="777"/>
            <p14:sldId id="778"/>
            <p14:sldId id="779"/>
            <p14:sldId id="780"/>
            <p14:sldId id="781"/>
            <p14:sldId id="782"/>
            <p14:sldId id="783"/>
            <p14:sldId id="784"/>
            <p14:sldId id="785"/>
            <p14:sldId id="787"/>
            <p14:sldId id="786"/>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829"/>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879"/>
          </p14:sldIdLst>
        </p14:section>
        <p14:section name="Untitled Section" id="{85F43E45-1698-49F8-98C4-CA0EEA0A055F}">
          <p14:sldIdLst/>
        </p14:section>
        <p14:section name="Untitled Section" id="{FA48AAFD-1849-42C1-A155-C3B02CE0BC4C}">
          <p14:sldIdLst/>
        </p14:section>
        <p14:section name="Untitled Section" id="{DC416769-0DD1-40F9-9ED6-C6EFD87D0DF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21" autoAdjust="0"/>
  </p:normalViewPr>
  <p:slideViewPr>
    <p:cSldViewPr>
      <p:cViewPr varScale="1">
        <p:scale>
          <a:sx n="79" d="100"/>
          <a:sy n="79" d="100"/>
        </p:scale>
        <p:origin x="-111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presProps" Target="presProp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viewProps" Target="viewProps.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theme" Target="theme/theme1.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tableStyles" Target="tableStyles.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notesMaster" Target="notesMasters/notesMaster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3647"/>
          </a:xfrm>
          <a:prstGeom prst="rect">
            <a:avLst/>
          </a:prstGeom>
        </p:spPr>
        <p:txBody>
          <a:bodyPr vert="horz" lIns="92538" tIns="46269" rIns="92538" bIns="46269" rtlCol="0"/>
          <a:lstStyle>
            <a:lvl1pPr algn="l">
              <a:defRPr sz="1200"/>
            </a:lvl1pPr>
          </a:lstStyle>
          <a:p>
            <a:endParaRPr lang="en-US"/>
          </a:p>
        </p:txBody>
      </p:sp>
      <p:sp>
        <p:nvSpPr>
          <p:cNvPr id="3" name="Date Placeholder 2"/>
          <p:cNvSpPr>
            <a:spLocks noGrp="1"/>
          </p:cNvSpPr>
          <p:nvPr>
            <p:ph type="dt" sz="quarter" idx="1"/>
          </p:nvPr>
        </p:nvSpPr>
        <p:spPr>
          <a:xfrm>
            <a:off x="3939466" y="1"/>
            <a:ext cx="3013763" cy="463647"/>
          </a:xfrm>
          <a:prstGeom prst="rect">
            <a:avLst/>
          </a:prstGeom>
        </p:spPr>
        <p:txBody>
          <a:bodyPr vert="horz" lIns="92538" tIns="46269" rIns="92538" bIns="46269" rtlCol="0"/>
          <a:lstStyle>
            <a:lvl1pPr algn="r">
              <a:defRPr sz="1200"/>
            </a:lvl1pPr>
          </a:lstStyle>
          <a:p>
            <a:fld id="{98005DC8-6643-43C6-A568-11F0412A0770}" type="datetimeFigureOut">
              <a:rPr lang="en-US" smtClean="0"/>
              <a:t>1/1/2025</a:t>
            </a:fld>
            <a:endParaRPr lang="en-US"/>
          </a:p>
        </p:txBody>
      </p:sp>
      <p:sp>
        <p:nvSpPr>
          <p:cNvPr id="4" name="Footer Placeholder 3"/>
          <p:cNvSpPr>
            <a:spLocks noGrp="1"/>
          </p:cNvSpPr>
          <p:nvPr>
            <p:ph type="ftr" sz="quarter" idx="2"/>
          </p:nvPr>
        </p:nvSpPr>
        <p:spPr>
          <a:xfrm>
            <a:off x="0" y="8777194"/>
            <a:ext cx="3013763" cy="463646"/>
          </a:xfrm>
          <a:prstGeom prst="rect">
            <a:avLst/>
          </a:prstGeom>
        </p:spPr>
        <p:txBody>
          <a:bodyPr vert="horz" lIns="92538" tIns="46269" rIns="92538" bIns="46269"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7194"/>
            <a:ext cx="3013763" cy="463646"/>
          </a:xfrm>
          <a:prstGeom prst="rect">
            <a:avLst/>
          </a:prstGeom>
        </p:spPr>
        <p:txBody>
          <a:bodyPr vert="horz" lIns="92538" tIns="46269" rIns="92538" bIns="46269" rtlCol="0" anchor="b"/>
          <a:lstStyle>
            <a:lvl1pPr algn="r">
              <a:defRPr sz="1200"/>
            </a:lvl1pPr>
          </a:lstStyle>
          <a:p>
            <a:fld id="{05FB9C54-15EB-4116-A51A-AED63349CA12}" type="slidenum">
              <a:rPr lang="en-US" smtClean="0"/>
              <a:t>‹#›</a:t>
            </a:fld>
            <a:endParaRPr lang="en-US"/>
          </a:p>
        </p:txBody>
      </p:sp>
    </p:spTree>
    <p:extLst>
      <p:ext uri="{BB962C8B-B14F-4D97-AF65-F5344CB8AC3E}">
        <p14:creationId xmlns:p14="http://schemas.microsoft.com/office/powerpoint/2010/main" val="3532546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38" tIns="46269" rIns="92538" bIns="46269" rtlCol="0"/>
          <a:lstStyle>
            <a:lvl1pPr algn="l">
              <a:defRPr sz="1200"/>
            </a:lvl1pPr>
          </a:lstStyle>
          <a:p>
            <a:endParaRPr lang="en-US" dirty="0"/>
          </a:p>
        </p:txBody>
      </p:sp>
      <p:sp>
        <p:nvSpPr>
          <p:cNvPr id="3" name="Date Placeholder 2"/>
          <p:cNvSpPr>
            <a:spLocks noGrp="1"/>
          </p:cNvSpPr>
          <p:nvPr>
            <p:ph type="dt" idx="1"/>
          </p:nvPr>
        </p:nvSpPr>
        <p:spPr>
          <a:xfrm>
            <a:off x="3939466" y="0"/>
            <a:ext cx="3013763" cy="462042"/>
          </a:xfrm>
          <a:prstGeom prst="rect">
            <a:avLst/>
          </a:prstGeom>
        </p:spPr>
        <p:txBody>
          <a:bodyPr vert="horz" lIns="92538" tIns="46269" rIns="92538" bIns="46269" rtlCol="0"/>
          <a:lstStyle>
            <a:lvl1pPr algn="r">
              <a:defRPr sz="1200"/>
            </a:lvl1pPr>
          </a:lstStyle>
          <a:p>
            <a:fld id="{309515B1-AEB6-49A0-855D-043AC6E88B08}" type="datetimeFigureOut">
              <a:rPr lang="en-US" smtClean="0"/>
              <a:pPr/>
              <a:t>1/1/2025</a:t>
            </a:fld>
            <a:endParaRPr lang="en-US" dirty="0"/>
          </a:p>
        </p:txBody>
      </p:sp>
      <p:sp>
        <p:nvSpPr>
          <p:cNvPr id="4" name="Slide Image Placeholder 3"/>
          <p:cNvSpPr>
            <a:spLocks noGrp="1" noRot="1" noChangeAspect="1"/>
          </p:cNvSpPr>
          <p:nvPr>
            <p:ph type="sldImg" idx="2"/>
          </p:nvPr>
        </p:nvSpPr>
        <p:spPr>
          <a:xfrm>
            <a:off x="1166813" y="692150"/>
            <a:ext cx="4621212" cy="3465513"/>
          </a:xfrm>
          <a:prstGeom prst="rect">
            <a:avLst/>
          </a:prstGeom>
          <a:noFill/>
          <a:ln w="12700">
            <a:solidFill>
              <a:prstClr val="black"/>
            </a:solidFill>
          </a:ln>
        </p:spPr>
        <p:txBody>
          <a:bodyPr vert="horz" lIns="92538" tIns="46269" rIns="92538" bIns="46269" rtlCol="0" anchor="ctr"/>
          <a:lstStyle/>
          <a:p>
            <a:endParaRPr lang="en-US" dirty="0"/>
          </a:p>
        </p:txBody>
      </p:sp>
      <p:sp>
        <p:nvSpPr>
          <p:cNvPr id="5" name="Notes Placeholder 4"/>
          <p:cNvSpPr>
            <a:spLocks noGrp="1"/>
          </p:cNvSpPr>
          <p:nvPr>
            <p:ph type="body" sz="quarter" idx="3"/>
          </p:nvPr>
        </p:nvSpPr>
        <p:spPr>
          <a:xfrm>
            <a:off x="695485" y="4389399"/>
            <a:ext cx="5563870" cy="4158377"/>
          </a:xfrm>
          <a:prstGeom prst="rect">
            <a:avLst/>
          </a:prstGeom>
        </p:spPr>
        <p:txBody>
          <a:bodyPr vert="horz" lIns="92538" tIns="46269" rIns="92538" bIns="4626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2"/>
            <a:ext cx="3013763" cy="462042"/>
          </a:xfrm>
          <a:prstGeom prst="rect">
            <a:avLst/>
          </a:prstGeom>
        </p:spPr>
        <p:txBody>
          <a:bodyPr vert="horz" lIns="92538" tIns="46269" rIns="92538" bIns="4626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777192"/>
            <a:ext cx="3013763" cy="462042"/>
          </a:xfrm>
          <a:prstGeom prst="rect">
            <a:avLst/>
          </a:prstGeom>
        </p:spPr>
        <p:txBody>
          <a:bodyPr vert="horz" lIns="92538" tIns="46269" rIns="92538" bIns="46269" rtlCol="0" anchor="b"/>
          <a:lstStyle>
            <a:lvl1pPr algn="r">
              <a:defRPr sz="1200"/>
            </a:lvl1pPr>
          </a:lstStyle>
          <a:p>
            <a:fld id="{52978263-F4DB-4D54-A2DE-ED8E595DA605}" type="slidenum">
              <a:rPr lang="en-US" smtClean="0"/>
              <a:pPr/>
              <a:t>‹#›</a:t>
            </a:fld>
            <a:endParaRPr lang="en-US" dirty="0"/>
          </a:p>
        </p:txBody>
      </p:sp>
    </p:spTree>
    <p:extLst>
      <p:ext uri="{BB962C8B-B14F-4D97-AF65-F5344CB8AC3E}">
        <p14:creationId xmlns:p14="http://schemas.microsoft.com/office/powerpoint/2010/main" val="3921700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978263-F4DB-4D54-A2DE-ED8E595DA605}" type="slidenum">
              <a:rPr lang="en-US" smtClean="0"/>
              <a:pPr/>
              <a:t>1</a:t>
            </a:fld>
            <a:endParaRPr lang="en-US" dirty="0"/>
          </a:p>
        </p:txBody>
      </p:sp>
    </p:spTree>
    <p:extLst>
      <p:ext uri="{BB962C8B-B14F-4D97-AF65-F5344CB8AC3E}">
        <p14:creationId xmlns:p14="http://schemas.microsoft.com/office/powerpoint/2010/main" val="66003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978263-F4DB-4D54-A2DE-ED8E595DA605}" type="slidenum">
              <a:rPr lang="en-US" smtClean="0"/>
              <a:pPr/>
              <a:t>16</a:t>
            </a:fld>
            <a:endParaRPr lang="en-US"/>
          </a:p>
        </p:txBody>
      </p:sp>
    </p:spTree>
    <p:extLst>
      <p:ext uri="{BB962C8B-B14F-4D97-AF65-F5344CB8AC3E}">
        <p14:creationId xmlns:p14="http://schemas.microsoft.com/office/powerpoint/2010/main" val="3716875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978263-F4DB-4D54-A2DE-ED8E595DA605}" type="slidenum">
              <a:rPr lang="en-US" smtClean="0"/>
              <a:pPr/>
              <a:t>199</a:t>
            </a:fld>
            <a:endParaRPr lang="en-US" dirty="0"/>
          </a:p>
        </p:txBody>
      </p:sp>
    </p:spTree>
    <p:extLst>
      <p:ext uri="{BB962C8B-B14F-4D97-AF65-F5344CB8AC3E}">
        <p14:creationId xmlns:p14="http://schemas.microsoft.com/office/powerpoint/2010/main" val="339381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978263-F4DB-4D54-A2DE-ED8E595DA605}" type="slidenum">
              <a:rPr lang="en-US" smtClean="0"/>
              <a:pPr/>
              <a:t>360</a:t>
            </a:fld>
            <a:endParaRPr lang="en-US" dirty="0"/>
          </a:p>
        </p:txBody>
      </p:sp>
    </p:spTree>
    <p:extLst>
      <p:ext uri="{BB962C8B-B14F-4D97-AF65-F5344CB8AC3E}">
        <p14:creationId xmlns:p14="http://schemas.microsoft.com/office/powerpoint/2010/main" val="402925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50A48A-C123-4C46-ACA9-B013AD26F2B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E218804-5B2A-4671-920F-C99DE9B0BE7A}" type="datetimeFigureOut">
              <a:rPr lang="en-US" smtClean="0"/>
              <a:pPr/>
              <a:t>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AC50A48A-C123-4C46-ACA9-B013AD26F2B4}"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E218804-5B2A-4671-920F-C99DE9B0BE7A}" type="datetimeFigureOut">
              <a:rPr lang="en-US" smtClean="0"/>
              <a:pPr/>
              <a:t>1/1/2025</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50A48A-C123-4C46-ACA9-B013AD26F2B4}"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250.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t>SUBJECT: BIOLOGY </a:t>
            </a:r>
            <a:endParaRPr lang="en-US" sz="6000" dirty="0"/>
          </a:p>
        </p:txBody>
      </p:sp>
      <p:sp>
        <p:nvSpPr>
          <p:cNvPr id="3" name="Subtitle 2"/>
          <p:cNvSpPr>
            <a:spLocks noGrp="1"/>
          </p:cNvSpPr>
          <p:nvPr>
            <p:ph type="subTitle" idx="1"/>
          </p:nvPr>
        </p:nvSpPr>
        <p:spPr>
          <a:xfrm>
            <a:off x="0" y="3276600"/>
            <a:ext cx="9144000" cy="2743200"/>
          </a:xfrm>
        </p:spPr>
        <p:txBody>
          <a:bodyPr>
            <a:noAutofit/>
          </a:bodyPr>
          <a:lstStyle/>
          <a:p>
            <a:pPr algn="ctr"/>
            <a:r>
              <a:rPr lang="en-US" sz="4400" b="1" dirty="0" smtClean="0">
                <a:solidFill>
                  <a:schemeClr val="tx1"/>
                </a:solidFill>
              </a:rPr>
              <a:t>LEVEL: Senior Two</a:t>
            </a:r>
          </a:p>
          <a:p>
            <a:pPr algn="ctr"/>
            <a:r>
              <a:rPr lang="en-US" sz="4800" b="1" dirty="0" smtClean="0">
                <a:solidFill>
                  <a:schemeClr val="tx1"/>
                </a:solidFill>
              </a:rPr>
              <a:t>ACADEMIC YEAR: </a:t>
            </a:r>
            <a:r>
              <a:rPr lang="en-US" sz="4800" b="1" i="1" dirty="0" smtClean="0">
                <a:solidFill>
                  <a:schemeClr val="tx1"/>
                </a:solidFill>
                <a:latin typeface="Times New Roman" panose="02020603050405020304" pitchFamily="18" charset="0"/>
                <a:cs typeface="Times New Roman" panose="02020603050405020304" pitchFamily="18" charset="0"/>
              </a:rPr>
              <a:t>2024-2025</a:t>
            </a:r>
            <a:endParaRPr lang="en-US" sz="4800" b="1" i="1" dirty="0">
              <a:latin typeface="Times New Roman" panose="02020603050405020304" pitchFamily="18" charset="0"/>
              <a:cs typeface="Times New Roman" panose="02020603050405020304" pitchFamily="18" charset="0"/>
            </a:endParaRPr>
          </a:p>
          <a:p>
            <a:pPr algn="ctr"/>
            <a:r>
              <a:rPr lang="en-US" sz="4800" b="1" i="1" smtClean="0">
                <a:solidFill>
                  <a:schemeClr val="tx1"/>
                </a:solidFill>
                <a:latin typeface="Times New Roman" panose="02020603050405020304" pitchFamily="18" charset="0"/>
                <a:cs typeface="Times New Roman" panose="02020603050405020304" pitchFamily="18" charset="0"/>
              </a:rPr>
              <a:t>By </a:t>
            </a:r>
            <a:r>
              <a:rPr lang="en-US" sz="4800" b="1" i="1" smtClean="0">
                <a:latin typeface="Times New Roman" panose="02020603050405020304" pitchFamily="18" charset="0"/>
                <a:cs typeface="Times New Roman" panose="02020603050405020304" pitchFamily="18" charset="0"/>
              </a:rPr>
              <a:t>ISAAC</a:t>
            </a:r>
            <a:endParaRPr lang="en-US" sz="4800" b="1" i="1" dirty="0">
              <a:solidFill>
                <a:schemeClr val="tx1"/>
              </a:solidFill>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458200" cy="1143000"/>
          </a:xfrm>
        </p:spPr>
        <p:txBody>
          <a:bodyPr>
            <a:noAutofit/>
          </a:bodyPr>
          <a:lstStyle/>
          <a:p>
            <a:r>
              <a:rPr lang="en-US" sz="3600" b="1" dirty="0">
                <a:latin typeface="Times New Roman" panose="02020603050405020304" pitchFamily="18" charset="0"/>
                <a:cs typeface="Times New Roman" panose="02020603050405020304" pitchFamily="18" charset="0"/>
              </a:rPr>
              <a:t>Lesson </a:t>
            </a:r>
            <a:r>
              <a:rPr lang="en-US" sz="3600" b="1" dirty="0" smtClean="0">
                <a:latin typeface="Times New Roman" panose="02020603050405020304" pitchFamily="18" charset="0"/>
                <a:cs typeface="Times New Roman" panose="02020603050405020304" pitchFamily="18" charset="0"/>
              </a:rPr>
              <a:t>2:</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Phylum </a:t>
            </a:r>
            <a:r>
              <a:rPr lang="en-US" sz="3600" dirty="0" smtClean="0">
                <a:latin typeface="Times New Roman" panose="02020603050405020304" pitchFamily="18" charset="0"/>
                <a:cs typeface="Times New Roman" panose="02020603050405020304" pitchFamily="18" charset="0"/>
              </a:rPr>
              <a:t>Chordate           </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935480"/>
            <a:ext cx="8763000" cy="4389120"/>
          </a:xfrm>
        </p:spPr>
        <p:txBody>
          <a:bodyPr>
            <a:normAutofit/>
          </a:bodyPr>
          <a:lstStyle/>
          <a:p>
            <a:pPr>
              <a:buFont typeface="Wingdings" panose="05000000000000000000" pitchFamily="2" charset="2"/>
              <a:buChar char="q"/>
            </a:pPr>
            <a:r>
              <a:rPr lang="en-US" sz="3200" dirty="0" smtClean="0"/>
              <a:t>The </a:t>
            </a:r>
            <a:r>
              <a:rPr lang="en-US" sz="3200" dirty="0"/>
              <a:t>main characteristics of organisms in phylum </a:t>
            </a:r>
            <a:r>
              <a:rPr lang="en-US" sz="3200" dirty="0" smtClean="0"/>
              <a:t>Chordate are: </a:t>
            </a:r>
          </a:p>
          <a:p>
            <a:pPr marL="0" indent="0">
              <a:buNone/>
            </a:pPr>
            <a:r>
              <a:rPr lang="en-US" sz="3600" b="1" dirty="0" smtClean="0">
                <a:latin typeface="Times New Roman" panose="02020603050405020304" pitchFamily="18" charset="0"/>
                <a:cs typeface="Times New Roman" panose="02020603050405020304" pitchFamily="18" charset="0"/>
              </a:rPr>
              <a:t>1.</a:t>
            </a:r>
            <a:r>
              <a:rPr lang="en-US" sz="3600" dirty="0" smtClean="0">
                <a:latin typeface="Times New Roman" panose="02020603050405020304" pitchFamily="18" charset="0"/>
                <a:cs typeface="Times New Roman" panose="02020603050405020304" pitchFamily="18" charset="0"/>
              </a:rPr>
              <a:t>Presence </a:t>
            </a:r>
            <a:r>
              <a:rPr lang="en-US" sz="3600" dirty="0">
                <a:latin typeface="Times New Roman" panose="02020603050405020304" pitchFamily="18" charset="0"/>
                <a:cs typeface="Times New Roman" panose="02020603050405020304" pitchFamily="18" charset="0"/>
              </a:rPr>
              <a:t>of a chord like structure called </a:t>
            </a:r>
            <a:r>
              <a:rPr lang="en-US" sz="3600" b="1" dirty="0" smtClean="0">
                <a:latin typeface="Times New Roman" panose="02020603050405020304" pitchFamily="18" charset="0"/>
                <a:cs typeface="Times New Roman" panose="02020603050405020304" pitchFamily="18" charset="0"/>
              </a:rPr>
              <a:t>notochord. ( </a:t>
            </a:r>
            <a:r>
              <a:rPr lang="en-US" sz="3600" dirty="0">
                <a:latin typeface="Times New Roman" panose="02020603050405020304" pitchFamily="18" charset="0"/>
                <a:cs typeface="Times New Roman" panose="02020603050405020304" pitchFamily="18" charset="0"/>
              </a:rPr>
              <a:t>A</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chord-like structure </a:t>
            </a:r>
            <a:r>
              <a:rPr lang="en-US" sz="3600" dirty="0" smtClean="0">
                <a:latin typeface="Times New Roman" panose="02020603050405020304" pitchFamily="18" charset="0"/>
                <a:cs typeface="Times New Roman" panose="02020603050405020304" pitchFamily="18" charset="0"/>
              </a:rPr>
              <a:t>supports </a:t>
            </a:r>
            <a:r>
              <a:rPr lang="en-US" sz="3600" dirty="0">
                <a:latin typeface="Times New Roman" panose="02020603050405020304" pitchFamily="18" charset="0"/>
                <a:cs typeface="Times New Roman" panose="02020603050405020304" pitchFamily="18" charset="0"/>
              </a:rPr>
              <a:t>the </a:t>
            </a:r>
            <a:r>
              <a:rPr lang="en-US" sz="3600" dirty="0" smtClean="0">
                <a:latin typeface="Times New Roman" panose="02020603050405020304" pitchFamily="18" charset="0"/>
                <a:cs typeface="Times New Roman" panose="02020603050405020304" pitchFamily="18" charset="0"/>
              </a:rPr>
              <a:t>body</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in </a:t>
            </a:r>
            <a:r>
              <a:rPr lang="en-US" sz="3600" dirty="0">
                <a:latin typeface="Times New Roman" panose="02020603050405020304" pitchFamily="18" charset="0"/>
                <a:cs typeface="Times New Roman" panose="02020603050405020304" pitchFamily="18" charset="0"/>
              </a:rPr>
              <a:t>lower chordates </a:t>
            </a:r>
            <a:r>
              <a:rPr lang="en-US" sz="3600" dirty="0" smtClean="0">
                <a:latin typeface="Times New Roman" panose="02020603050405020304" pitchFamily="18" charset="0"/>
                <a:cs typeface="Times New Roman" panose="02020603050405020304" pitchFamily="18" charset="0"/>
              </a:rPr>
              <a:t>)</a:t>
            </a:r>
          </a:p>
          <a:p>
            <a:pPr marL="0" indent="0">
              <a:buNone/>
            </a:pPr>
            <a:r>
              <a:rPr lang="en-US" sz="3600" b="1" dirty="0" smtClean="0">
                <a:latin typeface="Times New Roman" panose="02020603050405020304" pitchFamily="18" charset="0"/>
                <a:cs typeface="Times New Roman" panose="02020603050405020304" pitchFamily="18" charset="0"/>
              </a:rPr>
              <a:t>2. </a:t>
            </a:r>
            <a:r>
              <a:rPr lang="en-US" sz="3600" dirty="0" smtClean="0">
                <a:latin typeface="Times New Roman" panose="02020603050405020304" pitchFamily="18" charset="0"/>
                <a:cs typeface="Times New Roman" panose="02020603050405020304" pitchFamily="18" charset="0"/>
              </a:rPr>
              <a:t>Presence </a:t>
            </a:r>
            <a:r>
              <a:rPr lang="en-US" sz="3600" dirty="0">
                <a:latin typeface="Times New Roman" panose="02020603050405020304" pitchFamily="18" charset="0"/>
                <a:cs typeface="Times New Roman" panose="02020603050405020304" pitchFamily="18" charset="0"/>
              </a:rPr>
              <a:t>of a vertebral column  </a:t>
            </a:r>
            <a:r>
              <a:rPr lang="en-US" sz="3600" dirty="0" smtClean="0">
                <a:latin typeface="Times New Roman" panose="02020603050405020304" pitchFamily="18" charset="0"/>
                <a:cs typeface="Times New Roman" panose="02020603050405020304" pitchFamily="18" charset="0"/>
              </a:rPr>
              <a:t>that protects </a:t>
            </a:r>
            <a:r>
              <a:rPr lang="en-US" sz="3600" dirty="0">
                <a:latin typeface="Times New Roman" panose="02020603050405020304" pitchFamily="18" charset="0"/>
                <a:cs typeface="Times New Roman" panose="02020603050405020304" pitchFamily="18" charset="0"/>
              </a:rPr>
              <a:t>the spinal cord. </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3329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Times New Roman" panose="02020603050405020304" pitchFamily="18" charset="0"/>
                <a:cs typeface="Times New Roman" panose="02020603050405020304" pitchFamily="18" charset="0"/>
              </a:rPr>
              <a:t>Factors that influence rates of </a:t>
            </a:r>
            <a:r>
              <a:rPr lang="en-US" sz="4000" dirty="0" smtClean="0">
                <a:latin typeface="Times New Roman" panose="02020603050405020304" pitchFamily="18" charset="0"/>
                <a:cs typeface="Times New Roman" panose="02020603050405020304" pitchFamily="18" charset="0"/>
              </a:rPr>
              <a:t>diffusion.</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Small </a:t>
            </a:r>
            <a:r>
              <a:rPr lang="en-US" sz="2800" dirty="0">
                <a:latin typeface="Times New Roman" panose="02020603050405020304" pitchFamily="18" charset="0"/>
                <a:cs typeface="Times New Roman" panose="02020603050405020304" pitchFamily="18" charset="0"/>
              </a:rPr>
              <a:t>organisms such as </a:t>
            </a:r>
            <a:r>
              <a:rPr lang="en-US" sz="2800" i="1" dirty="0">
                <a:latin typeface="Times New Roman" panose="02020603050405020304" pitchFamily="18" charset="0"/>
                <a:cs typeface="Times New Roman" panose="02020603050405020304" pitchFamily="18" charset="0"/>
              </a:rPr>
              <a:t>Amoeba </a:t>
            </a:r>
            <a:r>
              <a:rPr lang="en-US" sz="2800" dirty="0">
                <a:latin typeface="Times New Roman" panose="02020603050405020304" pitchFamily="18" charset="0"/>
                <a:cs typeface="Times New Roman" panose="02020603050405020304" pitchFamily="18" charset="0"/>
              </a:rPr>
              <a:t>have a greater surface area compared to volume than larger organisms, for example human beings. </a:t>
            </a:r>
            <a:r>
              <a:rPr lang="en-US" sz="2800" dirty="0" smtClean="0">
                <a:latin typeface="Times New Roman" panose="02020603050405020304" pitchFamily="18" charset="0"/>
                <a:cs typeface="Times New Roman" panose="02020603050405020304" pitchFamily="18" charset="0"/>
              </a:rPr>
              <a:t>Therefore</a:t>
            </a:r>
            <a:r>
              <a:rPr lang="en-US" sz="2800" dirty="0">
                <a:latin typeface="Times New Roman" panose="02020603050405020304" pitchFamily="18" charset="0"/>
                <a:cs typeface="Times New Roman" panose="02020603050405020304" pitchFamily="18" charset="0"/>
              </a:rPr>
              <a:t>, diffusion of substances </a:t>
            </a:r>
            <a:r>
              <a:rPr lang="en-US" sz="2800" dirty="0" smtClean="0">
                <a:latin typeface="Times New Roman" panose="02020603050405020304" pitchFamily="18" charset="0"/>
                <a:cs typeface="Times New Roman" panose="02020603050405020304" pitchFamily="18" charset="0"/>
              </a:rPr>
              <a:t>into </a:t>
            </a:r>
            <a:r>
              <a:rPr lang="en-US" sz="2800" dirty="0">
                <a:latin typeface="Times New Roman" panose="02020603050405020304" pitchFamily="18" charset="0"/>
                <a:cs typeface="Times New Roman" panose="02020603050405020304" pitchFamily="18" charset="0"/>
              </a:rPr>
              <a:t>and out of smaller organisms is faster than in larger </a:t>
            </a:r>
            <a:r>
              <a:rPr lang="en-US" sz="2800" dirty="0" smtClean="0">
                <a:latin typeface="Times New Roman" panose="02020603050405020304" pitchFamily="18" charset="0"/>
                <a:cs typeface="Times New Roman" panose="02020603050405020304" pitchFamily="18" charset="0"/>
              </a:rPr>
              <a:t>organisms.</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S</a:t>
            </a:r>
            <a:r>
              <a:rPr lang="en-US" sz="2800" dirty="0" smtClean="0">
                <a:latin typeface="Times New Roman" panose="02020603050405020304" pitchFamily="18" charset="0"/>
                <a:cs typeface="Times New Roman" panose="02020603050405020304" pitchFamily="18" charset="0"/>
              </a:rPr>
              <a:t>mall </a:t>
            </a:r>
            <a:r>
              <a:rPr lang="en-US" sz="2800" dirty="0">
                <a:latin typeface="Times New Roman" panose="02020603050405020304" pitchFamily="18" charset="0"/>
                <a:cs typeface="Times New Roman" panose="02020603050405020304" pitchFamily="18" charset="0"/>
              </a:rPr>
              <a:t>organisms can absorb oxygen and other materials from the environment much more rapidly than large ones. They also can excrete waste products at a faster rate than large organisms. </a:t>
            </a:r>
          </a:p>
        </p:txBody>
      </p:sp>
    </p:spTree>
    <p:extLst>
      <p:ext uri="{BB962C8B-B14F-4D97-AF65-F5344CB8AC3E}">
        <p14:creationId xmlns:p14="http://schemas.microsoft.com/office/powerpoint/2010/main" val="13311903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Autofit/>
          </a:bodyPr>
          <a:lstStyle/>
          <a:p>
            <a:r>
              <a:rPr lang="en-US" sz="3200" dirty="0" smtClean="0">
                <a:latin typeface="Times New Roman" panose="02020603050405020304" pitchFamily="18" charset="0"/>
                <a:cs typeface="Times New Roman" panose="02020603050405020304" pitchFamily="18" charset="0"/>
              </a:rPr>
              <a:t>Osmosis</a:t>
            </a:r>
            <a:r>
              <a:rPr lang="en-US" sz="3200" dirty="0">
                <a:latin typeface="Times New Roman" panose="02020603050405020304" pitchFamily="18" charset="0"/>
                <a:cs typeface="Times New Roman" panose="02020603050405020304" pitchFamily="18" charset="0"/>
              </a:rPr>
              <a:t>, turgidity, turgor pressure, plasmolysis, flaccidity and importance of water potential and </a:t>
            </a:r>
            <a:r>
              <a:rPr lang="en-US" sz="3200" dirty="0" smtClean="0">
                <a:latin typeface="Times New Roman" panose="02020603050405020304" pitchFamily="18" charset="0"/>
                <a:cs typeface="Times New Roman" panose="02020603050405020304" pitchFamily="18" charset="0"/>
              </a:rPr>
              <a:t>osmosis.</a:t>
            </a:r>
            <a:endParaRPr lang="en-US" sz="3200" dirty="0"/>
          </a:p>
        </p:txBody>
      </p:sp>
      <p:sp>
        <p:nvSpPr>
          <p:cNvPr id="3" name="Content Placeholder 2"/>
          <p:cNvSpPr>
            <a:spLocks noGrp="1"/>
          </p:cNvSpPr>
          <p:nvPr>
            <p:ph idx="1"/>
          </p:nvPr>
        </p:nvSpPr>
        <p:spPr>
          <a:xfrm>
            <a:off x="457200" y="2286000"/>
            <a:ext cx="8229600" cy="4038600"/>
          </a:xfrm>
        </p:spPr>
        <p:txBody>
          <a:bodyPr>
            <a:normAutofit lnSpcReduction="10000"/>
          </a:bodyPr>
          <a:lstStyle/>
          <a:p>
            <a:pPr marL="0" indent="0">
              <a:buNone/>
            </a:pPr>
            <a:r>
              <a:rPr lang="en-US" sz="3200" b="1" dirty="0" smtClean="0">
                <a:latin typeface="Times New Roman" panose="02020603050405020304" pitchFamily="18" charset="0"/>
                <a:cs typeface="Times New Roman" panose="02020603050405020304" pitchFamily="18" charset="0"/>
              </a:rPr>
              <a:t>Lesson 1, 2, 3 &amp; 4: </a:t>
            </a:r>
            <a:r>
              <a:rPr lang="en-US" sz="3200" dirty="0" smtClean="0">
                <a:latin typeface="Times New Roman" panose="02020603050405020304" pitchFamily="18" charset="0"/>
                <a:cs typeface="Times New Roman" panose="02020603050405020304" pitchFamily="18" charset="0"/>
              </a:rPr>
              <a:t>Osmosis, turgidity, turgor pressure, plasmolysis, flaccidity and importance of water potential and osmosis.</a:t>
            </a:r>
          </a:p>
          <a:p>
            <a:pPr marL="0" indent="0">
              <a:buNone/>
            </a:pPr>
            <a:r>
              <a:rPr lang="en-US" sz="3200" b="1" dirty="0" smtClean="0">
                <a:latin typeface="Times New Roman" panose="02020603050405020304" pitchFamily="18" charset="0"/>
                <a:cs typeface="Times New Roman" panose="02020603050405020304" pitchFamily="18" charset="0"/>
              </a:rPr>
              <a:t>Learning objectives:</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Define osmosis.</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Describe </a:t>
            </a:r>
            <a:r>
              <a:rPr lang="en-US" sz="3200" dirty="0">
                <a:latin typeface="Times New Roman" panose="02020603050405020304" pitchFamily="18" charset="0"/>
                <a:cs typeface="Times New Roman" panose="02020603050405020304" pitchFamily="18" charset="0"/>
              </a:rPr>
              <a:t>the </a:t>
            </a:r>
            <a:r>
              <a:rPr lang="en-US" sz="3200" dirty="0" smtClean="0">
                <a:latin typeface="Times New Roman" panose="02020603050405020304" pitchFamily="18" charset="0"/>
                <a:cs typeface="Times New Roman" panose="02020603050405020304" pitchFamily="18" charset="0"/>
              </a:rPr>
              <a:t>importance of osmosis in plants and animals.</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Investigate osmosis </a:t>
            </a:r>
            <a:r>
              <a:rPr lang="en-US" sz="3200" dirty="0">
                <a:latin typeface="Times New Roman" panose="02020603050405020304" pitchFamily="18" charset="0"/>
                <a:cs typeface="Times New Roman" panose="02020603050405020304" pitchFamily="18" charset="0"/>
              </a:rPr>
              <a:t>through experiments.</a:t>
            </a:r>
          </a:p>
        </p:txBody>
      </p:sp>
    </p:spTree>
    <p:extLst>
      <p:ext uri="{BB962C8B-B14F-4D97-AF65-F5344CB8AC3E}">
        <p14:creationId xmlns:p14="http://schemas.microsoft.com/office/powerpoint/2010/main" val="5541662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latin typeface="Times New Roman" panose="02020603050405020304" pitchFamily="18" charset="0"/>
                <a:cs typeface="Times New Roman" panose="02020603050405020304" pitchFamily="18" charset="0"/>
              </a:rPr>
              <a:t>Osmosis,</a:t>
            </a:r>
            <a:endParaRPr lang="en-US" dirty="0"/>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Osmosis: </a:t>
            </a:r>
            <a:r>
              <a:rPr lang="en-US" sz="2800" dirty="0" smtClean="0">
                <a:latin typeface="Times New Roman" panose="02020603050405020304" pitchFamily="18" charset="0"/>
                <a:cs typeface="Times New Roman" panose="02020603050405020304" pitchFamily="18" charset="0"/>
              </a:rPr>
              <a:t>This refers to the </a:t>
            </a:r>
            <a:r>
              <a:rPr lang="en-US" sz="2800" dirty="0">
                <a:latin typeface="Times New Roman" panose="02020603050405020304" pitchFamily="18" charset="0"/>
                <a:cs typeface="Times New Roman" panose="02020603050405020304" pitchFamily="18" charset="0"/>
              </a:rPr>
              <a:t>movement of water molecules from a region of high water potential (dilute solution) to a region of low water potential (concentrated solution) through a </a:t>
            </a:r>
            <a:r>
              <a:rPr lang="en-US" sz="2800" b="1" dirty="0">
                <a:latin typeface="Times New Roman" panose="02020603050405020304" pitchFamily="18" charset="0"/>
                <a:cs typeface="Times New Roman" panose="02020603050405020304" pitchFamily="18" charset="0"/>
              </a:rPr>
              <a:t>partially permeable membrane</a:t>
            </a:r>
            <a:r>
              <a:rPr lang="en-US" sz="2800" b="1"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Osmosis: </a:t>
            </a:r>
            <a:r>
              <a:rPr lang="en-US" sz="2800" dirty="0" smtClean="0">
                <a:latin typeface="Times New Roman" panose="02020603050405020304" pitchFamily="18" charset="0"/>
                <a:cs typeface="Times New Roman" panose="02020603050405020304" pitchFamily="18" charset="0"/>
              </a:rPr>
              <a:t>This refers to  the movement of water from hypotonic solution to hypertonic solution through a semi- permeable membrane.</a:t>
            </a:r>
          </a:p>
          <a:p>
            <a:pPr>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Osmosis i</a:t>
            </a:r>
            <a:r>
              <a:rPr lang="en-US" sz="2800" dirty="0" smtClean="0">
                <a:latin typeface="Times New Roman" panose="02020603050405020304" pitchFamily="18" charset="0"/>
                <a:cs typeface="Times New Roman" panose="02020603050405020304" pitchFamily="18" charset="0"/>
              </a:rPr>
              <a:t>s the movement of water from a dilute solution to a concentrated solution through a semi-permeable membrane.</a:t>
            </a:r>
          </a:p>
          <a:p>
            <a:pPr marL="0" indent="0">
              <a:buNone/>
            </a:pPr>
            <a:endParaRPr lang="en-US" dirty="0"/>
          </a:p>
        </p:txBody>
      </p:sp>
    </p:spTree>
    <p:extLst>
      <p:ext uri="{BB962C8B-B14F-4D97-AF65-F5344CB8AC3E}">
        <p14:creationId xmlns:p14="http://schemas.microsoft.com/office/powerpoint/2010/main" val="2845818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Diluted and concentrated solutions</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A </a:t>
            </a:r>
            <a:r>
              <a:rPr lang="en-US" sz="3200" b="1" dirty="0">
                <a:latin typeface="Times New Roman" panose="02020603050405020304" pitchFamily="18" charset="0"/>
                <a:cs typeface="Times New Roman" panose="02020603050405020304" pitchFamily="18" charset="0"/>
              </a:rPr>
              <a:t>dilute solution </a:t>
            </a:r>
            <a:r>
              <a:rPr lang="en-US" sz="3200" dirty="0">
                <a:latin typeface="Times New Roman" panose="02020603050405020304" pitchFamily="18" charset="0"/>
                <a:cs typeface="Times New Roman" panose="02020603050405020304" pitchFamily="18" charset="0"/>
              </a:rPr>
              <a:t>has more water molecules compared to solute molecules whereas a </a:t>
            </a:r>
            <a:r>
              <a:rPr lang="en-US" sz="3200" b="1" dirty="0">
                <a:latin typeface="Times New Roman" panose="02020603050405020304" pitchFamily="18" charset="0"/>
                <a:cs typeface="Times New Roman" panose="02020603050405020304" pitchFamily="18" charset="0"/>
              </a:rPr>
              <a:t>concentrated solution </a:t>
            </a:r>
            <a:r>
              <a:rPr lang="en-US" sz="3200" dirty="0">
                <a:latin typeface="Times New Roman" panose="02020603050405020304" pitchFamily="18" charset="0"/>
                <a:cs typeface="Times New Roman" panose="02020603050405020304" pitchFamily="18" charset="0"/>
              </a:rPr>
              <a:t>has more solute molecules than water molecules. </a:t>
            </a:r>
          </a:p>
        </p:txBody>
      </p:sp>
      <p:pic>
        <p:nvPicPr>
          <p:cNvPr id="4" name="Picture 3"/>
          <p:cNvPicPr>
            <a:picLocks noChangeAspect="1"/>
          </p:cNvPicPr>
          <p:nvPr/>
        </p:nvPicPr>
        <p:blipFill>
          <a:blip r:embed="rId2"/>
          <a:stretch>
            <a:fillRect/>
          </a:stretch>
        </p:blipFill>
        <p:spPr>
          <a:xfrm>
            <a:off x="431800" y="4174067"/>
            <a:ext cx="2387600" cy="2238925"/>
          </a:xfrm>
          <a:prstGeom prst="rect">
            <a:avLst/>
          </a:prstGeom>
        </p:spPr>
      </p:pic>
      <p:pic>
        <p:nvPicPr>
          <p:cNvPr id="5" name="Picture 4"/>
          <p:cNvPicPr>
            <a:picLocks noChangeAspect="1"/>
          </p:cNvPicPr>
          <p:nvPr/>
        </p:nvPicPr>
        <p:blipFill>
          <a:blip r:embed="rId3"/>
          <a:stretch>
            <a:fillRect/>
          </a:stretch>
        </p:blipFill>
        <p:spPr>
          <a:xfrm>
            <a:off x="5935133" y="4157134"/>
            <a:ext cx="2743200" cy="2238925"/>
          </a:xfrm>
          <a:prstGeom prst="rect">
            <a:avLst/>
          </a:prstGeom>
        </p:spPr>
      </p:pic>
      <p:cxnSp>
        <p:nvCxnSpPr>
          <p:cNvPr id="7" name="Straight Arrow Connector 6"/>
          <p:cNvCxnSpPr/>
          <p:nvPr/>
        </p:nvCxnSpPr>
        <p:spPr>
          <a:xfrm flipH="1">
            <a:off x="2133600" y="4343400"/>
            <a:ext cx="1219200" cy="819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124200" y="4174067"/>
            <a:ext cx="1905000" cy="4741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Solute particles</a:t>
            </a:r>
            <a:endParaRPr lang="en-US" dirty="0"/>
          </a:p>
        </p:txBody>
      </p:sp>
      <p:cxnSp>
        <p:nvCxnSpPr>
          <p:cNvPr id="11" name="Straight Arrow Connector 10"/>
          <p:cNvCxnSpPr/>
          <p:nvPr/>
        </p:nvCxnSpPr>
        <p:spPr>
          <a:xfrm flipH="1">
            <a:off x="2142067" y="5054600"/>
            <a:ext cx="1210733" cy="429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124200" y="4983565"/>
            <a:ext cx="1447800" cy="3485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Water</a:t>
            </a:r>
            <a:endParaRPr lang="en-US" dirty="0"/>
          </a:p>
        </p:txBody>
      </p:sp>
      <p:cxnSp>
        <p:nvCxnSpPr>
          <p:cNvPr id="15" name="Straight Arrow Connector 14"/>
          <p:cNvCxnSpPr/>
          <p:nvPr/>
        </p:nvCxnSpPr>
        <p:spPr>
          <a:xfrm>
            <a:off x="4876800" y="4480517"/>
            <a:ext cx="1756833" cy="683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3" idx="3"/>
          </p:cNvCxnSpPr>
          <p:nvPr/>
        </p:nvCxnSpPr>
        <p:spPr>
          <a:xfrm>
            <a:off x="4572000" y="5157851"/>
            <a:ext cx="2438400" cy="1742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24368" y="6400799"/>
            <a:ext cx="4652432" cy="3475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Dilute solution/Less concentrated solution</a:t>
            </a:r>
            <a:endParaRPr lang="en-US" dirty="0"/>
          </a:p>
        </p:txBody>
      </p:sp>
      <p:sp>
        <p:nvSpPr>
          <p:cNvPr id="21" name="Rectangle 20"/>
          <p:cNvSpPr/>
          <p:nvPr/>
        </p:nvSpPr>
        <p:spPr>
          <a:xfrm>
            <a:off x="5715000" y="6396059"/>
            <a:ext cx="3124200" cy="3522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Concentrated solution</a:t>
            </a:r>
            <a:endParaRPr lang="en-US" dirty="0"/>
          </a:p>
        </p:txBody>
      </p:sp>
    </p:spTree>
    <p:extLst>
      <p:ext uri="{BB962C8B-B14F-4D97-AF65-F5344CB8AC3E}">
        <p14:creationId xmlns:p14="http://schemas.microsoft.com/office/powerpoint/2010/main" val="36628971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89" y="1075292"/>
            <a:ext cx="8229600" cy="1143000"/>
          </a:xfrm>
        </p:spPr>
        <p:txBody>
          <a:bodyPr>
            <a:normAutofit fontScale="90000"/>
          </a:bodyPr>
          <a:lstStyle/>
          <a:p>
            <a:r>
              <a:rPr lang="en-US" sz="5400" dirty="0">
                <a:latin typeface="Times New Roman" panose="02020603050405020304" pitchFamily="18" charset="0"/>
                <a:cs typeface="Times New Roman" panose="02020603050405020304" pitchFamily="18" charset="0"/>
              </a:rPr>
              <a:t>Investigate osmosis through experiments</a:t>
            </a:r>
            <a:endParaRPr lang="en-US" dirty="0"/>
          </a:p>
        </p:txBody>
      </p:sp>
      <p:pic>
        <p:nvPicPr>
          <p:cNvPr id="4" name="Content Placeholder 3"/>
          <p:cNvPicPr>
            <a:picLocks noGrp="1" noChangeAspect="1"/>
          </p:cNvPicPr>
          <p:nvPr>
            <p:ph idx="1"/>
          </p:nvPr>
        </p:nvPicPr>
        <p:blipFill>
          <a:blip r:embed="rId2"/>
          <a:stretch>
            <a:fillRect/>
          </a:stretch>
        </p:blipFill>
        <p:spPr>
          <a:xfrm>
            <a:off x="3538489" y="2429350"/>
            <a:ext cx="2067022" cy="3401063"/>
          </a:xfrm>
          <a:prstGeom prst="rect">
            <a:avLst/>
          </a:prstGeom>
        </p:spPr>
      </p:pic>
      <p:cxnSp>
        <p:nvCxnSpPr>
          <p:cNvPr id="6" name="Straight Arrow Connector 5"/>
          <p:cNvCxnSpPr/>
          <p:nvPr/>
        </p:nvCxnSpPr>
        <p:spPr>
          <a:xfrm>
            <a:off x="2209800" y="5105400"/>
            <a:ext cx="18288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42889" y="5105400"/>
            <a:ext cx="2100311" cy="7250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Dilute water</a:t>
            </a:r>
            <a:endParaRPr lang="en-US" dirty="0"/>
          </a:p>
        </p:txBody>
      </p:sp>
      <p:cxnSp>
        <p:nvCxnSpPr>
          <p:cNvPr id="9" name="Straight Arrow Connector 8"/>
          <p:cNvCxnSpPr/>
          <p:nvPr/>
        </p:nvCxnSpPr>
        <p:spPr>
          <a:xfrm>
            <a:off x="1235845" y="4218338"/>
            <a:ext cx="327660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889" y="3810000"/>
            <a:ext cx="1719311" cy="7131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Concentrated salts</a:t>
            </a:r>
            <a:endParaRPr lang="en-US" dirty="0"/>
          </a:p>
        </p:txBody>
      </p:sp>
      <p:cxnSp>
        <p:nvCxnSpPr>
          <p:cNvPr id="12" name="Straight Arrow Connector 11"/>
          <p:cNvCxnSpPr/>
          <p:nvPr/>
        </p:nvCxnSpPr>
        <p:spPr>
          <a:xfrm flipH="1">
            <a:off x="4585133" y="4129881"/>
            <a:ext cx="2040755"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019800" y="3810000"/>
            <a:ext cx="2057400" cy="853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t>Visking</a:t>
            </a:r>
            <a:r>
              <a:rPr lang="en-US" dirty="0" smtClean="0"/>
              <a:t> tubing</a:t>
            </a:r>
            <a:endParaRPr lang="en-US" dirty="0"/>
          </a:p>
        </p:txBody>
      </p:sp>
      <p:cxnSp>
        <p:nvCxnSpPr>
          <p:cNvPr id="16" name="Straight Arrow Connector 15"/>
          <p:cNvCxnSpPr/>
          <p:nvPr/>
        </p:nvCxnSpPr>
        <p:spPr>
          <a:xfrm flipH="1" flipV="1">
            <a:off x="5512377" y="5150134"/>
            <a:ext cx="1442990" cy="107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955367" y="5105400"/>
            <a:ext cx="1731433" cy="7250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Beaker</a:t>
            </a:r>
            <a:endParaRPr lang="en-US" dirty="0"/>
          </a:p>
        </p:txBody>
      </p:sp>
      <p:cxnSp>
        <p:nvCxnSpPr>
          <p:cNvPr id="22" name="Straight Arrow Connector 21"/>
          <p:cNvCxnSpPr/>
          <p:nvPr/>
        </p:nvCxnSpPr>
        <p:spPr>
          <a:xfrm flipH="1">
            <a:off x="4512445" y="3237387"/>
            <a:ext cx="1721427" cy="8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233872" y="2429350"/>
            <a:ext cx="2452928" cy="9385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endParaRPr lang="en-US" dirty="0"/>
          </a:p>
          <a:p>
            <a:r>
              <a:rPr lang="en-US" dirty="0"/>
              <a:t>Capillary tube 	</a:t>
            </a:r>
          </a:p>
        </p:txBody>
      </p:sp>
    </p:spTree>
    <p:extLst>
      <p:ext uri="{BB962C8B-B14F-4D97-AF65-F5344CB8AC3E}">
        <p14:creationId xmlns:p14="http://schemas.microsoft.com/office/powerpoint/2010/main" val="13288485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latin typeface="Times New Roman" panose="02020603050405020304" pitchFamily="18" charset="0"/>
                <a:cs typeface="Times New Roman" panose="02020603050405020304" pitchFamily="18" charset="0"/>
              </a:rPr>
              <a:t>Investigate osmosis through experiments</a:t>
            </a:r>
            <a:endParaRPr lang="en-US" dirty="0"/>
          </a:p>
        </p:txBody>
      </p:sp>
      <p:pic>
        <p:nvPicPr>
          <p:cNvPr id="4" name="Content Placeholder 3"/>
          <p:cNvPicPr>
            <a:picLocks noGrp="1" noChangeAspect="1"/>
          </p:cNvPicPr>
          <p:nvPr>
            <p:ph idx="1"/>
          </p:nvPr>
        </p:nvPicPr>
        <p:blipFill>
          <a:blip r:embed="rId2"/>
          <a:stretch>
            <a:fillRect/>
          </a:stretch>
        </p:blipFill>
        <p:spPr>
          <a:xfrm>
            <a:off x="3067063" y="2574850"/>
            <a:ext cx="3009874" cy="3110063"/>
          </a:xfrm>
          <a:prstGeom prst="rect">
            <a:avLst/>
          </a:prstGeom>
        </p:spPr>
      </p:pic>
      <p:cxnSp>
        <p:nvCxnSpPr>
          <p:cNvPr id="6" name="Straight Arrow Connector 5"/>
          <p:cNvCxnSpPr/>
          <p:nvPr/>
        </p:nvCxnSpPr>
        <p:spPr>
          <a:xfrm flipV="1">
            <a:off x="1485900" y="5486399"/>
            <a:ext cx="2133600" cy="1985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5242756"/>
            <a:ext cx="22098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Distilled water</a:t>
            </a:r>
            <a:endParaRPr lang="en-US" dirty="0"/>
          </a:p>
        </p:txBody>
      </p:sp>
      <p:cxnSp>
        <p:nvCxnSpPr>
          <p:cNvPr id="9" name="Straight Arrow Connector 8"/>
          <p:cNvCxnSpPr/>
          <p:nvPr/>
        </p:nvCxnSpPr>
        <p:spPr>
          <a:xfrm flipH="1">
            <a:off x="5105400" y="4343400"/>
            <a:ext cx="2209800"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2200" y="3733800"/>
            <a:ext cx="2743200" cy="990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Raw Irish potato</a:t>
            </a:r>
            <a:endParaRPr lang="en-US" sz="2800" dirty="0"/>
          </a:p>
        </p:txBody>
      </p:sp>
      <p:cxnSp>
        <p:nvCxnSpPr>
          <p:cNvPr id="13" name="Straight Arrow Connector 12"/>
          <p:cNvCxnSpPr/>
          <p:nvPr/>
        </p:nvCxnSpPr>
        <p:spPr>
          <a:xfrm>
            <a:off x="1485900" y="3200400"/>
            <a:ext cx="3009900" cy="175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2743200"/>
            <a:ext cx="1905000" cy="1447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Concentrated salt solution</a:t>
            </a:r>
            <a:endParaRPr lang="en-US" dirty="0"/>
          </a:p>
        </p:txBody>
      </p:sp>
      <p:sp>
        <p:nvSpPr>
          <p:cNvPr id="15" name="Rectangle 14"/>
          <p:cNvSpPr/>
          <p:nvPr/>
        </p:nvSpPr>
        <p:spPr>
          <a:xfrm>
            <a:off x="2781300" y="5806779"/>
            <a:ext cx="35814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sz="2400" b="1" i="1" dirty="0" smtClean="0">
                <a:latin typeface="Times New Roman" panose="02020603050405020304" pitchFamily="18" charset="0"/>
                <a:cs typeface="Times New Roman" panose="02020603050405020304" pitchFamily="18" charset="0"/>
              </a:rPr>
              <a:t>Demonstration  </a:t>
            </a:r>
            <a:r>
              <a:rPr lang="en-US" sz="2400" b="1" i="1" dirty="0">
                <a:latin typeface="Times New Roman" panose="02020603050405020304" pitchFamily="18" charset="0"/>
                <a:cs typeface="Times New Roman" panose="02020603050405020304" pitchFamily="18" charset="0"/>
              </a:rPr>
              <a:t>osmosis </a:t>
            </a:r>
            <a:r>
              <a:rPr lang="en-US" dirty="0"/>
              <a:t>	</a:t>
            </a:r>
          </a:p>
        </p:txBody>
      </p:sp>
    </p:spTree>
    <p:extLst>
      <p:ext uri="{BB962C8B-B14F-4D97-AF65-F5344CB8AC3E}">
        <p14:creationId xmlns:p14="http://schemas.microsoft.com/office/powerpoint/2010/main" val="15053436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latin typeface="Times New Roman" panose="02020603050405020304" pitchFamily="18" charset="0"/>
                <a:cs typeface="Times New Roman" panose="02020603050405020304" pitchFamily="18" charset="0"/>
              </a:rPr>
              <a:t>Investigate osmosis through experiments</a:t>
            </a:r>
            <a:endParaRPr lang="en-US" dirty="0"/>
          </a:p>
        </p:txBody>
      </p:sp>
      <p:pic>
        <p:nvPicPr>
          <p:cNvPr id="4" name="Content Placeholder 3"/>
          <p:cNvPicPr>
            <a:picLocks noGrp="1" noChangeAspect="1"/>
          </p:cNvPicPr>
          <p:nvPr>
            <p:ph idx="1"/>
          </p:nvPr>
        </p:nvPicPr>
        <p:blipFill>
          <a:blip r:embed="rId2"/>
          <a:stretch>
            <a:fillRect/>
          </a:stretch>
        </p:blipFill>
        <p:spPr>
          <a:xfrm>
            <a:off x="1851792" y="1935163"/>
            <a:ext cx="5440416" cy="4389437"/>
          </a:xfrm>
          <a:prstGeom prst="rect">
            <a:avLst/>
          </a:prstGeom>
        </p:spPr>
      </p:pic>
      <p:cxnSp>
        <p:nvCxnSpPr>
          <p:cNvPr id="6" name="Straight Arrow Connector 5"/>
          <p:cNvCxnSpPr/>
          <p:nvPr/>
        </p:nvCxnSpPr>
        <p:spPr>
          <a:xfrm>
            <a:off x="304800" y="4419600"/>
            <a:ext cx="24384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51592" y="3848100"/>
            <a:ext cx="16002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Solute molecules</a:t>
            </a:r>
            <a:endParaRPr lang="en-US" dirty="0"/>
          </a:p>
        </p:txBody>
      </p:sp>
      <p:cxnSp>
        <p:nvCxnSpPr>
          <p:cNvPr id="9" name="Straight Arrow Connector 8"/>
          <p:cNvCxnSpPr/>
          <p:nvPr/>
        </p:nvCxnSpPr>
        <p:spPr>
          <a:xfrm flipV="1">
            <a:off x="1051692" y="5505450"/>
            <a:ext cx="1828800" cy="419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04800" y="5715000"/>
            <a:ext cx="21336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Water molecules</a:t>
            </a:r>
            <a:endParaRPr lang="en-US" dirty="0"/>
          </a:p>
        </p:txBody>
      </p:sp>
      <p:cxnSp>
        <p:nvCxnSpPr>
          <p:cNvPr id="12" name="Straight Arrow Connector 11"/>
          <p:cNvCxnSpPr/>
          <p:nvPr/>
        </p:nvCxnSpPr>
        <p:spPr>
          <a:xfrm flipH="1">
            <a:off x="4419600" y="2971800"/>
            <a:ext cx="26670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781800" y="2971800"/>
            <a:ext cx="2133600" cy="876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 semi-permeable </a:t>
            </a:r>
            <a:r>
              <a:rPr lang="en-US" dirty="0" err="1" smtClean="0"/>
              <a:t>mebrane</a:t>
            </a:r>
            <a:endParaRPr lang="en-US" dirty="0"/>
          </a:p>
        </p:txBody>
      </p:sp>
      <p:sp>
        <p:nvSpPr>
          <p:cNvPr id="15" name="Rectangle 14"/>
          <p:cNvSpPr/>
          <p:nvPr/>
        </p:nvSpPr>
        <p:spPr>
          <a:xfrm>
            <a:off x="2743200" y="2286000"/>
            <a:ext cx="11430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a:t>
            </a:r>
            <a:endParaRPr lang="en-US" dirty="0"/>
          </a:p>
        </p:txBody>
      </p:sp>
      <p:sp>
        <p:nvSpPr>
          <p:cNvPr id="16" name="Rectangle 15"/>
          <p:cNvSpPr/>
          <p:nvPr/>
        </p:nvSpPr>
        <p:spPr>
          <a:xfrm>
            <a:off x="4953000" y="2286000"/>
            <a:ext cx="12192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a:t>
            </a:r>
            <a:endParaRPr lang="en-US" dirty="0"/>
          </a:p>
        </p:txBody>
      </p:sp>
      <p:sp>
        <p:nvSpPr>
          <p:cNvPr id="17" name="Rectangle 16"/>
          <p:cNvSpPr/>
          <p:nvPr/>
        </p:nvSpPr>
        <p:spPr>
          <a:xfrm>
            <a:off x="3314700" y="6019800"/>
            <a:ext cx="46863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Water will move from A region to B region </a:t>
            </a:r>
            <a:endParaRPr lang="en-US" dirty="0"/>
          </a:p>
        </p:txBody>
      </p:sp>
    </p:spTree>
    <p:extLst>
      <p:ext uri="{BB962C8B-B14F-4D97-AF65-F5344CB8AC3E}">
        <p14:creationId xmlns:p14="http://schemas.microsoft.com/office/powerpoint/2010/main" val="23779492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latin typeface="Times New Roman" panose="02020603050405020304" pitchFamily="18" charset="0"/>
                <a:cs typeface="Times New Roman" panose="02020603050405020304" pitchFamily="18" charset="0"/>
              </a:rPr>
              <a:t>Importance/Role </a:t>
            </a:r>
            <a:r>
              <a:rPr lang="en-US" sz="4400" dirty="0">
                <a:latin typeface="Times New Roman" panose="02020603050405020304" pitchFamily="18" charset="0"/>
                <a:cs typeface="Times New Roman" panose="02020603050405020304" pitchFamily="18" charset="0"/>
              </a:rPr>
              <a:t>of osmosis in plants and animals</a:t>
            </a:r>
            <a:r>
              <a:rPr lang="en-US" sz="5400"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pPr marL="0" indent="0">
              <a:buNone/>
            </a:pPr>
            <a:r>
              <a:rPr lang="en-US" dirty="0" smtClean="0"/>
              <a:t>Role </a:t>
            </a:r>
            <a:r>
              <a:rPr lang="en-US" dirty="0"/>
              <a:t>of osmosis in </a:t>
            </a:r>
            <a:r>
              <a:rPr lang="en-US" dirty="0" smtClean="0"/>
              <a:t>plants.</a:t>
            </a:r>
          </a:p>
          <a:p>
            <a:pPr marL="0" indent="0">
              <a:buNone/>
            </a:pPr>
            <a:r>
              <a:rPr lang="en-US" sz="3200" dirty="0" smtClean="0">
                <a:latin typeface="Times New Roman" panose="02020603050405020304" pitchFamily="18" charset="0"/>
                <a:cs typeface="Times New Roman" panose="02020603050405020304" pitchFamily="18" charset="0"/>
              </a:rPr>
              <a:t>1.Osmosis allow </a:t>
            </a:r>
            <a:r>
              <a:rPr lang="en-US" dirty="0"/>
              <a:t>u</a:t>
            </a:r>
            <a:r>
              <a:rPr lang="en-US" dirty="0" smtClean="0"/>
              <a:t>ptake </a:t>
            </a:r>
            <a:r>
              <a:rPr lang="en-US" dirty="0"/>
              <a:t>of water by </a:t>
            </a:r>
            <a:r>
              <a:rPr lang="en-US" dirty="0" smtClean="0"/>
              <a:t>roots: </a:t>
            </a:r>
          </a:p>
          <a:p>
            <a:pPr marL="0" indent="0">
              <a:buNone/>
            </a:pPr>
            <a:endParaRPr lang="en-US" dirty="0"/>
          </a:p>
        </p:txBody>
      </p:sp>
      <p:pic>
        <p:nvPicPr>
          <p:cNvPr id="4" name="Picture 3"/>
          <p:cNvPicPr>
            <a:picLocks noChangeAspect="1"/>
          </p:cNvPicPr>
          <p:nvPr/>
        </p:nvPicPr>
        <p:blipFill>
          <a:blip r:embed="rId2"/>
          <a:stretch>
            <a:fillRect/>
          </a:stretch>
        </p:blipFill>
        <p:spPr>
          <a:xfrm>
            <a:off x="1117600" y="3124200"/>
            <a:ext cx="6477000" cy="3200400"/>
          </a:xfrm>
          <a:prstGeom prst="rect">
            <a:avLst/>
          </a:prstGeom>
        </p:spPr>
      </p:pic>
      <p:cxnSp>
        <p:nvCxnSpPr>
          <p:cNvPr id="6" name="Straight Arrow Connector 5"/>
          <p:cNvCxnSpPr/>
          <p:nvPr/>
        </p:nvCxnSpPr>
        <p:spPr>
          <a:xfrm flipV="1">
            <a:off x="5715000" y="5105400"/>
            <a:ext cx="137160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572000" y="5943600"/>
            <a:ext cx="19812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Xylem</a:t>
            </a:r>
            <a:endParaRPr lang="en-US" dirty="0"/>
          </a:p>
        </p:txBody>
      </p:sp>
      <p:cxnSp>
        <p:nvCxnSpPr>
          <p:cNvPr id="9" name="Straight Arrow Connector 8"/>
          <p:cNvCxnSpPr/>
          <p:nvPr/>
        </p:nvCxnSpPr>
        <p:spPr>
          <a:xfrm flipV="1">
            <a:off x="685800" y="4868333"/>
            <a:ext cx="9144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6200" y="5630333"/>
            <a:ext cx="1524000" cy="7826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Root hair</a:t>
            </a:r>
            <a:endParaRPr lang="en-US" dirty="0"/>
          </a:p>
        </p:txBody>
      </p:sp>
      <p:cxnSp>
        <p:nvCxnSpPr>
          <p:cNvPr id="12" name="Straight Arrow Connector 11"/>
          <p:cNvCxnSpPr/>
          <p:nvPr/>
        </p:nvCxnSpPr>
        <p:spPr>
          <a:xfrm flipV="1">
            <a:off x="2743200" y="5554134"/>
            <a:ext cx="986367" cy="8588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095500" y="6206067"/>
            <a:ext cx="19812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Root epidermis</a:t>
            </a:r>
            <a:endParaRPr lang="en-US" dirty="0"/>
          </a:p>
        </p:txBody>
      </p:sp>
      <p:cxnSp>
        <p:nvCxnSpPr>
          <p:cNvPr id="16" name="Straight Arrow Connector 15"/>
          <p:cNvCxnSpPr>
            <a:stCxn id="3" idx="1"/>
          </p:cNvCxnSpPr>
          <p:nvPr/>
        </p:nvCxnSpPr>
        <p:spPr>
          <a:xfrm>
            <a:off x="457200" y="4130040"/>
            <a:ext cx="3272368" cy="289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6200" y="3685541"/>
            <a:ext cx="1371600" cy="8102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Movement of water</a:t>
            </a:r>
            <a:endParaRPr lang="en-US" dirty="0"/>
          </a:p>
        </p:txBody>
      </p:sp>
    </p:spTree>
    <p:extLst>
      <p:ext uri="{BB962C8B-B14F-4D97-AF65-F5344CB8AC3E}">
        <p14:creationId xmlns:p14="http://schemas.microsoft.com/office/powerpoint/2010/main" val="28088470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urgidity</a:t>
            </a:r>
            <a:endParaRPr lang="en-US" dirty="0"/>
          </a:p>
        </p:txBody>
      </p:sp>
      <p:sp>
        <p:nvSpPr>
          <p:cNvPr id="3" name="Content Placeholder 2"/>
          <p:cNvSpPr>
            <a:spLocks noGrp="1"/>
          </p:cNvSpPr>
          <p:nvPr>
            <p:ph idx="1"/>
          </p:nvPr>
        </p:nvSpPr>
        <p:spPr/>
        <p:txBody>
          <a:bodyPr/>
          <a:lstStyle/>
          <a:p>
            <a:pPr marL="0" indent="0">
              <a:buNone/>
            </a:pPr>
            <a:r>
              <a:rPr lang="en-US" dirty="0" smtClean="0"/>
              <a:t>Turgidity refers to the process by which water accumulates in cell vacuoles. </a:t>
            </a:r>
            <a:r>
              <a:rPr lang="en-US" dirty="0"/>
              <a:t>P</a:t>
            </a:r>
            <a:r>
              <a:rPr lang="en-US" dirty="0" smtClean="0"/>
              <a:t>lant cells </a:t>
            </a:r>
            <a:r>
              <a:rPr lang="en-US" dirty="0"/>
              <a:t>are </a:t>
            </a:r>
            <a:r>
              <a:rPr lang="en-US" dirty="0" smtClean="0"/>
              <a:t>turgid allow plant to stand upright. </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343400" y="3124200"/>
            <a:ext cx="2103286" cy="2635931"/>
          </a:xfrm>
          <a:prstGeom prst="rect">
            <a:avLst/>
          </a:prstGeom>
        </p:spPr>
      </p:pic>
      <p:sp>
        <p:nvSpPr>
          <p:cNvPr id="7" name="Rectangle 6"/>
          <p:cNvSpPr/>
          <p:nvPr/>
        </p:nvSpPr>
        <p:spPr>
          <a:xfrm>
            <a:off x="4038600" y="5760131"/>
            <a:ext cx="2408086" cy="4120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Turgid plant cell</a:t>
            </a:r>
            <a:endParaRPr lang="en-US" dirty="0"/>
          </a:p>
        </p:txBody>
      </p:sp>
      <p:cxnSp>
        <p:nvCxnSpPr>
          <p:cNvPr id="9" name="Straight Arrow Connector 8"/>
          <p:cNvCxnSpPr/>
          <p:nvPr/>
        </p:nvCxnSpPr>
        <p:spPr>
          <a:xfrm>
            <a:off x="2362200" y="4191000"/>
            <a:ext cx="29718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14400" y="3733800"/>
            <a:ext cx="2362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Vacuole</a:t>
            </a:r>
            <a:endParaRPr lang="en-US" dirty="0"/>
          </a:p>
        </p:txBody>
      </p:sp>
      <p:cxnSp>
        <p:nvCxnSpPr>
          <p:cNvPr id="12" name="Straight Arrow Connector 11"/>
          <p:cNvCxnSpPr/>
          <p:nvPr/>
        </p:nvCxnSpPr>
        <p:spPr>
          <a:xfrm flipV="1">
            <a:off x="2452196" y="5239173"/>
            <a:ext cx="2011514" cy="198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066800" y="5239173"/>
            <a:ext cx="2209800" cy="7269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Cell wall</a:t>
            </a:r>
            <a:endParaRPr lang="en-US" dirty="0"/>
          </a:p>
        </p:txBody>
      </p:sp>
      <p:cxnSp>
        <p:nvCxnSpPr>
          <p:cNvPr id="16" name="Straight Arrow Connector 15"/>
          <p:cNvCxnSpPr/>
          <p:nvPr/>
        </p:nvCxnSpPr>
        <p:spPr>
          <a:xfrm flipH="1">
            <a:off x="6172200" y="4876800"/>
            <a:ext cx="1219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010400" y="4327865"/>
            <a:ext cx="1371600" cy="14322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Cell membrane</a:t>
            </a:r>
            <a:endParaRPr lang="en-US" dirty="0"/>
          </a:p>
        </p:txBody>
      </p:sp>
    </p:spTree>
    <p:extLst>
      <p:ext uri="{BB962C8B-B14F-4D97-AF65-F5344CB8AC3E}">
        <p14:creationId xmlns:p14="http://schemas.microsoft.com/office/powerpoint/2010/main" val="6073380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Turgidity</a:t>
            </a:r>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When a plant cell is placed in dilute solution does not burst because has a vacuole to store water. But when an animal cell is placed in dilute water bursts because it has no vacuole.</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Turgidity </a:t>
            </a:r>
            <a:r>
              <a:rPr lang="en-US" sz="3200" dirty="0">
                <a:latin typeface="Times New Roman" panose="02020603050405020304" pitchFamily="18" charset="0"/>
                <a:cs typeface="Times New Roman" panose="02020603050405020304" pitchFamily="18" charset="0"/>
              </a:rPr>
              <a:t>in plant cells is important because </a:t>
            </a:r>
            <a:r>
              <a:rPr lang="en-US" sz="3200" dirty="0" smtClean="0">
                <a:latin typeface="Times New Roman" panose="02020603050405020304" pitchFamily="18" charset="0"/>
                <a:cs typeface="Times New Roman" panose="02020603050405020304" pitchFamily="18" charset="0"/>
              </a:rPr>
              <a:t>  gives </a:t>
            </a:r>
            <a:r>
              <a:rPr lang="en-US" sz="3200" dirty="0">
                <a:latin typeface="Times New Roman" panose="02020603050405020304" pitchFamily="18" charset="0"/>
                <a:cs typeface="Times New Roman" panose="02020603050405020304" pitchFamily="18" charset="0"/>
              </a:rPr>
              <a:t>support to the soft tissues such as petals and sepals. </a:t>
            </a:r>
            <a:endParaRPr lang="en-US"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2989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209800"/>
          </a:xfrm>
        </p:spPr>
        <p:txBody>
          <a:bodyPr>
            <a:noAutofit/>
          </a:bodyPr>
          <a:lstStyle/>
          <a:p>
            <a:r>
              <a:rPr lang="en-US" sz="3600" dirty="0" smtClean="0"/>
              <a:t> </a:t>
            </a:r>
            <a:br>
              <a:rPr lang="en-US" sz="3600" dirty="0" smtClean="0"/>
            </a:br>
            <a:r>
              <a:rPr lang="en-US" sz="3600" b="1" dirty="0" smtClean="0">
                <a:latin typeface="Times New Roman" panose="02020603050405020304" pitchFamily="18" charset="0"/>
                <a:cs typeface="Times New Roman" panose="02020603050405020304" pitchFamily="18" charset="0"/>
              </a:rPr>
              <a:t>The </a:t>
            </a:r>
            <a:r>
              <a:rPr lang="en-US" sz="3600" b="1" dirty="0">
                <a:latin typeface="Times New Roman" panose="02020603050405020304" pitchFamily="18" charset="0"/>
                <a:cs typeface="Times New Roman" panose="02020603050405020304" pitchFamily="18" charset="0"/>
              </a:rPr>
              <a:t>main characteristics of organisms in phylum </a:t>
            </a:r>
            <a:r>
              <a:rPr lang="en-US" sz="3600" b="1" dirty="0" smtClean="0">
                <a:latin typeface="Times New Roman" panose="02020603050405020304" pitchFamily="18" charset="0"/>
                <a:cs typeface="Times New Roman" panose="02020603050405020304" pitchFamily="18" charset="0"/>
              </a:rPr>
              <a:t>Chordate( Cont.)</a:t>
            </a:r>
            <a:r>
              <a:rPr lang="en-US" sz="3600" b="1" dirty="0">
                <a:latin typeface="Times New Roman" panose="02020603050405020304" pitchFamily="18" charset="0"/>
                <a:cs typeface="Times New Roman" panose="02020603050405020304" pitchFamily="18" charset="0"/>
              </a:rPr>
              <a:t/>
            </a:r>
            <a:br>
              <a:rPr lang="en-US" sz="3600" b="1" dirty="0">
                <a:latin typeface="Times New Roman" panose="02020603050405020304" pitchFamily="18" charset="0"/>
                <a:cs typeface="Times New Roman" panose="02020603050405020304" pitchFamily="18" charset="0"/>
              </a:rPr>
            </a:b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2514600"/>
            <a:ext cx="8229600" cy="3810000"/>
          </a:xfrm>
        </p:spPr>
        <p:txBody>
          <a:bodyPr>
            <a:normAutofit lnSpcReduction="10000"/>
          </a:bodyPr>
          <a:lstStyle/>
          <a:p>
            <a:pPr marL="0" indent="0">
              <a:buNone/>
            </a:pPr>
            <a:r>
              <a:rPr lang="en-US" sz="3600" dirty="0" smtClean="0">
                <a:latin typeface="Times New Roman" panose="02020603050405020304" pitchFamily="18" charset="0"/>
                <a:cs typeface="Times New Roman" panose="02020603050405020304" pitchFamily="18" charset="0"/>
              </a:rPr>
              <a:t>3. Presence </a:t>
            </a:r>
            <a:r>
              <a:rPr lang="en-US" sz="3600" dirty="0">
                <a:latin typeface="Times New Roman" panose="02020603050405020304" pitchFamily="18" charset="0"/>
                <a:cs typeface="Times New Roman" panose="02020603050405020304" pitchFamily="18" charset="0"/>
              </a:rPr>
              <a:t>of a nervous system with a </a:t>
            </a:r>
            <a:r>
              <a:rPr lang="en-US" sz="3600" dirty="0" smtClean="0">
                <a:latin typeface="Times New Roman" panose="02020603050405020304" pitchFamily="18" charset="0"/>
                <a:cs typeface="Times New Roman" panose="02020603050405020304" pitchFamily="18" charset="0"/>
              </a:rPr>
              <a:t>brain </a:t>
            </a:r>
            <a:r>
              <a:rPr lang="en-US" sz="3600" dirty="0" smtClean="0"/>
              <a:t>which </a:t>
            </a:r>
            <a:r>
              <a:rPr lang="en-US" sz="3600" dirty="0"/>
              <a:t>is connected to a hollow nerve tube or a single tubular nerve cord. </a:t>
            </a:r>
            <a:endParaRPr lang="en-US" sz="3600" dirty="0" smtClean="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4.</a:t>
            </a:r>
            <a:r>
              <a:rPr lang="en-US" sz="3600" b="1" dirty="0" smtClean="0">
                <a:latin typeface="Times New Roman" panose="02020603050405020304" pitchFamily="18" charset="0"/>
                <a:cs typeface="Times New Roman" panose="02020603050405020304" pitchFamily="18" charset="0"/>
              </a:rPr>
              <a:t>Bilateral </a:t>
            </a:r>
            <a:r>
              <a:rPr lang="en-US" sz="3600" b="1" dirty="0">
                <a:latin typeface="Times New Roman" panose="02020603050405020304" pitchFamily="18" charset="0"/>
                <a:cs typeface="Times New Roman" panose="02020603050405020304" pitchFamily="18" charset="0"/>
              </a:rPr>
              <a:t>symmetry</a:t>
            </a:r>
            <a:r>
              <a:rPr lang="en-US" sz="3600" dirty="0">
                <a:latin typeface="Times New Roman" panose="02020603050405020304" pitchFamily="18" charset="0"/>
                <a:cs typeface="Times New Roman" panose="02020603050405020304" pitchFamily="18" charset="0"/>
              </a:rPr>
              <a:t>: this means that the body can be divided along one plane into two equal halves that are roughly mirror images of each </a:t>
            </a:r>
            <a:r>
              <a:rPr lang="en-US" sz="3600" dirty="0" smtClean="0">
                <a:latin typeface="Times New Roman" panose="02020603050405020304" pitchFamily="18" charset="0"/>
                <a:cs typeface="Times New Roman" panose="02020603050405020304" pitchFamily="18" charset="0"/>
              </a:rPr>
              <a:t>other.</a:t>
            </a:r>
          </a:p>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0045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PLASMOLYSIS and</a:t>
            </a:r>
            <a:r>
              <a:rPr lang="en-US" sz="5400" b="1" dirty="0" smtClean="0">
                <a:latin typeface="Times New Roman" panose="02020603050405020304" pitchFamily="18" charset="0"/>
                <a:cs typeface="Times New Roman" panose="02020603050405020304" pitchFamily="18" charset="0"/>
              </a:rPr>
              <a:t> Flaccidity</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b="1" dirty="0" smtClean="0">
                <a:latin typeface="Times New Roman" panose="02020603050405020304" pitchFamily="18" charset="0"/>
                <a:cs typeface="Times New Roman" panose="02020603050405020304" pitchFamily="18" charset="0"/>
              </a:rPr>
              <a:t>Plasmolysis</a:t>
            </a:r>
            <a:r>
              <a:rPr lang="en-US" sz="3200" dirty="0" smtClean="0">
                <a:latin typeface="Times New Roman" panose="02020603050405020304" pitchFamily="18" charset="0"/>
                <a:cs typeface="Times New Roman" panose="02020603050405020304" pitchFamily="18" charset="0"/>
              </a:rPr>
              <a:t>: This is the process by which the cytoplasm and vacuole loses water and shrink. </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The vacuole in turn reduces in </a:t>
            </a:r>
            <a:r>
              <a:rPr lang="en-US" sz="3200" dirty="0" smtClean="0">
                <a:latin typeface="Times New Roman" panose="02020603050405020304" pitchFamily="18" charset="0"/>
                <a:cs typeface="Times New Roman" panose="02020603050405020304" pitchFamily="18" charset="0"/>
              </a:rPr>
              <a:t>size</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due to losing water. The cell is said to be </a:t>
            </a:r>
            <a:r>
              <a:rPr lang="en-US" sz="3200" dirty="0" err="1" smtClean="0">
                <a:latin typeface="Times New Roman" panose="02020603050405020304" pitchFamily="18" charset="0"/>
                <a:cs typeface="Times New Roman" panose="02020603050405020304" pitchFamily="18" charset="0"/>
              </a:rPr>
              <a:t>plasmolysed</a:t>
            </a:r>
            <a:r>
              <a:rPr lang="en-US" sz="3200" dirty="0" smtClean="0">
                <a:latin typeface="Times New Roman" panose="02020603050405020304" pitchFamily="18" charset="0"/>
                <a:cs typeface="Times New Roman" panose="02020603050405020304" pitchFamily="18" charset="0"/>
              </a:rPr>
              <a:t> if it has lost water. When </a:t>
            </a:r>
            <a:r>
              <a:rPr lang="en-US" sz="3200" dirty="0">
                <a:latin typeface="Times New Roman" panose="02020603050405020304" pitchFamily="18" charset="0"/>
                <a:cs typeface="Times New Roman" panose="02020603050405020304" pitchFamily="18" charset="0"/>
              </a:rPr>
              <a:t>a </a:t>
            </a:r>
            <a:r>
              <a:rPr lang="en-US" sz="3200" dirty="0" err="1" smtClean="0">
                <a:latin typeface="Times New Roman" panose="02020603050405020304" pitchFamily="18" charset="0"/>
                <a:cs typeface="Times New Roman" panose="02020603050405020304" pitchFamily="18" charset="0"/>
              </a:rPr>
              <a:t>plasmolysed</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cell is placed in distilled water, it will become turgid again</a:t>
            </a:r>
            <a:r>
              <a:rPr lang="en-US" sz="3200" dirty="0" smtClean="0">
                <a:latin typeface="Times New Roman" panose="02020603050405020304" pitchFamily="18" charset="0"/>
                <a:cs typeface="Times New Roman" panose="02020603050405020304" pitchFamily="18" charset="0"/>
              </a:rPr>
              <a:t>.</a:t>
            </a:r>
            <a:r>
              <a:rPr lang="en-US" sz="3200" b="1" dirty="0" smtClean="0"/>
              <a:t> </a:t>
            </a:r>
          </a:p>
          <a:p>
            <a:pPr>
              <a:buFont typeface="Wingdings" panose="05000000000000000000" pitchFamily="2" charset="2"/>
              <a:buChar char="Ø"/>
            </a:pPr>
            <a:r>
              <a:rPr lang="en-US" sz="3200" b="1" dirty="0" smtClean="0">
                <a:latin typeface="Times New Roman" panose="02020603050405020304" pitchFamily="18" charset="0"/>
                <a:cs typeface="Times New Roman" panose="02020603050405020304" pitchFamily="18" charset="0"/>
              </a:rPr>
              <a:t>Flaccidity is when a plant cell loses too much water  and become flaccid.</a:t>
            </a:r>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52092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PLASMOLYSIS</a:t>
            </a:r>
          </a:p>
        </p:txBody>
      </p:sp>
      <p:pic>
        <p:nvPicPr>
          <p:cNvPr id="4" name="Content Placeholder 3"/>
          <p:cNvPicPr>
            <a:picLocks noGrp="1" noChangeAspect="1"/>
          </p:cNvPicPr>
          <p:nvPr>
            <p:ph idx="1"/>
          </p:nvPr>
        </p:nvPicPr>
        <p:blipFill>
          <a:blip r:embed="rId2"/>
          <a:stretch>
            <a:fillRect/>
          </a:stretch>
        </p:blipFill>
        <p:spPr>
          <a:xfrm>
            <a:off x="3099576" y="1935163"/>
            <a:ext cx="2944847" cy="4008437"/>
          </a:xfrm>
          <a:prstGeom prst="rect">
            <a:avLst/>
          </a:prstGeom>
        </p:spPr>
      </p:pic>
      <p:sp>
        <p:nvSpPr>
          <p:cNvPr id="6" name="Rectangle 5"/>
          <p:cNvSpPr/>
          <p:nvPr/>
        </p:nvSpPr>
        <p:spPr>
          <a:xfrm>
            <a:off x="2209801" y="5943600"/>
            <a:ext cx="40386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Plasmolyzed</a:t>
            </a:r>
            <a:r>
              <a:rPr lang="en-US" sz="3200" dirty="0" smtClean="0">
                <a:latin typeface="Times New Roman" panose="02020603050405020304" pitchFamily="18" charset="0"/>
                <a:cs typeface="Times New Roman" panose="02020603050405020304" pitchFamily="18" charset="0"/>
              </a:rPr>
              <a:t> plant cell</a:t>
            </a:r>
            <a:r>
              <a:rPr lang="en-US" sz="3200" i="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1828800" y="3657600"/>
            <a:ext cx="26670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85800" y="3048000"/>
            <a:ext cx="1828800" cy="990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Vacuole shrinks</a:t>
            </a:r>
            <a:endParaRPr lang="en-US" dirty="0"/>
          </a:p>
        </p:txBody>
      </p:sp>
      <p:cxnSp>
        <p:nvCxnSpPr>
          <p:cNvPr id="11" name="Straight Arrow Connector 10"/>
          <p:cNvCxnSpPr/>
          <p:nvPr/>
        </p:nvCxnSpPr>
        <p:spPr>
          <a:xfrm>
            <a:off x="2057400" y="2133600"/>
            <a:ext cx="11430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7200" y="1935163"/>
            <a:ext cx="2057400" cy="655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Cell wall</a:t>
            </a:r>
            <a:endParaRPr lang="en-US" dirty="0"/>
          </a:p>
        </p:txBody>
      </p:sp>
      <p:cxnSp>
        <p:nvCxnSpPr>
          <p:cNvPr id="14" name="Straight Arrow Connector 13"/>
          <p:cNvCxnSpPr/>
          <p:nvPr/>
        </p:nvCxnSpPr>
        <p:spPr>
          <a:xfrm flipH="1" flipV="1">
            <a:off x="5377884" y="3939381"/>
            <a:ext cx="2386824"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934198" y="4038600"/>
            <a:ext cx="1981202" cy="1447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Cytoplasm</a:t>
            </a:r>
            <a:endParaRPr lang="en-US" dirty="0"/>
          </a:p>
        </p:txBody>
      </p:sp>
      <p:cxnSp>
        <p:nvCxnSpPr>
          <p:cNvPr id="17" name="Straight Arrow Connector 16"/>
          <p:cNvCxnSpPr/>
          <p:nvPr/>
        </p:nvCxnSpPr>
        <p:spPr>
          <a:xfrm flipH="1">
            <a:off x="4114800" y="3048000"/>
            <a:ext cx="2514599" cy="193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248401" y="2796381"/>
            <a:ext cx="2285999"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Nucleus</a:t>
            </a:r>
            <a:endParaRPr lang="en-US" dirty="0"/>
          </a:p>
        </p:txBody>
      </p:sp>
    </p:spTree>
    <p:extLst>
      <p:ext uri="{BB962C8B-B14F-4D97-AF65-F5344CB8AC3E}">
        <p14:creationId xmlns:p14="http://schemas.microsoft.com/office/powerpoint/2010/main" val="41521284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turgor pressure</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Lesson 1, 2,3 &amp;4  :</a:t>
            </a:r>
            <a:r>
              <a:rPr lang="en-US" dirty="0" smtClean="0"/>
              <a:t> Role of turgor pressure within cells.</a:t>
            </a:r>
          </a:p>
          <a:p>
            <a:pPr marL="0" indent="0">
              <a:buNone/>
            </a:pPr>
            <a:r>
              <a:rPr lang="en-US" b="1" dirty="0" smtClean="0"/>
              <a:t>Learning objective: Give the role of turgor pressure in plant cells.</a:t>
            </a:r>
            <a:endParaRPr lang="en-US" b="1" dirty="0"/>
          </a:p>
          <a:p>
            <a:pPr marL="0" indent="0">
              <a:buNone/>
            </a:pPr>
            <a:r>
              <a:rPr lang="en-US" dirty="0"/>
              <a:t>As turgor pressure increases due to intake of more water by osmosis, the cell wall exerts a pressure that is equal to turgor pressure on the protoplasm called </a:t>
            </a:r>
            <a:r>
              <a:rPr lang="en-US" b="1" dirty="0"/>
              <a:t>wall pressure</a:t>
            </a:r>
            <a:r>
              <a:rPr lang="en-US" dirty="0" smtClean="0"/>
              <a:t>.</a:t>
            </a:r>
            <a:endParaRPr lang="en-US" dirty="0"/>
          </a:p>
          <a:p>
            <a:pPr marL="0" indent="0">
              <a:buNone/>
            </a:pPr>
            <a:r>
              <a:rPr lang="en-US" dirty="0" smtClean="0"/>
              <a:t>Turgor pressure allows the closing and opening of stomata.</a:t>
            </a:r>
          </a:p>
          <a:p>
            <a:pPr marL="0" indent="0">
              <a:buNone/>
            </a:pPr>
            <a:r>
              <a:rPr lang="en-US" dirty="0" smtClean="0"/>
              <a:t>Turgor pressure regulates the loss of water.</a:t>
            </a:r>
          </a:p>
          <a:p>
            <a:pPr marL="0" indent="0">
              <a:buNone/>
            </a:pPr>
            <a:r>
              <a:rPr lang="en-US" dirty="0" smtClean="0"/>
              <a:t>It has been concluded that the loss of turgor pressure within the leaves of Mimosa </a:t>
            </a:r>
            <a:r>
              <a:rPr lang="en-US" dirty="0" err="1" smtClean="0"/>
              <a:t>pudica</a:t>
            </a:r>
            <a:r>
              <a:rPr lang="en-US" dirty="0" smtClean="0"/>
              <a:t> is responsible for the reaction the plant has when touched.</a:t>
            </a:r>
            <a:endParaRPr lang="en-US" dirty="0"/>
          </a:p>
        </p:txBody>
      </p:sp>
    </p:spTree>
    <p:extLst>
      <p:ext uri="{BB962C8B-B14F-4D97-AF65-F5344CB8AC3E}">
        <p14:creationId xmlns:p14="http://schemas.microsoft.com/office/powerpoint/2010/main" val="28804285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movement</a:t>
            </a:r>
            <a:endParaRPr lang="en-US" dirty="0"/>
          </a:p>
        </p:txBody>
      </p:sp>
      <p:sp>
        <p:nvSpPr>
          <p:cNvPr id="3" name="Content Placeholder 2"/>
          <p:cNvSpPr>
            <a:spLocks noGrp="1"/>
          </p:cNvSpPr>
          <p:nvPr>
            <p:ph idx="1"/>
          </p:nvPr>
        </p:nvSpPr>
        <p:spPr/>
        <p:txBody>
          <a:bodyPr/>
          <a:lstStyle/>
          <a:p>
            <a:pPr marL="0" indent="0">
              <a:buNone/>
            </a:pPr>
            <a:r>
              <a:rPr lang="en-US" dirty="0"/>
              <a:t>O</a:t>
            </a:r>
            <a:r>
              <a:rPr lang="en-US" dirty="0" smtClean="0"/>
              <a:t>smosis and diffusion are passive movements.</a:t>
            </a:r>
            <a:endParaRPr lang="en-US" dirty="0"/>
          </a:p>
          <a:p>
            <a:pPr>
              <a:buFont typeface="Wingdings" panose="05000000000000000000" pitchFamily="2" charset="2"/>
              <a:buChar char="Ø"/>
            </a:pPr>
            <a:r>
              <a:rPr lang="en-US" dirty="0"/>
              <a:t>Transport occurs from a high concentration of molecules and ions to low concentration, in order to maintain equilibrium in the cells. 	</a:t>
            </a:r>
          </a:p>
          <a:p>
            <a:pPr>
              <a:buFont typeface="Wingdings" panose="05000000000000000000" pitchFamily="2" charset="2"/>
              <a:buChar char="Ø"/>
            </a:pPr>
            <a:r>
              <a:rPr lang="en-US" dirty="0" smtClean="0"/>
              <a:t>Does </a:t>
            </a:r>
            <a:r>
              <a:rPr lang="en-US" dirty="0"/>
              <a:t>not </a:t>
            </a:r>
            <a:r>
              <a:rPr lang="en-US" dirty="0" smtClean="0"/>
              <a:t>use energy.</a:t>
            </a:r>
            <a:r>
              <a:rPr lang="en-US" dirty="0"/>
              <a:t>	</a:t>
            </a:r>
          </a:p>
          <a:p>
            <a:pPr>
              <a:buFont typeface="Wingdings" panose="05000000000000000000" pitchFamily="2" charset="2"/>
              <a:buChar char="Ø"/>
            </a:pPr>
            <a:endParaRPr lang="en-US" dirty="0"/>
          </a:p>
          <a:p>
            <a:pPr marL="0" indent="0">
              <a:buNone/>
            </a:pPr>
            <a:endParaRPr lang="en-US" dirty="0"/>
          </a:p>
        </p:txBody>
      </p:sp>
    </p:spTree>
    <p:extLst>
      <p:ext uri="{BB962C8B-B14F-4D97-AF65-F5344CB8AC3E}">
        <p14:creationId xmlns:p14="http://schemas.microsoft.com/office/powerpoint/2010/main" val="10394576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Unit 4: </a:t>
            </a:r>
            <a:r>
              <a:rPr lang="en-US" dirty="0"/>
              <a:t>Active transport</a:t>
            </a:r>
          </a:p>
        </p:txBody>
      </p:sp>
      <p:sp>
        <p:nvSpPr>
          <p:cNvPr id="3" name="Content Placeholder 2"/>
          <p:cNvSpPr>
            <a:spLocks noGrp="1"/>
          </p:cNvSpPr>
          <p:nvPr>
            <p:ph idx="1"/>
          </p:nvPr>
        </p:nvSpPr>
        <p:spPr/>
        <p:txBody>
          <a:bodyPr>
            <a:normAutofit lnSpcReduction="10000"/>
          </a:bodyPr>
          <a:lstStyle/>
          <a:p>
            <a:pPr marL="0" indent="0">
              <a:buNone/>
            </a:pPr>
            <a:r>
              <a:rPr lang="en-US" sz="3200" b="1" dirty="0" smtClean="0">
                <a:latin typeface="Times New Roman" panose="02020603050405020304" pitchFamily="18" charset="0"/>
                <a:cs typeface="Times New Roman" panose="02020603050405020304" pitchFamily="18" charset="0"/>
              </a:rPr>
              <a:t>LESSON 1: Active </a:t>
            </a:r>
            <a:r>
              <a:rPr lang="en-US" sz="3200" b="1" dirty="0">
                <a:latin typeface="Times New Roman" panose="02020603050405020304" pitchFamily="18" charset="0"/>
                <a:cs typeface="Times New Roman" panose="02020603050405020304" pitchFamily="18" charset="0"/>
              </a:rPr>
              <a:t>transport </a:t>
            </a:r>
            <a:r>
              <a:rPr lang="en-US" sz="3200" b="1" dirty="0" smtClean="0">
                <a:latin typeface="Times New Roman" panose="02020603050405020304" pitchFamily="18" charset="0"/>
                <a:cs typeface="Times New Roman" panose="02020603050405020304" pitchFamily="18" charset="0"/>
              </a:rPr>
              <a:t>and </a:t>
            </a:r>
            <a:r>
              <a:rPr lang="en-US" sz="3200" b="1" dirty="0">
                <a:latin typeface="Times New Roman" panose="02020603050405020304" pitchFamily="18" charset="0"/>
                <a:cs typeface="Times New Roman" panose="02020603050405020304" pitchFamily="18" charset="0"/>
              </a:rPr>
              <a:t>its </a:t>
            </a:r>
            <a:r>
              <a:rPr lang="en-US" sz="3200" b="1" dirty="0" smtClean="0">
                <a:latin typeface="Times New Roman" panose="02020603050405020304" pitchFamily="18" charset="0"/>
                <a:cs typeface="Times New Roman" panose="02020603050405020304" pitchFamily="18" charset="0"/>
              </a:rPr>
              <a:t>importance.</a:t>
            </a:r>
          </a:p>
          <a:p>
            <a:pPr marL="0" indent="0">
              <a:buNone/>
            </a:pPr>
            <a:r>
              <a:rPr lang="en-US" sz="3200" b="1" dirty="0" smtClean="0">
                <a:latin typeface="Times New Roman" panose="02020603050405020304" pitchFamily="18" charset="0"/>
                <a:cs typeface="Times New Roman" panose="02020603050405020304" pitchFamily="18" charset="0"/>
              </a:rPr>
              <a:t>Learning </a:t>
            </a:r>
            <a:r>
              <a:rPr lang="en-US" sz="3200" b="1" dirty="0">
                <a:latin typeface="Times New Roman" panose="02020603050405020304" pitchFamily="18" charset="0"/>
                <a:cs typeface="Times New Roman" panose="02020603050405020304" pitchFamily="18" charset="0"/>
              </a:rPr>
              <a:t>objectives </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Define active transport.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Compare passive and active transport.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Appreciate </a:t>
            </a:r>
            <a:r>
              <a:rPr lang="en-US" sz="3200" dirty="0">
                <a:latin typeface="Times New Roman" panose="02020603050405020304" pitchFamily="18" charset="0"/>
                <a:cs typeface="Times New Roman" panose="02020603050405020304" pitchFamily="18" charset="0"/>
              </a:rPr>
              <a:t>the importance of active transport.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Describe </a:t>
            </a:r>
            <a:r>
              <a:rPr lang="en-US" sz="3200" dirty="0">
                <a:latin typeface="Times New Roman" panose="02020603050405020304" pitchFamily="18" charset="0"/>
                <a:cs typeface="Times New Roman" panose="02020603050405020304" pitchFamily="18" charset="0"/>
              </a:rPr>
              <a:t>how carrier proteins move particles across membrane during active transport.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7136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ACTIVE AND PASSIVE TRANSPORT</a:t>
            </a:r>
            <a:endParaRPr lang="en-US" dirty="0"/>
          </a:p>
        </p:txBody>
      </p:sp>
      <p:pic>
        <p:nvPicPr>
          <p:cNvPr id="4" name="Content Placeholder 3"/>
          <p:cNvPicPr>
            <a:picLocks noGrp="1" noChangeAspect="1"/>
          </p:cNvPicPr>
          <p:nvPr>
            <p:ph idx="1"/>
          </p:nvPr>
        </p:nvPicPr>
        <p:blipFill>
          <a:blip r:embed="rId2"/>
          <a:stretch>
            <a:fillRect/>
          </a:stretch>
        </p:blipFill>
        <p:spPr>
          <a:xfrm>
            <a:off x="457200" y="2133600"/>
            <a:ext cx="3657600" cy="3962400"/>
          </a:xfrm>
          <a:prstGeom prst="rect">
            <a:avLst/>
          </a:prstGeom>
        </p:spPr>
      </p:pic>
      <p:pic>
        <p:nvPicPr>
          <p:cNvPr id="5" name="Picture 4"/>
          <p:cNvPicPr>
            <a:picLocks noChangeAspect="1"/>
          </p:cNvPicPr>
          <p:nvPr/>
        </p:nvPicPr>
        <p:blipFill>
          <a:blip r:embed="rId3"/>
          <a:stretch>
            <a:fillRect/>
          </a:stretch>
        </p:blipFill>
        <p:spPr>
          <a:xfrm>
            <a:off x="4495800" y="2133600"/>
            <a:ext cx="3962400" cy="3962400"/>
          </a:xfrm>
          <a:prstGeom prst="rect">
            <a:avLst/>
          </a:prstGeom>
        </p:spPr>
      </p:pic>
      <p:sp>
        <p:nvSpPr>
          <p:cNvPr id="6" name="Rectangle 5"/>
          <p:cNvSpPr/>
          <p:nvPr/>
        </p:nvSpPr>
        <p:spPr>
          <a:xfrm>
            <a:off x="685800" y="60960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Figure A</a:t>
            </a:r>
            <a:endParaRPr lang="en-US" dirty="0"/>
          </a:p>
        </p:txBody>
      </p:sp>
      <p:sp>
        <p:nvSpPr>
          <p:cNvPr id="7" name="Rectangle 6"/>
          <p:cNvSpPr/>
          <p:nvPr/>
        </p:nvSpPr>
        <p:spPr>
          <a:xfrm>
            <a:off x="5105400" y="6096000"/>
            <a:ext cx="29718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Figure B</a:t>
            </a:r>
            <a:endParaRPr lang="en-US" dirty="0"/>
          </a:p>
        </p:txBody>
      </p:sp>
    </p:spTree>
    <p:extLst>
      <p:ext uri="{BB962C8B-B14F-4D97-AF65-F5344CB8AC3E}">
        <p14:creationId xmlns:p14="http://schemas.microsoft.com/office/powerpoint/2010/main" val="16939652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fontScale="90000"/>
          </a:bodyPr>
          <a:lstStyle/>
          <a:p>
            <a:r>
              <a:rPr lang="en-US" sz="5400" b="1" dirty="0">
                <a:latin typeface="Times New Roman" panose="02020603050405020304" pitchFamily="18" charset="0"/>
                <a:cs typeface="Times New Roman" panose="02020603050405020304" pitchFamily="18" charset="0"/>
              </a:rPr>
              <a:t>Active </a:t>
            </a:r>
            <a:r>
              <a:rPr lang="en-US" sz="5400" b="1" dirty="0" smtClean="0">
                <a:latin typeface="Times New Roman" panose="02020603050405020304" pitchFamily="18" charset="0"/>
                <a:cs typeface="Times New Roman" panose="02020603050405020304" pitchFamily="18" charset="0"/>
              </a:rPr>
              <a:t>transport.</a:t>
            </a:r>
            <a:endParaRPr lang="en-US" dirty="0"/>
          </a:p>
        </p:txBody>
      </p:sp>
      <p:sp>
        <p:nvSpPr>
          <p:cNvPr id="3" name="Content Placeholder 2"/>
          <p:cNvSpPr>
            <a:spLocks noGrp="1"/>
          </p:cNvSpPr>
          <p:nvPr>
            <p:ph idx="1"/>
          </p:nvPr>
        </p:nvSpPr>
        <p:spPr>
          <a:xfrm>
            <a:off x="457200" y="1676400"/>
            <a:ext cx="8229600" cy="4648200"/>
          </a:xfrm>
        </p:spPr>
        <p:txBody>
          <a:bodyPr>
            <a:noAutofit/>
          </a:bodyPr>
          <a:lstStyle/>
          <a:p>
            <a:pPr>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Active transport is a movement of molecules </a:t>
            </a:r>
            <a:r>
              <a:rPr lang="en-US" sz="2800" dirty="0">
                <a:latin typeface="Times New Roman" panose="02020603050405020304" pitchFamily="18" charset="0"/>
                <a:cs typeface="Times New Roman" panose="02020603050405020304" pitchFamily="18" charset="0"/>
              </a:rPr>
              <a:t>and ions </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from an area of low concentration to that of higher </a:t>
            </a:r>
            <a:r>
              <a:rPr lang="en-US" sz="2800" dirty="0" smtClean="0">
                <a:latin typeface="Times New Roman" panose="02020603050405020304" pitchFamily="18" charset="0"/>
                <a:cs typeface="Times New Roman" panose="02020603050405020304" pitchFamily="18" charset="0"/>
              </a:rPr>
              <a:t>concentration against </a:t>
            </a:r>
            <a:r>
              <a:rPr lang="en-US" sz="2800" dirty="0">
                <a:latin typeface="Times New Roman" panose="02020603050405020304" pitchFamily="18" charset="0"/>
                <a:cs typeface="Times New Roman" panose="02020603050405020304" pitchFamily="18" charset="0"/>
              </a:rPr>
              <a:t>a concentration </a:t>
            </a:r>
            <a:r>
              <a:rPr lang="en-US" sz="2800" dirty="0" smtClean="0">
                <a:latin typeface="Times New Roman" panose="02020603050405020304" pitchFamily="18" charset="0"/>
                <a:cs typeface="Times New Roman" panose="02020603050405020304" pitchFamily="18" charset="0"/>
              </a:rPr>
              <a:t>gradient.</a:t>
            </a:r>
            <a:endParaRPr lang="en-US" sz="2800" dirty="0"/>
          </a:p>
          <a:p>
            <a:pPr>
              <a:buFont typeface="Wingdings" panose="05000000000000000000" pitchFamily="2" charset="2"/>
              <a:buChar char="v"/>
            </a:pPr>
            <a:r>
              <a:rPr lang="en-US" sz="2800" dirty="0"/>
              <a:t>Active transport is the movement of particles through the cell membrane from </a:t>
            </a:r>
            <a:r>
              <a:rPr lang="en-US" sz="2800" b="1" dirty="0"/>
              <a:t>a </a:t>
            </a:r>
            <a:r>
              <a:rPr lang="en-US" sz="2800" b="1" dirty="0">
                <a:solidFill>
                  <a:schemeClr val="accent1"/>
                </a:solidFill>
              </a:rPr>
              <a:t>region of low concentration</a:t>
            </a:r>
            <a:r>
              <a:rPr lang="en-US" sz="2800" b="1" dirty="0"/>
              <a:t> </a:t>
            </a:r>
            <a:r>
              <a:rPr lang="en-US" sz="2800" dirty="0"/>
              <a:t>to</a:t>
            </a:r>
            <a:r>
              <a:rPr lang="en-US" sz="2800" b="1" dirty="0"/>
              <a:t> </a:t>
            </a:r>
            <a:r>
              <a:rPr lang="en-US" sz="2800" b="1" dirty="0">
                <a:solidFill>
                  <a:schemeClr val="accent1"/>
                </a:solidFill>
              </a:rPr>
              <a:t>a region of high </a:t>
            </a:r>
            <a:r>
              <a:rPr lang="en-US" sz="2800" b="1" dirty="0"/>
              <a:t>concentration </a:t>
            </a:r>
            <a:r>
              <a:rPr lang="en-US" sz="2800" b="1" dirty="0">
                <a:solidFill>
                  <a:schemeClr val="accent2"/>
                </a:solidFill>
              </a:rPr>
              <a:t>using energy</a:t>
            </a:r>
            <a:r>
              <a:rPr lang="en-US" sz="2800" b="1" dirty="0" smtClean="0"/>
              <a:t>.</a:t>
            </a:r>
            <a:endParaRPr lang="en-US" sz="2800" dirty="0"/>
          </a:p>
          <a:p>
            <a:pPr>
              <a:buFont typeface="Wingdings" panose="05000000000000000000" pitchFamily="2" charset="2"/>
              <a:buChar char="ü"/>
            </a:pPr>
            <a:r>
              <a:rPr lang="en-US" sz="2800" dirty="0" smtClean="0"/>
              <a:t>Active transport requires </a:t>
            </a:r>
            <a:r>
              <a:rPr lang="en-US" sz="2800" dirty="0"/>
              <a:t>the </a:t>
            </a:r>
            <a:r>
              <a:rPr lang="en-US" sz="2800" dirty="0" smtClean="0"/>
              <a:t>use </a:t>
            </a:r>
            <a:r>
              <a:rPr lang="en-US" sz="2800" dirty="0"/>
              <a:t>of energy since particles move against a concentration gradient.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3483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Comparison between active and passive transport.</a:t>
            </a:r>
          </a:p>
        </p:txBody>
      </p:sp>
      <p:sp>
        <p:nvSpPr>
          <p:cNvPr id="3" name="Text Placeholder 2"/>
          <p:cNvSpPr>
            <a:spLocks noGrp="1"/>
          </p:cNvSpPr>
          <p:nvPr>
            <p:ph type="body" idx="1"/>
          </p:nvPr>
        </p:nvSpPr>
        <p:spPr/>
        <p:txBody>
          <a:bodyPr/>
          <a:lstStyle/>
          <a:p>
            <a:r>
              <a:rPr lang="en-US" dirty="0" smtClean="0"/>
              <a:t>Active transport</a:t>
            </a:r>
            <a:endParaRPr lang="en-US" dirty="0"/>
          </a:p>
        </p:txBody>
      </p:sp>
      <p:sp>
        <p:nvSpPr>
          <p:cNvPr id="4" name="Text Placeholder 3"/>
          <p:cNvSpPr>
            <a:spLocks noGrp="1"/>
          </p:cNvSpPr>
          <p:nvPr>
            <p:ph type="body" sz="half" idx="3"/>
          </p:nvPr>
        </p:nvSpPr>
        <p:spPr/>
        <p:txBody>
          <a:bodyPr/>
          <a:lstStyle/>
          <a:p>
            <a:r>
              <a:rPr lang="en-US" dirty="0" smtClean="0"/>
              <a:t>Passive transport</a:t>
            </a:r>
            <a:endParaRPr lang="en-US" dirty="0"/>
          </a:p>
        </p:txBody>
      </p:sp>
      <p:sp>
        <p:nvSpPr>
          <p:cNvPr id="5" name="Content Placeholder 4"/>
          <p:cNvSpPr>
            <a:spLocks noGrp="1"/>
          </p:cNvSpPr>
          <p:nvPr>
            <p:ph sz="quarter" idx="2"/>
          </p:nvPr>
        </p:nvSpPr>
        <p:spPr/>
        <p:txBody>
          <a:bodyPr/>
          <a:lstStyle/>
          <a:p>
            <a:pPr marL="0" indent="0">
              <a:buNone/>
            </a:pPr>
            <a:r>
              <a:rPr lang="en-US" dirty="0" smtClean="0"/>
              <a:t>1.Uses energy.</a:t>
            </a:r>
          </a:p>
          <a:p>
            <a:pPr marL="0" indent="0">
              <a:buNone/>
            </a:pPr>
            <a:r>
              <a:rPr lang="en-US" dirty="0" smtClean="0"/>
              <a:t>2.Transport </a:t>
            </a:r>
            <a:r>
              <a:rPr lang="en-US" dirty="0"/>
              <a:t>occurs from a </a:t>
            </a:r>
            <a:r>
              <a:rPr lang="en-US" dirty="0" smtClean="0"/>
              <a:t>low </a:t>
            </a:r>
            <a:r>
              <a:rPr lang="en-US" dirty="0"/>
              <a:t>concentration of molecules and ions to </a:t>
            </a:r>
            <a:r>
              <a:rPr lang="en-US" dirty="0" smtClean="0"/>
              <a:t>high concentration</a:t>
            </a:r>
            <a:r>
              <a:rPr lang="en-US" dirty="0"/>
              <a:t>.	</a:t>
            </a:r>
            <a:endParaRPr lang="en-US" dirty="0" smtClean="0"/>
          </a:p>
          <a:p>
            <a:pPr marL="0" indent="0">
              <a:buNone/>
            </a:pPr>
            <a:r>
              <a:rPr lang="en-US" dirty="0" smtClean="0"/>
              <a:t>3. Involves </a:t>
            </a:r>
            <a:r>
              <a:rPr lang="en-US" b="1" dirty="0"/>
              <a:t>endocytosis </a:t>
            </a:r>
            <a:r>
              <a:rPr lang="en-US" dirty="0"/>
              <a:t>and </a:t>
            </a:r>
            <a:r>
              <a:rPr lang="en-US" b="1" dirty="0"/>
              <a:t>exocytosis </a:t>
            </a:r>
            <a:r>
              <a:rPr lang="en-US" dirty="0"/>
              <a:t>processes </a:t>
            </a:r>
            <a:endParaRPr lang="en-US" dirty="0" smtClean="0"/>
          </a:p>
          <a:p>
            <a:pPr marL="0" indent="0">
              <a:buNone/>
            </a:pPr>
            <a:r>
              <a:rPr lang="en-US" dirty="0"/>
              <a:t>	</a:t>
            </a:r>
          </a:p>
          <a:p>
            <a:pPr marL="0" indent="0">
              <a:buNone/>
            </a:pPr>
            <a:r>
              <a:rPr lang="en-US" dirty="0" smtClean="0"/>
              <a:t>4.Transports </a:t>
            </a:r>
            <a:r>
              <a:rPr lang="en-US" dirty="0"/>
              <a:t>anything soluble water, oxygen and carbon dioxide 	</a:t>
            </a:r>
          </a:p>
          <a:p>
            <a:pPr marL="0" indent="0">
              <a:buNone/>
            </a:pPr>
            <a:endParaRPr lang="en-US" dirty="0"/>
          </a:p>
        </p:txBody>
      </p:sp>
      <p:sp>
        <p:nvSpPr>
          <p:cNvPr id="6" name="Content Placeholder 5"/>
          <p:cNvSpPr>
            <a:spLocks noGrp="1"/>
          </p:cNvSpPr>
          <p:nvPr>
            <p:ph sz="quarter" idx="4"/>
          </p:nvPr>
        </p:nvSpPr>
        <p:spPr/>
        <p:txBody>
          <a:bodyPr>
            <a:normAutofit/>
          </a:bodyPr>
          <a:lstStyle/>
          <a:p>
            <a:pPr marL="0" indent="0">
              <a:buNone/>
            </a:pPr>
            <a:r>
              <a:rPr lang="en-US" dirty="0" smtClean="0"/>
              <a:t>1.Does </a:t>
            </a:r>
            <a:r>
              <a:rPr lang="en-US" dirty="0"/>
              <a:t>not require cellular </a:t>
            </a:r>
            <a:r>
              <a:rPr lang="en-US" dirty="0" smtClean="0"/>
              <a:t>energy. </a:t>
            </a:r>
            <a:endParaRPr lang="en-US" dirty="0"/>
          </a:p>
          <a:p>
            <a:pPr marL="0" indent="0">
              <a:buNone/>
            </a:pPr>
            <a:r>
              <a:rPr lang="en-US" dirty="0" smtClean="0"/>
              <a:t>2.Transport </a:t>
            </a:r>
            <a:r>
              <a:rPr lang="en-US" dirty="0"/>
              <a:t>occurs from a </a:t>
            </a:r>
            <a:r>
              <a:rPr lang="en-US" dirty="0" smtClean="0"/>
              <a:t>high </a:t>
            </a:r>
            <a:r>
              <a:rPr lang="en-US" dirty="0"/>
              <a:t>concentration of solute </a:t>
            </a:r>
            <a:r>
              <a:rPr lang="en-US"/>
              <a:t>to </a:t>
            </a:r>
            <a:r>
              <a:rPr lang="en-US" smtClean="0"/>
              <a:t>a low </a:t>
            </a:r>
            <a:r>
              <a:rPr lang="en-US" dirty="0"/>
              <a:t>concentration of solute. 	</a:t>
            </a:r>
          </a:p>
          <a:p>
            <a:pPr marL="0" indent="0">
              <a:buNone/>
            </a:pPr>
            <a:r>
              <a:rPr lang="en-US" dirty="0" smtClean="0"/>
              <a:t>3.Involves </a:t>
            </a:r>
            <a:r>
              <a:rPr lang="en-US" dirty="0"/>
              <a:t>osmosis and diffusion processes. </a:t>
            </a:r>
          </a:p>
          <a:p>
            <a:pPr marL="0" indent="0">
              <a:buNone/>
            </a:pPr>
            <a:r>
              <a:rPr lang="en-US" dirty="0" smtClean="0"/>
              <a:t>4.Transports </a:t>
            </a:r>
            <a:r>
              <a:rPr lang="en-US" dirty="0"/>
              <a:t>proteins, ions, large cells and complex sugars 	</a:t>
            </a:r>
          </a:p>
          <a:p>
            <a:pPr marL="0" indent="0">
              <a:buNone/>
            </a:pPr>
            <a:endParaRPr lang="en-US" dirty="0"/>
          </a:p>
          <a:p>
            <a:endParaRPr lang="en-US" dirty="0"/>
          </a:p>
        </p:txBody>
      </p:sp>
    </p:spTree>
    <p:extLst>
      <p:ext uri="{BB962C8B-B14F-4D97-AF65-F5344CB8AC3E}">
        <p14:creationId xmlns:p14="http://schemas.microsoft.com/office/powerpoint/2010/main" val="1861654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The role of proteins in active transport </a:t>
            </a:r>
            <a:endParaRPr lang="en-US" dirty="0"/>
          </a:p>
        </p:txBody>
      </p:sp>
      <p:pic>
        <p:nvPicPr>
          <p:cNvPr id="6" name="Content Placeholder 5"/>
          <p:cNvPicPr>
            <a:picLocks noGrp="1" noChangeAspect="1"/>
          </p:cNvPicPr>
          <p:nvPr>
            <p:ph idx="1"/>
          </p:nvPr>
        </p:nvPicPr>
        <p:blipFill>
          <a:blip r:embed="rId2"/>
          <a:stretch>
            <a:fillRect/>
          </a:stretch>
        </p:blipFill>
        <p:spPr>
          <a:xfrm>
            <a:off x="457200" y="2057400"/>
            <a:ext cx="7162800" cy="2590800"/>
          </a:xfrm>
          <a:prstGeom prst="rect">
            <a:avLst/>
          </a:prstGeom>
        </p:spPr>
      </p:pic>
      <p:sp>
        <p:nvSpPr>
          <p:cNvPr id="7" name="Rectangle 6"/>
          <p:cNvSpPr/>
          <p:nvPr/>
        </p:nvSpPr>
        <p:spPr>
          <a:xfrm>
            <a:off x="457200" y="4876800"/>
            <a:ext cx="7924800" cy="1524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C</a:t>
            </a:r>
            <a:r>
              <a:rPr lang="en-US" sz="2800" b="1" dirty="0" smtClean="0">
                <a:latin typeface="Times New Roman" panose="02020603050405020304" pitchFamily="18" charset="0"/>
                <a:cs typeface="Times New Roman" panose="02020603050405020304" pitchFamily="18" charset="0"/>
              </a:rPr>
              <a:t>arrier </a:t>
            </a:r>
            <a:r>
              <a:rPr lang="en-US" sz="2800" b="1" dirty="0">
                <a:latin typeface="Times New Roman" panose="02020603050405020304" pitchFamily="18" charset="0"/>
                <a:cs typeface="Times New Roman" panose="02020603050405020304" pitchFamily="18" charset="0"/>
              </a:rPr>
              <a:t>protein molecules. </a:t>
            </a:r>
            <a:r>
              <a:rPr lang="en-US" sz="2800" dirty="0">
                <a:latin typeface="Times New Roman" panose="02020603050405020304" pitchFamily="18" charset="0"/>
                <a:cs typeface="Times New Roman" panose="02020603050405020304" pitchFamily="18" charset="0"/>
              </a:rPr>
              <a:t>They pick up molecules of a substance from one side of the cell membrane and transport them across. </a:t>
            </a:r>
          </a:p>
        </p:txBody>
      </p:sp>
    </p:spTree>
    <p:extLst>
      <p:ext uri="{BB962C8B-B14F-4D97-AF65-F5344CB8AC3E}">
        <p14:creationId xmlns:p14="http://schemas.microsoft.com/office/powerpoint/2010/main" val="3239355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Role of active transport in living organisms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Active transports allows root </a:t>
            </a:r>
            <a:r>
              <a:rPr lang="en-US" dirty="0"/>
              <a:t>hair cells in plants absorb mineral salts and ions from the surrounding soil. </a:t>
            </a:r>
            <a:endParaRPr lang="en-US" dirty="0" smtClean="0"/>
          </a:p>
          <a:p>
            <a:pPr>
              <a:buFont typeface="Wingdings" panose="05000000000000000000" pitchFamily="2" charset="2"/>
              <a:buChar char="Ø"/>
            </a:pPr>
            <a:r>
              <a:rPr lang="en-US" dirty="0" smtClean="0"/>
              <a:t>Active transport allows  </a:t>
            </a:r>
            <a:r>
              <a:rPr lang="en-US" dirty="0"/>
              <a:t>food molecules </a:t>
            </a:r>
            <a:r>
              <a:rPr lang="en-US" dirty="0" smtClean="0"/>
              <a:t>to be absorbed  </a:t>
            </a:r>
            <a:r>
              <a:rPr lang="en-US" dirty="0"/>
              <a:t>even when the concentration of these molecules is higher in the cells than in the intestinal lumen. </a:t>
            </a:r>
            <a:endParaRPr lang="en-US" dirty="0" smtClean="0"/>
          </a:p>
          <a:p>
            <a:pPr>
              <a:buFont typeface="Wingdings" panose="05000000000000000000" pitchFamily="2" charset="2"/>
              <a:buChar char="Ø"/>
            </a:pPr>
            <a:r>
              <a:rPr lang="en-US" dirty="0" smtClean="0"/>
              <a:t>Active transport allow the </a:t>
            </a:r>
            <a:r>
              <a:rPr lang="en-US" dirty="0"/>
              <a:t>nerve cells </a:t>
            </a:r>
            <a:r>
              <a:rPr lang="en-US" dirty="0" smtClean="0"/>
              <a:t>to absorb sodium and potassium.</a:t>
            </a:r>
            <a:endParaRPr lang="en-US" dirty="0"/>
          </a:p>
          <a:p>
            <a:pPr>
              <a:buFont typeface="Wingdings" panose="05000000000000000000" pitchFamily="2" charset="2"/>
              <a:buChar char="Ø"/>
            </a:pPr>
            <a:r>
              <a:rPr lang="en-US" dirty="0" smtClean="0"/>
              <a:t>Active transport allows the </a:t>
            </a:r>
            <a:r>
              <a:rPr lang="en-US" dirty="0"/>
              <a:t>useful substances </a:t>
            </a:r>
            <a:r>
              <a:rPr lang="en-US" dirty="0" smtClean="0"/>
              <a:t>to be reabsorbed </a:t>
            </a:r>
            <a:r>
              <a:rPr lang="en-US" dirty="0"/>
              <a:t>into the </a:t>
            </a:r>
            <a:r>
              <a:rPr lang="en-US" dirty="0" smtClean="0"/>
              <a:t>blood. </a:t>
            </a:r>
            <a:endParaRPr lang="en-US" dirty="0"/>
          </a:p>
        </p:txBody>
      </p:sp>
    </p:spTree>
    <p:extLst>
      <p:ext uri="{BB962C8B-B14F-4D97-AF65-F5344CB8AC3E}">
        <p14:creationId xmlns:p14="http://schemas.microsoft.com/office/powerpoint/2010/main" val="6090042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400" b="1" dirty="0">
                <a:solidFill>
                  <a:schemeClr val="tx1"/>
                </a:solidFill>
                <a:latin typeface="Times New Roman" panose="02020603050405020304" pitchFamily="18" charset="0"/>
                <a:cs typeface="Times New Roman" panose="02020603050405020304" pitchFamily="18" charset="0"/>
              </a:rPr>
              <a:t>All the animals in the picture belong to phylum </a:t>
            </a:r>
            <a:r>
              <a:rPr lang="en-US" sz="4400" b="1" dirty="0" smtClean="0">
                <a:solidFill>
                  <a:schemeClr val="tx1"/>
                </a:solidFill>
                <a:latin typeface="Times New Roman" panose="02020603050405020304" pitchFamily="18" charset="0"/>
                <a:cs typeface="Times New Roman" panose="02020603050405020304" pitchFamily="18" charset="0"/>
              </a:rPr>
              <a:t>chordate</a:t>
            </a:r>
            <a:endParaRPr lang="en-US" sz="4400" b="1"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67640" y="2168375"/>
            <a:ext cx="2248340" cy="2782688"/>
          </a:xfrm>
          <a:prstGeom prst="rect">
            <a:avLst/>
          </a:prstGeom>
        </p:spPr>
      </p:pic>
      <p:pic>
        <p:nvPicPr>
          <p:cNvPr id="5" name="Picture 4"/>
          <p:cNvPicPr>
            <a:picLocks noChangeAspect="1"/>
          </p:cNvPicPr>
          <p:nvPr/>
        </p:nvPicPr>
        <p:blipFill>
          <a:blip r:embed="rId3"/>
          <a:stretch>
            <a:fillRect/>
          </a:stretch>
        </p:blipFill>
        <p:spPr>
          <a:xfrm>
            <a:off x="2415980" y="2002838"/>
            <a:ext cx="2610975" cy="2601006"/>
          </a:xfrm>
          <a:prstGeom prst="rect">
            <a:avLst/>
          </a:prstGeom>
        </p:spPr>
      </p:pic>
      <p:pic>
        <p:nvPicPr>
          <p:cNvPr id="6" name="Picture 5"/>
          <p:cNvPicPr>
            <a:picLocks noChangeAspect="1"/>
          </p:cNvPicPr>
          <p:nvPr/>
        </p:nvPicPr>
        <p:blipFill>
          <a:blip r:embed="rId4"/>
          <a:stretch>
            <a:fillRect/>
          </a:stretch>
        </p:blipFill>
        <p:spPr>
          <a:xfrm>
            <a:off x="2415980" y="4769381"/>
            <a:ext cx="3118665" cy="1755094"/>
          </a:xfrm>
          <a:prstGeom prst="rect">
            <a:avLst/>
          </a:prstGeom>
        </p:spPr>
      </p:pic>
      <p:pic>
        <p:nvPicPr>
          <p:cNvPr id="7" name="Picture 6"/>
          <p:cNvPicPr>
            <a:picLocks noChangeAspect="1"/>
          </p:cNvPicPr>
          <p:nvPr/>
        </p:nvPicPr>
        <p:blipFill>
          <a:blip r:embed="rId5"/>
          <a:stretch>
            <a:fillRect/>
          </a:stretch>
        </p:blipFill>
        <p:spPr>
          <a:xfrm>
            <a:off x="4643265" y="1972357"/>
            <a:ext cx="2370891" cy="2388177"/>
          </a:xfrm>
          <a:prstGeom prst="rect">
            <a:avLst/>
          </a:prstGeom>
        </p:spPr>
      </p:pic>
      <p:pic>
        <p:nvPicPr>
          <p:cNvPr id="8" name="Picture 7"/>
          <p:cNvPicPr>
            <a:picLocks noChangeAspect="1"/>
          </p:cNvPicPr>
          <p:nvPr/>
        </p:nvPicPr>
        <p:blipFill>
          <a:blip r:embed="rId6"/>
          <a:stretch>
            <a:fillRect/>
          </a:stretch>
        </p:blipFill>
        <p:spPr>
          <a:xfrm>
            <a:off x="6549" y="5080880"/>
            <a:ext cx="2248340" cy="1655063"/>
          </a:xfrm>
          <a:prstGeom prst="rect">
            <a:avLst/>
          </a:prstGeom>
        </p:spPr>
      </p:pic>
      <p:pic>
        <p:nvPicPr>
          <p:cNvPr id="9" name="Picture 8"/>
          <p:cNvPicPr>
            <a:picLocks noChangeAspect="1"/>
          </p:cNvPicPr>
          <p:nvPr/>
        </p:nvPicPr>
        <p:blipFill>
          <a:blip r:embed="rId7"/>
          <a:stretch>
            <a:fillRect/>
          </a:stretch>
        </p:blipFill>
        <p:spPr>
          <a:xfrm>
            <a:off x="6991322" y="1447800"/>
            <a:ext cx="2175813" cy="4952174"/>
          </a:xfrm>
          <a:prstGeom prst="rect">
            <a:avLst/>
          </a:prstGeom>
        </p:spPr>
      </p:pic>
    </p:spTree>
    <p:extLst>
      <p:ext uri="{BB962C8B-B14F-4D97-AF65-F5344CB8AC3E}">
        <p14:creationId xmlns:p14="http://schemas.microsoft.com/office/powerpoint/2010/main" val="38374393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2480"/>
            <a:ext cx="8229600" cy="1143000"/>
          </a:xfrm>
        </p:spPr>
        <p:txBody>
          <a:bodyPr>
            <a:normAutofit fontScale="90000"/>
          </a:bodyPr>
          <a:lstStyle/>
          <a:p>
            <a:r>
              <a:rPr lang="en-US" dirty="0"/>
              <a:t>Factors affecting active transport.</a:t>
            </a:r>
          </a:p>
        </p:txBody>
      </p:sp>
      <p:sp>
        <p:nvSpPr>
          <p:cNvPr id="3" name="Content Placeholder 2"/>
          <p:cNvSpPr>
            <a:spLocks noGrp="1"/>
          </p:cNvSpPr>
          <p:nvPr>
            <p:ph idx="1"/>
          </p:nvPr>
        </p:nvSpPr>
        <p:spPr/>
        <p:txBody>
          <a:bodyPr/>
          <a:lstStyle/>
          <a:p>
            <a:pPr marL="0" indent="0">
              <a:buNone/>
            </a:pPr>
            <a:r>
              <a:rPr lang="en-US" b="1" dirty="0"/>
              <a:t>Lesson 3 &amp; 4:</a:t>
            </a:r>
            <a:r>
              <a:rPr lang="en-US" dirty="0"/>
              <a:t> Factors </a:t>
            </a:r>
            <a:r>
              <a:rPr lang="en-US" dirty="0" smtClean="0"/>
              <a:t>affecting </a:t>
            </a:r>
            <a:r>
              <a:rPr lang="en-US" dirty="0"/>
              <a:t>active transport</a:t>
            </a:r>
            <a:r>
              <a:rPr lang="en-US" dirty="0" smtClean="0"/>
              <a:t>.</a:t>
            </a:r>
          </a:p>
          <a:p>
            <a:pPr marL="0" indent="0">
              <a:buNone/>
            </a:pPr>
            <a:r>
              <a:rPr lang="en-US" sz="3200" b="1" dirty="0" smtClean="0">
                <a:latin typeface="Times New Roman" panose="02020603050405020304" pitchFamily="18" charset="0"/>
                <a:cs typeface="Times New Roman" panose="02020603050405020304" pitchFamily="18" charset="0"/>
              </a:rPr>
              <a:t>Learning objectives:</a:t>
            </a:r>
          </a:p>
          <a:p>
            <a:pPr>
              <a:buFont typeface="Wingdings" panose="05000000000000000000" pitchFamily="2" charset="2"/>
              <a:buChar char="Ø"/>
            </a:pPr>
            <a:r>
              <a:rPr lang="en-US" dirty="0" smtClean="0"/>
              <a:t>Give factors that affect active transport.</a:t>
            </a:r>
          </a:p>
          <a:p>
            <a:pPr marL="0" indent="0">
              <a:buNone/>
            </a:pPr>
            <a:r>
              <a:rPr lang="en-US" sz="2800" b="1" i="1" dirty="0" smtClean="0">
                <a:latin typeface="Times New Roman" panose="02020603050405020304" pitchFamily="18" charset="0"/>
                <a:cs typeface="Times New Roman" panose="02020603050405020304" pitchFamily="18" charset="0"/>
              </a:rPr>
              <a:t>Factors affecting active transport.</a:t>
            </a:r>
            <a:endParaRPr lang="en-US" sz="2800" b="1" i="1" dirty="0">
              <a:latin typeface="Times New Roman" panose="02020603050405020304" pitchFamily="18" charset="0"/>
              <a:cs typeface="Times New Roman" panose="02020603050405020304" pitchFamily="18" charset="0"/>
            </a:endParaRPr>
          </a:p>
          <a:p>
            <a:pPr marL="0" indent="0">
              <a:buNone/>
            </a:pPr>
            <a:r>
              <a:rPr lang="en-US" b="1" dirty="0" smtClean="0"/>
              <a:t>1.Concentration </a:t>
            </a:r>
            <a:r>
              <a:rPr lang="en-US" b="1" dirty="0"/>
              <a:t>of oxygen </a:t>
            </a:r>
            <a:r>
              <a:rPr lang="en-US" dirty="0" smtClean="0"/>
              <a:t>: The </a:t>
            </a:r>
            <a:r>
              <a:rPr lang="en-US" dirty="0"/>
              <a:t>higher oxygen concentration, the </a:t>
            </a:r>
            <a:r>
              <a:rPr lang="en-US" dirty="0" smtClean="0"/>
              <a:t>higher production of energy, the higher rapid </a:t>
            </a:r>
            <a:r>
              <a:rPr lang="en-US" dirty="0"/>
              <a:t>active transport by the protein carriers. </a:t>
            </a:r>
            <a:endParaRPr lang="en-US" dirty="0" smtClean="0"/>
          </a:p>
        </p:txBody>
      </p:sp>
    </p:spTree>
    <p:extLst>
      <p:ext uri="{BB962C8B-B14F-4D97-AF65-F5344CB8AC3E}">
        <p14:creationId xmlns:p14="http://schemas.microsoft.com/office/powerpoint/2010/main" val="23085968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affecting active transport.</a:t>
            </a:r>
          </a:p>
        </p:txBody>
      </p:sp>
      <p:sp>
        <p:nvSpPr>
          <p:cNvPr id="3" name="Content Placeholder 2"/>
          <p:cNvSpPr>
            <a:spLocks noGrp="1"/>
          </p:cNvSpPr>
          <p:nvPr>
            <p:ph idx="1"/>
          </p:nvPr>
        </p:nvSpPr>
        <p:spPr/>
        <p:txBody>
          <a:bodyPr/>
          <a:lstStyle/>
          <a:p>
            <a:pPr marL="0" indent="0">
              <a:buNone/>
            </a:pPr>
            <a:r>
              <a:rPr lang="en-US" dirty="0" smtClean="0"/>
              <a:t>2. </a:t>
            </a:r>
            <a:r>
              <a:rPr lang="en-US" b="1" dirty="0" smtClean="0"/>
              <a:t>Concentration of glucose: The higher </a:t>
            </a:r>
            <a:r>
              <a:rPr lang="en-US" dirty="0" smtClean="0"/>
              <a:t>the concentration of glucose , the higher  production of energy, the higher </a:t>
            </a:r>
            <a:r>
              <a:rPr lang="en-US" dirty="0"/>
              <a:t>rapid active transport</a:t>
            </a:r>
            <a:r>
              <a:rPr lang="en-US" dirty="0" smtClean="0"/>
              <a:t>.</a:t>
            </a:r>
            <a:endParaRPr lang="en-US" dirty="0"/>
          </a:p>
          <a:p>
            <a:pPr marL="0" indent="0">
              <a:buNone/>
            </a:pPr>
            <a:r>
              <a:rPr lang="en-US" b="1" dirty="0" smtClean="0"/>
              <a:t>3.  Temperature </a:t>
            </a:r>
            <a:r>
              <a:rPr lang="en-US" dirty="0" smtClean="0"/>
              <a:t>: High </a:t>
            </a:r>
            <a:r>
              <a:rPr lang="en-US" dirty="0"/>
              <a:t>temperatures can destroy (denature) the protein carriers in the </a:t>
            </a:r>
            <a:r>
              <a:rPr lang="en-US" dirty="0" smtClean="0"/>
              <a:t>cell</a:t>
            </a:r>
            <a:r>
              <a:rPr lang="en-US" dirty="0"/>
              <a:t> </a:t>
            </a:r>
            <a:r>
              <a:rPr lang="en-US" dirty="0" smtClean="0"/>
              <a:t>membrane</a:t>
            </a:r>
            <a:r>
              <a:rPr lang="en-US" dirty="0"/>
              <a:t>. This stops active transport. Active transport works best under normal temperature which in human beings is 37ºC</a:t>
            </a:r>
            <a:r>
              <a:rPr lang="en-US" dirty="0" smtClean="0"/>
              <a:t>.</a:t>
            </a:r>
          </a:p>
          <a:p>
            <a:pPr marL="0" indent="0">
              <a:buNone/>
            </a:pPr>
            <a:r>
              <a:rPr lang="en-US" dirty="0" smtClean="0"/>
              <a:t>4.</a:t>
            </a:r>
            <a:r>
              <a:rPr lang="en-US" b="1" dirty="0" smtClean="0"/>
              <a:t>Enzyme inhibitors: </a:t>
            </a:r>
            <a:r>
              <a:rPr lang="en-US" dirty="0" smtClean="0"/>
              <a:t>Enzyme inhibitors reduce the rate of active transport.</a:t>
            </a:r>
            <a:endParaRPr lang="en-US" dirty="0"/>
          </a:p>
        </p:txBody>
      </p:sp>
    </p:spTree>
    <p:extLst>
      <p:ext uri="{BB962C8B-B14F-4D97-AF65-F5344CB8AC3E}">
        <p14:creationId xmlns:p14="http://schemas.microsoft.com/office/powerpoint/2010/main" val="16529701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affecting active transport</a:t>
            </a:r>
          </a:p>
        </p:txBody>
      </p:sp>
      <p:sp>
        <p:nvSpPr>
          <p:cNvPr id="3" name="Content Placeholder 2"/>
          <p:cNvSpPr>
            <a:spLocks noGrp="1"/>
          </p:cNvSpPr>
          <p:nvPr>
            <p:ph idx="1"/>
          </p:nvPr>
        </p:nvSpPr>
        <p:spPr/>
        <p:txBody>
          <a:bodyPr/>
          <a:lstStyle/>
          <a:p>
            <a:pPr marL="0" indent="0">
              <a:buNone/>
            </a:pPr>
            <a:r>
              <a:rPr lang="en-US" dirty="0" smtClean="0"/>
              <a:t>5. </a:t>
            </a:r>
            <a:r>
              <a:rPr lang="en-US" sz="3200" b="1" dirty="0" smtClean="0">
                <a:latin typeface="Times New Roman" panose="02020603050405020304" pitchFamily="18" charset="0"/>
                <a:cs typeface="Times New Roman" panose="02020603050405020304" pitchFamily="18" charset="0"/>
              </a:rPr>
              <a:t>pH </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When  </a:t>
            </a:r>
            <a:r>
              <a:rPr lang="en-US" sz="3200" dirty="0">
                <a:latin typeface="Times New Roman" panose="02020603050405020304" pitchFamily="18" charset="0"/>
                <a:cs typeface="Times New Roman" panose="02020603050405020304" pitchFamily="18" charset="0"/>
              </a:rPr>
              <a:t>pH </a:t>
            </a:r>
            <a:r>
              <a:rPr lang="en-US" sz="3200" dirty="0" smtClean="0">
                <a:latin typeface="Times New Roman" panose="02020603050405020304" pitchFamily="18" charset="0"/>
                <a:cs typeface="Times New Roman" panose="02020603050405020304" pitchFamily="18" charset="0"/>
              </a:rPr>
              <a:t>Changes in </a:t>
            </a:r>
            <a:r>
              <a:rPr lang="en-US" sz="3200" dirty="0">
                <a:latin typeface="Times New Roman" panose="02020603050405020304" pitchFamily="18" charset="0"/>
                <a:cs typeface="Times New Roman" panose="02020603050405020304" pitchFamily="18" charset="0"/>
              </a:rPr>
              <a:t>the environment of the cell </a:t>
            </a:r>
            <a:r>
              <a:rPr lang="en-US" sz="3200" dirty="0" smtClean="0">
                <a:latin typeface="Times New Roman" panose="02020603050405020304" pitchFamily="18" charset="0"/>
                <a:cs typeface="Times New Roman" panose="02020603050405020304" pitchFamily="18" charset="0"/>
              </a:rPr>
              <a:t> alters </a:t>
            </a:r>
            <a:r>
              <a:rPr lang="en-US" sz="3200" dirty="0">
                <a:latin typeface="Times New Roman" panose="02020603050405020304" pitchFamily="18" charset="0"/>
                <a:cs typeface="Times New Roman" panose="02020603050405020304" pitchFamily="18" charset="0"/>
              </a:rPr>
              <a:t>the structure of the protein </a:t>
            </a:r>
            <a:r>
              <a:rPr lang="en-US" sz="3200" dirty="0" smtClean="0">
                <a:latin typeface="Times New Roman" panose="02020603050405020304" pitchFamily="18" charset="0"/>
                <a:cs typeface="Times New Roman" panose="02020603050405020304" pitchFamily="18" charset="0"/>
              </a:rPr>
              <a:t>carriers </a:t>
            </a:r>
            <a:r>
              <a:rPr lang="en-US" sz="3200" b="1" dirty="0" smtClean="0">
                <a:latin typeface="Times New Roman" panose="02020603050405020304" pitchFamily="18" charset="0"/>
                <a:cs typeface="Times New Roman" panose="02020603050405020304" pitchFamily="18" charset="0"/>
              </a:rPr>
              <a:t>reducing </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their </a:t>
            </a:r>
            <a:r>
              <a:rPr lang="en-US" sz="3200" dirty="0" smtClean="0">
                <a:latin typeface="Times New Roman" panose="02020603050405020304" pitchFamily="18" charset="0"/>
                <a:cs typeface="Times New Roman" panose="02020603050405020304" pitchFamily="18" charset="0"/>
              </a:rPr>
              <a:t>ability </a:t>
            </a:r>
            <a:r>
              <a:rPr lang="en-US" sz="3200" dirty="0">
                <a:latin typeface="Times New Roman" panose="02020603050405020304" pitchFamily="18" charset="0"/>
                <a:cs typeface="Times New Roman" panose="02020603050405020304" pitchFamily="18" charset="0"/>
              </a:rPr>
              <a:t>to transport molecules across the cell membrane. </a:t>
            </a:r>
          </a:p>
        </p:txBody>
      </p:sp>
    </p:spTree>
    <p:extLst>
      <p:ext uri="{BB962C8B-B14F-4D97-AF65-F5344CB8AC3E}">
        <p14:creationId xmlns:p14="http://schemas.microsoft.com/office/powerpoint/2010/main" val="6446216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229600" cy="1828800"/>
          </a:xfrm>
        </p:spPr>
        <p:txBody>
          <a:bodyPr>
            <a:normAutofit fontScale="90000"/>
          </a:bodyPr>
          <a:lstStyle/>
          <a:p>
            <a:r>
              <a:rPr lang="en-US" sz="3600" dirty="0"/>
              <a:t>Role of proteins in active transport across the membrane</a:t>
            </a:r>
            <a:r>
              <a:rPr lang="en-US" dirty="0"/>
              <a:t>.</a:t>
            </a:r>
            <a:br>
              <a:rPr lang="en-US" dirty="0"/>
            </a:br>
            <a:endParaRPr lang="en-US" dirty="0"/>
          </a:p>
        </p:txBody>
      </p:sp>
      <p:sp>
        <p:nvSpPr>
          <p:cNvPr id="3" name="Content Placeholder 2"/>
          <p:cNvSpPr>
            <a:spLocks noGrp="1"/>
          </p:cNvSpPr>
          <p:nvPr>
            <p:ph idx="1"/>
          </p:nvPr>
        </p:nvSpPr>
        <p:spPr>
          <a:xfrm>
            <a:off x="457200" y="2532888"/>
            <a:ext cx="8229600" cy="3791712"/>
          </a:xfrm>
        </p:spPr>
        <p:txBody>
          <a:bodyPr/>
          <a:lstStyle/>
          <a:p>
            <a:pPr marL="0" indent="0">
              <a:buNone/>
            </a:pPr>
            <a:r>
              <a:rPr lang="en-US" b="1" dirty="0"/>
              <a:t>Lesson 1 &amp; 2: </a:t>
            </a:r>
            <a:r>
              <a:rPr lang="en-US" dirty="0"/>
              <a:t>Role of proteins in active transport across the membrane</a:t>
            </a:r>
            <a:r>
              <a:rPr lang="en-US" dirty="0" smtClean="0"/>
              <a:t>.</a:t>
            </a:r>
          </a:p>
          <a:p>
            <a:pPr>
              <a:buFont typeface="Wingdings" panose="05000000000000000000" pitchFamily="2" charset="2"/>
              <a:buChar char="Ø"/>
            </a:pPr>
            <a:r>
              <a:rPr lang="en-US" dirty="0" smtClean="0"/>
              <a:t>Proteins carriers transport molecules with the use of energy.</a:t>
            </a:r>
          </a:p>
          <a:p>
            <a:pPr>
              <a:buFont typeface="Wingdings" panose="05000000000000000000" pitchFamily="2" charset="2"/>
              <a:buChar char="Ø"/>
            </a:pPr>
            <a:r>
              <a:rPr lang="en-US" dirty="0" smtClean="0"/>
              <a:t>Protein carriers transport molecules from a lower concentration to a higher concentration.</a:t>
            </a:r>
          </a:p>
          <a:p>
            <a:pPr marL="0" indent="0">
              <a:buNone/>
            </a:pPr>
            <a:endParaRPr lang="en-US" dirty="0"/>
          </a:p>
        </p:txBody>
      </p:sp>
    </p:spTree>
    <p:extLst>
      <p:ext uri="{BB962C8B-B14F-4D97-AF65-F5344CB8AC3E}">
        <p14:creationId xmlns:p14="http://schemas.microsoft.com/office/powerpoint/2010/main" val="39128799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r>
              <a:rPr lang="en-US" dirty="0"/>
              <a:t>Endocytosis.</a:t>
            </a:r>
            <a:br>
              <a:rPr lang="en-US" dirty="0"/>
            </a:br>
            <a:endParaRPr lang="en-US" dirty="0"/>
          </a:p>
        </p:txBody>
      </p:sp>
      <p:sp>
        <p:nvSpPr>
          <p:cNvPr id="3" name="Content Placeholder 2"/>
          <p:cNvSpPr>
            <a:spLocks noGrp="1"/>
          </p:cNvSpPr>
          <p:nvPr>
            <p:ph idx="1"/>
          </p:nvPr>
        </p:nvSpPr>
        <p:spPr/>
        <p:txBody>
          <a:bodyPr/>
          <a:lstStyle/>
          <a:p>
            <a:pPr marL="0" indent="0">
              <a:buNone/>
            </a:pPr>
            <a:r>
              <a:rPr lang="en-US" b="1" dirty="0"/>
              <a:t>Lesson 3: </a:t>
            </a:r>
            <a:r>
              <a:rPr lang="en-US" dirty="0" smtClean="0"/>
              <a:t>Endocytosis.</a:t>
            </a:r>
          </a:p>
          <a:p>
            <a:pPr marL="0" indent="0">
              <a:buNone/>
            </a:pPr>
            <a:r>
              <a:rPr lang="en-US" sz="3200" dirty="0" smtClean="0"/>
              <a:t>Learning objective:</a:t>
            </a:r>
          </a:p>
          <a:p>
            <a:pPr>
              <a:buFont typeface="Wingdings" panose="05000000000000000000" pitchFamily="2" charset="2"/>
              <a:buChar char="Ø"/>
            </a:pPr>
            <a:r>
              <a:rPr lang="en-US" sz="3200" dirty="0" smtClean="0"/>
              <a:t>Explain endocytosis. </a:t>
            </a:r>
          </a:p>
          <a:p>
            <a:endParaRPr lang="en-US" sz="3200" dirty="0"/>
          </a:p>
          <a:p>
            <a:pPr>
              <a:buFont typeface="Wingdings" panose="05000000000000000000" pitchFamily="2" charset="2"/>
              <a:buChar char="ü"/>
            </a:pPr>
            <a:r>
              <a:rPr lang="en-US" sz="3200" dirty="0"/>
              <a:t>Endocytosis involves the bulk uptake of materials through the plasma membrane. It takes place in two ways: phagocytosis and pinocytosis. </a:t>
            </a:r>
          </a:p>
        </p:txBody>
      </p:sp>
    </p:spTree>
    <p:extLst>
      <p:ext uri="{BB962C8B-B14F-4D97-AF65-F5344CB8AC3E}">
        <p14:creationId xmlns:p14="http://schemas.microsoft.com/office/powerpoint/2010/main" val="24044386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Phagocytosis</a:t>
            </a:r>
            <a:endParaRPr lang="en-US" dirty="0"/>
          </a:p>
        </p:txBody>
      </p:sp>
      <p:sp>
        <p:nvSpPr>
          <p:cNvPr id="3" name="Content Placeholder 2"/>
          <p:cNvSpPr>
            <a:spLocks noGrp="1"/>
          </p:cNvSpPr>
          <p:nvPr>
            <p:ph idx="1"/>
          </p:nvPr>
        </p:nvSpPr>
        <p:spPr/>
        <p:txBody>
          <a:bodyPr/>
          <a:lstStyle/>
          <a:p>
            <a:pPr marL="514350" indent="-514350">
              <a:buAutoNum type="alphaLcParenR"/>
            </a:pPr>
            <a:r>
              <a:rPr lang="en-US" dirty="0" smtClean="0"/>
              <a:t>Phagocytosis </a:t>
            </a:r>
            <a:r>
              <a:rPr lang="en-US" dirty="0"/>
              <a:t>:</a:t>
            </a:r>
            <a:r>
              <a:rPr lang="en-US" dirty="0" smtClean="0"/>
              <a:t>Phagocytosis </a:t>
            </a:r>
            <a:r>
              <a:rPr lang="en-US" dirty="0"/>
              <a:t>means ‘</a:t>
            </a:r>
            <a:r>
              <a:rPr lang="en-US" i="1" dirty="0"/>
              <a:t>cell eating</a:t>
            </a:r>
            <a:r>
              <a:rPr lang="en-US" i="1" dirty="0" smtClean="0"/>
              <a:t>.</a:t>
            </a:r>
            <a:endParaRPr lang="en-US" dirty="0"/>
          </a:p>
          <a:p>
            <a:pPr marL="0" indent="0">
              <a:buNone/>
            </a:pPr>
            <a:r>
              <a:rPr lang="en-US" dirty="0" smtClean="0"/>
              <a:t>This is intake of soli particles by the cell.</a:t>
            </a:r>
          </a:p>
          <a:p>
            <a:pPr marL="0" indent="0">
              <a:buNone/>
            </a:pPr>
            <a:endParaRPr lang="en-US" dirty="0"/>
          </a:p>
        </p:txBody>
      </p:sp>
      <p:pic>
        <p:nvPicPr>
          <p:cNvPr id="4" name="Picture 3"/>
          <p:cNvPicPr>
            <a:picLocks noChangeAspect="1"/>
          </p:cNvPicPr>
          <p:nvPr/>
        </p:nvPicPr>
        <p:blipFill>
          <a:blip r:embed="rId2"/>
          <a:stretch>
            <a:fillRect/>
          </a:stretch>
        </p:blipFill>
        <p:spPr>
          <a:xfrm>
            <a:off x="762000" y="3052430"/>
            <a:ext cx="6708756" cy="2155219"/>
          </a:xfrm>
          <a:prstGeom prst="rect">
            <a:avLst/>
          </a:prstGeom>
        </p:spPr>
      </p:pic>
      <p:sp>
        <p:nvSpPr>
          <p:cNvPr id="5" name="Rectangle 4"/>
          <p:cNvSpPr/>
          <p:nvPr/>
        </p:nvSpPr>
        <p:spPr>
          <a:xfrm>
            <a:off x="2514600" y="5312974"/>
            <a:ext cx="1981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Phagocytosis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37651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Pinocytosis</a:t>
            </a:r>
            <a:endParaRPr lang="en-US" dirty="0"/>
          </a:p>
        </p:txBody>
      </p:sp>
      <p:sp>
        <p:nvSpPr>
          <p:cNvPr id="3" name="Content Placeholder 2"/>
          <p:cNvSpPr>
            <a:spLocks noGrp="1"/>
          </p:cNvSpPr>
          <p:nvPr>
            <p:ph idx="1"/>
          </p:nvPr>
        </p:nvSpPr>
        <p:spPr/>
        <p:txBody>
          <a:bodyPr/>
          <a:lstStyle/>
          <a:p>
            <a:pPr marL="0" indent="0">
              <a:buNone/>
            </a:pPr>
            <a:r>
              <a:rPr lang="en-US" b="1" dirty="0" smtClean="0"/>
              <a:t>b) </a:t>
            </a:r>
            <a:r>
              <a:rPr lang="en-US" b="1" dirty="0"/>
              <a:t>Pinocytosis </a:t>
            </a:r>
            <a:r>
              <a:rPr lang="en-US" dirty="0" smtClean="0"/>
              <a:t>: Pinocytosis </a:t>
            </a:r>
            <a:r>
              <a:rPr lang="en-US" dirty="0"/>
              <a:t>means ‘</a:t>
            </a:r>
            <a:r>
              <a:rPr lang="en-US" i="1" dirty="0"/>
              <a:t>cell drinking.’ </a:t>
            </a:r>
            <a:r>
              <a:rPr lang="en-US" dirty="0"/>
              <a:t>This process </a:t>
            </a:r>
            <a:r>
              <a:rPr lang="en-US" dirty="0" smtClean="0"/>
              <a:t> by which  </a:t>
            </a:r>
            <a:r>
              <a:rPr lang="en-US" dirty="0"/>
              <a:t>the cells take in materials in liquid </a:t>
            </a:r>
            <a:r>
              <a:rPr lang="en-US" dirty="0" smtClean="0"/>
              <a:t>form. </a:t>
            </a:r>
            <a:endParaRPr lang="en-US" dirty="0"/>
          </a:p>
        </p:txBody>
      </p:sp>
      <p:pic>
        <p:nvPicPr>
          <p:cNvPr id="4" name="Picture 3"/>
          <p:cNvPicPr>
            <a:picLocks noChangeAspect="1"/>
          </p:cNvPicPr>
          <p:nvPr/>
        </p:nvPicPr>
        <p:blipFill>
          <a:blip r:embed="rId2"/>
          <a:stretch>
            <a:fillRect/>
          </a:stretch>
        </p:blipFill>
        <p:spPr>
          <a:xfrm>
            <a:off x="1524000" y="2819400"/>
            <a:ext cx="3429000" cy="2971800"/>
          </a:xfrm>
          <a:prstGeom prst="rect">
            <a:avLst/>
          </a:prstGeom>
        </p:spPr>
      </p:pic>
      <p:sp>
        <p:nvSpPr>
          <p:cNvPr id="5" name="Rectangle 4"/>
          <p:cNvSpPr/>
          <p:nvPr/>
        </p:nvSpPr>
        <p:spPr>
          <a:xfrm>
            <a:off x="1981200" y="5943600"/>
            <a:ext cx="22098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Pinocytosis</a:t>
            </a:r>
            <a:endParaRPr lang="en-US" dirty="0"/>
          </a:p>
        </p:txBody>
      </p:sp>
    </p:spTree>
    <p:extLst>
      <p:ext uri="{BB962C8B-B14F-4D97-AF65-F5344CB8AC3E}">
        <p14:creationId xmlns:p14="http://schemas.microsoft.com/office/powerpoint/2010/main" val="5958390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r>
              <a:rPr lang="en-US" sz="4000" dirty="0"/>
              <a:t>Exocytosis.</a:t>
            </a:r>
            <a:br>
              <a:rPr lang="en-US" sz="4000" dirty="0"/>
            </a:br>
            <a:endParaRPr lang="en-US" sz="4000" dirty="0"/>
          </a:p>
        </p:txBody>
      </p:sp>
      <p:sp>
        <p:nvSpPr>
          <p:cNvPr id="3" name="Content Placeholder 2"/>
          <p:cNvSpPr>
            <a:spLocks noGrp="1"/>
          </p:cNvSpPr>
          <p:nvPr>
            <p:ph idx="1"/>
          </p:nvPr>
        </p:nvSpPr>
        <p:spPr/>
        <p:txBody>
          <a:bodyPr>
            <a:normAutofit/>
          </a:bodyPr>
          <a:lstStyle/>
          <a:p>
            <a:pPr marL="0" indent="0">
              <a:buNone/>
            </a:pPr>
            <a:r>
              <a:rPr lang="en-US" b="1" dirty="0" smtClean="0"/>
              <a:t>Lesson </a:t>
            </a:r>
            <a:r>
              <a:rPr lang="en-US" b="1" dirty="0"/>
              <a:t>4:</a:t>
            </a:r>
            <a:r>
              <a:rPr lang="en-US" dirty="0"/>
              <a:t> Exocytosis</a:t>
            </a:r>
            <a:r>
              <a:rPr lang="en-US" dirty="0" smtClean="0"/>
              <a:t>.</a:t>
            </a:r>
          </a:p>
          <a:p>
            <a:pPr marL="0" indent="0">
              <a:buNone/>
            </a:pPr>
            <a:r>
              <a:rPr lang="en-US" sz="3200" b="1"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ü"/>
            </a:pPr>
            <a:r>
              <a:rPr lang="en-US" dirty="0" smtClean="0"/>
              <a:t>Explain the process of exocytosis</a:t>
            </a:r>
          </a:p>
          <a:p>
            <a:pPr>
              <a:buFont typeface="Wingdings" panose="05000000000000000000" pitchFamily="2" charset="2"/>
              <a:buChar char="v"/>
            </a:pPr>
            <a:r>
              <a:rPr lang="en-US" dirty="0" smtClean="0"/>
              <a:t>Exocytosis </a:t>
            </a:r>
            <a:r>
              <a:rPr lang="en-US" dirty="0"/>
              <a:t>is the process by which materials are removed from the </a:t>
            </a:r>
            <a:r>
              <a:rPr lang="en-US" dirty="0" smtClean="0"/>
              <a:t>cells.</a:t>
            </a:r>
          </a:p>
          <a:p>
            <a:pPr marL="0" indent="0">
              <a:buNone/>
            </a:pPr>
            <a:r>
              <a:rPr lang="en-US" b="1" dirty="0" smtClean="0"/>
              <a:t>Examples </a:t>
            </a:r>
            <a:r>
              <a:rPr lang="en-US" b="1" dirty="0"/>
              <a:t>of exocytosis: </a:t>
            </a:r>
          </a:p>
          <a:p>
            <a:pPr>
              <a:buFont typeface="Wingdings" panose="05000000000000000000" pitchFamily="2" charset="2"/>
              <a:buChar char="v"/>
            </a:pPr>
            <a:r>
              <a:rPr lang="en-US" dirty="0" smtClean="0"/>
              <a:t>Secretion </a:t>
            </a:r>
            <a:r>
              <a:rPr lang="en-US" dirty="0"/>
              <a:t>of digestive enzymes by pancreas. </a:t>
            </a:r>
            <a:endParaRPr lang="en-US" dirty="0" smtClean="0"/>
          </a:p>
          <a:p>
            <a:pPr>
              <a:buFont typeface="Wingdings" panose="05000000000000000000" pitchFamily="2" charset="2"/>
              <a:buChar char="v"/>
            </a:pPr>
            <a:r>
              <a:rPr lang="en-US" dirty="0" smtClean="0"/>
              <a:t> </a:t>
            </a:r>
            <a:r>
              <a:rPr lang="en-US" dirty="0"/>
              <a:t>Secretion of milk from mammary glands. </a:t>
            </a:r>
            <a:endParaRPr lang="en-US" dirty="0" smtClean="0"/>
          </a:p>
          <a:p>
            <a:pPr>
              <a:buFont typeface="Wingdings" panose="05000000000000000000" pitchFamily="2" charset="2"/>
              <a:buChar char="v"/>
            </a:pPr>
            <a:r>
              <a:rPr lang="en-US" dirty="0" smtClean="0"/>
              <a:t>Secretion </a:t>
            </a:r>
            <a:r>
              <a:rPr lang="en-US" dirty="0"/>
              <a:t>of mucus by salivary glands. </a:t>
            </a:r>
          </a:p>
        </p:txBody>
      </p:sp>
    </p:spTree>
    <p:extLst>
      <p:ext uri="{BB962C8B-B14F-4D97-AF65-F5344CB8AC3E}">
        <p14:creationId xmlns:p14="http://schemas.microsoft.com/office/powerpoint/2010/main" val="36784253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00200"/>
          </a:xfrm>
        </p:spPr>
        <p:txBody>
          <a:bodyPr>
            <a:normAutofit fontScale="90000"/>
          </a:bodyPr>
          <a:lstStyle/>
          <a:p>
            <a:r>
              <a:rPr lang="en-US" sz="5400" i="1" dirty="0">
                <a:latin typeface="Times New Roman" panose="02020603050405020304" pitchFamily="18" charset="0"/>
                <a:cs typeface="Times New Roman" panose="02020603050405020304" pitchFamily="18" charset="0"/>
              </a:rPr>
              <a:t>Exocytosis</a:t>
            </a:r>
            <a:r>
              <a:rPr lang="en-US" sz="5400" dirty="0">
                <a:latin typeface="Times New Roman" panose="02020603050405020304" pitchFamily="18" charset="0"/>
                <a:cs typeface="Times New Roman" panose="02020603050405020304" pitchFamily="18" charset="0"/>
              </a:rPr>
              <a:t/>
            </a:r>
            <a:br>
              <a:rPr lang="en-US" sz="5400" dirty="0">
                <a:latin typeface="Times New Roman" panose="02020603050405020304" pitchFamily="18" charset="0"/>
                <a:cs typeface="Times New Roman" panose="02020603050405020304" pitchFamily="18" charset="0"/>
              </a:rPr>
            </a:br>
            <a:endParaRPr lang="en-US" dirty="0"/>
          </a:p>
        </p:txBody>
      </p:sp>
      <p:pic>
        <p:nvPicPr>
          <p:cNvPr id="4" name="Content Placeholder 3"/>
          <p:cNvPicPr>
            <a:picLocks noGrp="1" noChangeAspect="1"/>
          </p:cNvPicPr>
          <p:nvPr>
            <p:ph idx="1"/>
          </p:nvPr>
        </p:nvPicPr>
        <p:blipFill>
          <a:blip r:embed="rId2"/>
          <a:stretch>
            <a:fillRect/>
          </a:stretch>
        </p:blipFill>
        <p:spPr>
          <a:xfrm>
            <a:off x="685800" y="2590801"/>
            <a:ext cx="8001000" cy="3048000"/>
          </a:xfrm>
          <a:prstGeom prst="rect">
            <a:avLst/>
          </a:prstGeom>
        </p:spPr>
      </p:pic>
      <p:sp>
        <p:nvSpPr>
          <p:cNvPr id="5" name="Rectangle 4"/>
          <p:cNvSpPr/>
          <p:nvPr/>
        </p:nvSpPr>
        <p:spPr>
          <a:xfrm>
            <a:off x="2514600" y="5638801"/>
            <a:ext cx="2362200" cy="533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i="1" dirty="0" smtClean="0">
                <a:latin typeface="Times New Roman" panose="02020603050405020304" pitchFamily="18" charset="0"/>
                <a:cs typeface="Times New Roman" panose="02020603050405020304" pitchFamily="18" charset="0"/>
              </a:rPr>
              <a:t> Exocytosis</a:t>
            </a:r>
            <a:endParaRPr lang="en-US" sz="32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5715000" y="2590801"/>
            <a:ext cx="914400" cy="533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67200" y="2133600"/>
            <a:ext cx="19812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Cell membrane</a:t>
            </a:r>
            <a:endParaRPr lang="en-US" dirty="0"/>
          </a:p>
        </p:txBody>
      </p:sp>
    </p:spTree>
    <p:extLst>
      <p:ext uri="{BB962C8B-B14F-4D97-AF65-F5344CB8AC3E}">
        <p14:creationId xmlns:p14="http://schemas.microsoft.com/office/powerpoint/2010/main" val="39446822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normAutofit fontScale="90000"/>
          </a:bodyPr>
          <a:lstStyle/>
          <a:p>
            <a:r>
              <a:rPr lang="en-US" dirty="0"/>
              <a:t/>
            </a:r>
            <a:br>
              <a:rPr lang="en-US" dirty="0"/>
            </a:br>
            <a:r>
              <a:rPr lang="en-US" dirty="0" smtClean="0"/>
              <a:t>Unit 5: </a:t>
            </a:r>
            <a:r>
              <a:rPr lang="en-US" b="1" dirty="0" smtClean="0"/>
              <a:t>Identification </a:t>
            </a:r>
            <a:r>
              <a:rPr lang="en-US" b="1" dirty="0"/>
              <a:t>of food components </a:t>
            </a:r>
            <a:endParaRPr lang="en-US" dirty="0"/>
          </a:p>
        </p:txBody>
      </p:sp>
      <p:sp>
        <p:nvSpPr>
          <p:cNvPr id="3" name="Content Placeholder 2"/>
          <p:cNvSpPr>
            <a:spLocks noGrp="1"/>
          </p:cNvSpPr>
          <p:nvPr>
            <p:ph idx="1"/>
          </p:nvPr>
        </p:nvSpPr>
        <p:spPr/>
        <p:txBody>
          <a:bodyPr>
            <a:normAutofit/>
          </a:bodyPr>
          <a:lstStyle/>
          <a:p>
            <a:pPr marL="0" indent="0">
              <a:buNone/>
            </a:pPr>
            <a:r>
              <a:rPr lang="en-US" sz="3200" b="1" dirty="0">
                <a:latin typeface="Times New Roman" panose="02020603050405020304" pitchFamily="18" charset="0"/>
                <a:cs typeface="Times New Roman" panose="02020603050405020304" pitchFamily="18" charset="0"/>
              </a:rPr>
              <a:t>Lesson 1, 2, 3 &amp; 4:</a:t>
            </a:r>
            <a:r>
              <a:rPr lang="en-US" sz="3200" dirty="0">
                <a:latin typeface="Times New Roman" panose="02020603050405020304" pitchFamily="18" charset="0"/>
                <a:cs typeface="Times New Roman" panose="02020603050405020304" pitchFamily="18" charset="0"/>
              </a:rPr>
              <a:t> Chemical tests for starch, reducing sugars, proteins, fats and vitamin C.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Learning objectives: </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State </a:t>
            </a:r>
            <a:r>
              <a:rPr lang="en-US" sz="3200" dirty="0">
                <a:latin typeface="Times New Roman" panose="02020603050405020304" pitchFamily="18" charset="0"/>
                <a:cs typeface="Times New Roman" panose="02020603050405020304" pitchFamily="18" charset="0"/>
              </a:rPr>
              <a:t>the chemical reagents used in the identification of each </a:t>
            </a:r>
            <a:r>
              <a:rPr lang="en-US" sz="3200" dirty="0" smtClean="0">
                <a:latin typeface="Times New Roman" panose="02020603050405020304" pitchFamily="18" charset="0"/>
                <a:cs typeface="Times New Roman" panose="02020603050405020304" pitchFamily="18" charset="0"/>
              </a:rPr>
              <a:t> class </a:t>
            </a:r>
            <a:r>
              <a:rPr lang="en-US" sz="3200" dirty="0">
                <a:latin typeface="Times New Roman" panose="02020603050405020304" pitchFamily="18" charset="0"/>
                <a:cs typeface="Times New Roman" panose="02020603050405020304" pitchFamily="18" charset="0"/>
              </a:rPr>
              <a:t>of food.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Carry </a:t>
            </a:r>
            <a:r>
              <a:rPr lang="en-US" sz="3200" dirty="0">
                <a:latin typeface="Times New Roman" panose="02020603050405020304" pitchFamily="18" charset="0"/>
                <a:cs typeface="Times New Roman" panose="02020603050405020304" pitchFamily="18" charset="0"/>
              </a:rPr>
              <a:t>out tests to identify food substances in a given sample. </a:t>
            </a:r>
          </a:p>
        </p:txBody>
      </p:sp>
    </p:spTree>
    <p:extLst>
      <p:ext uri="{BB962C8B-B14F-4D97-AF65-F5344CB8AC3E}">
        <p14:creationId xmlns:p14="http://schemas.microsoft.com/office/powerpoint/2010/main" val="29533374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Times New Roman" panose="02020603050405020304" pitchFamily="18" charset="0"/>
                <a:cs typeface="Times New Roman" panose="02020603050405020304" pitchFamily="18" charset="0"/>
              </a:rPr>
              <a:t>FIVE CLASSES OF PHYLUM OF CHORDATE</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b="1" i="1" dirty="0" smtClean="0">
                <a:latin typeface="Times New Roman" panose="02020603050405020304" pitchFamily="18" charset="0"/>
                <a:cs typeface="Times New Roman" panose="02020603050405020304" pitchFamily="18" charset="0"/>
              </a:rPr>
              <a:t>1.</a:t>
            </a:r>
            <a:r>
              <a:rPr lang="en-US" b="1" dirty="0" smtClean="0">
                <a:latin typeface="Times New Roman" panose="02020603050405020304" pitchFamily="18" charset="0"/>
                <a:cs typeface="Times New Roman" panose="02020603050405020304" pitchFamily="18" charset="0"/>
              </a:rPr>
              <a:t>CLASS OF FISH ( PISCES)</a:t>
            </a:r>
          </a:p>
          <a:p>
            <a:pPr>
              <a:buFont typeface="Wingdings" panose="05000000000000000000" pitchFamily="2" charset="2"/>
              <a:buChar char="q"/>
            </a:pPr>
            <a:r>
              <a:rPr lang="en-US" sz="3200" b="1" dirty="0" smtClean="0"/>
              <a:t>Main </a:t>
            </a:r>
            <a:r>
              <a:rPr lang="en-US" sz="3200" b="1" dirty="0"/>
              <a:t>characteristics of animals in class </a:t>
            </a:r>
            <a:r>
              <a:rPr lang="en-US" sz="3200" b="1" dirty="0" smtClean="0"/>
              <a:t>Pisces</a:t>
            </a:r>
            <a:r>
              <a:rPr lang="en-US" b="1" dirty="0" smtClean="0"/>
              <a:t>:</a:t>
            </a:r>
          </a:p>
          <a:p>
            <a:pPr>
              <a:buFont typeface="Wingdings" panose="05000000000000000000" pitchFamily="2" charset="2"/>
              <a:buChar char="Ø"/>
            </a:pPr>
            <a:r>
              <a:rPr lang="en-US" sz="3200" dirty="0" smtClean="0"/>
              <a:t>All </a:t>
            </a:r>
            <a:r>
              <a:rPr lang="en-US" sz="3200" dirty="0"/>
              <a:t>fishes are aquatic. They live in places such as seas, lakes, oceans, rivers and dams</a:t>
            </a:r>
            <a:r>
              <a:rPr lang="en-US" sz="3200" dirty="0" smtClean="0"/>
              <a:t>.</a:t>
            </a:r>
          </a:p>
          <a:p>
            <a:pPr>
              <a:buFont typeface="Wingdings" panose="05000000000000000000" pitchFamily="2" charset="2"/>
              <a:buChar char="Ø"/>
            </a:pPr>
            <a:r>
              <a:rPr lang="en-US" sz="3200" dirty="0" smtClean="0"/>
              <a:t>The </a:t>
            </a:r>
            <a:r>
              <a:rPr lang="en-US" sz="3200" dirty="0"/>
              <a:t>skin of the fish is covered with scales which overlap </a:t>
            </a:r>
            <a:r>
              <a:rPr lang="en-US" sz="3200" dirty="0" smtClean="0"/>
              <a:t>backwards.</a:t>
            </a:r>
          </a:p>
          <a:p>
            <a:pPr>
              <a:buFont typeface="Wingdings" panose="05000000000000000000" pitchFamily="2" charset="2"/>
              <a:buChar char="Ø"/>
            </a:pPr>
            <a:r>
              <a:rPr lang="en-US" sz="3200" dirty="0" smtClean="0"/>
              <a:t>Fish </a:t>
            </a:r>
            <a:r>
              <a:rPr lang="en-US" sz="3200" dirty="0"/>
              <a:t>have gills which are used for gaseous </a:t>
            </a:r>
            <a:r>
              <a:rPr lang="en-US" sz="3200" dirty="0" smtClean="0"/>
              <a:t>exchange.</a:t>
            </a:r>
            <a:endParaRPr lang="en-US" sz="3200" b="1" dirty="0"/>
          </a:p>
        </p:txBody>
      </p:sp>
    </p:spTree>
    <p:extLst>
      <p:ext uri="{BB962C8B-B14F-4D97-AF65-F5344CB8AC3E}">
        <p14:creationId xmlns:p14="http://schemas.microsoft.com/office/powerpoint/2010/main" val="201508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Components of food </a:t>
            </a:r>
            <a:r>
              <a:rPr lang="en-US" b="1" dirty="0"/>
              <a:t>substances </a:t>
            </a:r>
            <a:endParaRPr lang="en-US" dirty="0"/>
          </a:p>
        </p:txBody>
      </p:sp>
      <p:sp>
        <p:nvSpPr>
          <p:cNvPr id="3" name="Content Placeholder 2"/>
          <p:cNvSpPr>
            <a:spLocks noGrp="1"/>
          </p:cNvSpPr>
          <p:nvPr>
            <p:ph idx="1"/>
          </p:nvPr>
        </p:nvSpPr>
        <p:spPr>
          <a:xfrm>
            <a:off x="457200" y="1935480"/>
            <a:ext cx="8229600" cy="4389120"/>
          </a:xfrm>
        </p:spPr>
        <p:txBody>
          <a:bodyPr>
            <a:norm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Food </a:t>
            </a:r>
            <a:r>
              <a:rPr lang="en-US" sz="3200" dirty="0">
                <a:latin typeface="Times New Roman" panose="02020603050405020304" pitchFamily="18" charset="0"/>
                <a:cs typeface="Times New Roman" panose="02020603050405020304" pitchFamily="18" charset="0"/>
              </a:rPr>
              <a:t>contains mainly two classes of nutrients; </a:t>
            </a:r>
            <a:r>
              <a:rPr lang="en-US" sz="3200" dirty="0" smtClean="0">
                <a:latin typeface="Times New Roman" panose="02020603050405020304" pitchFamily="18" charset="0"/>
                <a:cs typeface="Times New Roman" panose="02020603050405020304" pitchFamily="18" charset="0"/>
              </a:rPr>
              <a:t>organic substances such as  proteins</a:t>
            </a:r>
            <a:r>
              <a:rPr lang="en-US" sz="3200" dirty="0">
                <a:latin typeface="Times New Roman" panose="02020603050405020304" pitchFamily="18" charset="0"/>
                <a:cs typeface="Times New Roman" panose="02020603050405020304" pitchFamily="18" charset="0"/>
              </a:rPr>
              <a:t>, carbohydrates, lipids and </a:t>
            </a:r>
            <a:r>
              <a:rPr lang="en-US" sz="3200" dirty="0" smtClean="0">
                <a:latin typeface="Times New Roman" panose="02020603050405020304" pitchFamily="18" charset="0"/>
                <a:cs typeface="Times New Roman" panose="02020603050405020304" pitchFamily="18" charset="0"/>
              </a:rPr>
              <a:t>vitamins and </a:t>
            </a:r>
            <a:r>
              <a:rPr lang="en-US" sz="3200" dirty="0">
                <a:latin typeface="Times New Roman" panose="02020603050405020304" pitchFamily="18" charset="0"/>
                <a:cs typeface="Times New Roman" panose="02020603050405020304" pitchFamily="18" charset="0"/>
              </a:rPr>
              <a:t>inorganic </a:t>
            </a:r>
            <a:r>
              <a:rPr lang="en-US" sz="3200" dirty="0" smtClean="0">
                <a:latin typeface="Times New Roman" panose="02020603050405020304" pitchFamily="18" charset="0"/>
                <a:cs typeface="Times New Roman" panose="02020603050405020304" pitchFamily="18" charset="0"/>
              </a:rPr>
              <a:t>nutrients </a:t>
            </a:r>
            <a:r>
              <a:rPr lang="en-US" sz="3200" dirty="0">
                <a:latin typeface="Times New Roman" panose="02020603050405020304" pitchFamily="18" charset="0"/>
                <a:cs typeface="Times New Roman" panose="02020603050405020304" pitchFamily="18" charset="0"/>
              </a:rPr>
              <a:t>include mineral salts like calcium, </a:t>
            </a:r>
            <a:r>
              <a:rPr lang="en-US" sz="3200" dirty="0" smtClean="0">
                <a:latin typeface="Times New Roman" panose="02020603050405020304" pitchFamily="18" charset="0"/>
                <a:cs typeface="Times New Roman" panose="02020603050405020304" pitchFamily="18" charset="0"/>
              </a:rPr>
              <a:t>phosphorous </a:t>
            </a:r>
            <a:r>
              <a:rPr lang="en-US" sz="3200" dirty="0">
                <a:latin typeface="Times New Roman" panose="02020603050405020304" pitchFamily="18" charset="0"/>
                <a:cs typeface="Times New Roman" panose="02020603050405020304" pitchFamily="18" charset="0"/>
              </a:rPr>
              <a:t>and others like </a:t>
            </a:r>
            <a:r>
              <a:rPr lang="en-US" sz="3200" dirty="0" smtClean="0">
                <a:latin typeface="Times New Roman" panose="02020603050405020304" pitchFamily="18" charset="0"/>
                <a:cs typeface="Times New Roman" panose="02020603050405020304" pitchFamily="18" charset="0"/>
              </a:rPr>
              <a:t>water.</a:t>
            </a:r>
          </a:p>
          <a:p>
            <a:pPr marL="0" indent="0">
              <a:buNone/>
            </a:pPr>
            <a:r>
              <a:rPr lang="en-US" sz="3200" dirty="0" smtClean="0"/>
              <a:t>N.B Food </a:t>
            </a:r>
            <a:r>
              <a:rPr lang="en-US" sz="3200" smtClean="0"/>
              <a:t>testing  </a:t>
            </a:r>
            <a:r>
              <a:rPr lang="en-US" sz="3200" dirty="0" smtClean="0"/>
              <a:t>can be done to confirm the presence of starch, reducing sugars, proteins, fats and vitamin C in a food sample.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4322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carbohydrates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smtClean="0">
                <a:latin typeface="Times New Roman" panose="02020603050405020304" pitchFamily="18" charset="0"/>
                <a:cs typeface="Times New Roman" panose="02020603050405020304" pitchFamily="18" charset="0"/>
              </a:rPr>
              <a:t>1.Monosaccharides ( Reducing sugars): </a:t>
            </a:r>
            <a:r>
              <a:rPr lang="en-US" dirty="0" smtClean="0">
                <a:latin typeface="Times New Roman" panose="02020603050405020304" pitchFamily="18" charset="0"/>
                <a:cs typeface="Times New Roman" panose="02020603050405020304" pitchFamily="18" charset="0"/>
              </a:rPr>
              <a:t>Simple sugars with general formula ( CH2O), soluble in water and sweet.</a:t>
            </a:r>
          </a:p>
          <a:p>
            <a:pPr marL="0" indent="0">
              <a:buNone/>
            </a:pPr>
            <a:r>
              <a:rPr lang="en-US" b="1" dirty="0" smtClean="0">
                <a:latin typeface="Times New Roman" panose="02020603050405020304" pitchFamily="18" charset="0"/>
                <a:cs typeface="Times New Roman" panose="02020603050405020304" pitchFamily="18" charset="0"/>
              </a:rPr>
              <a:t>Ex: Glucose, Fructose, </a:t>
            </a:r>
            <a:r>
              <a:rPr lang="en-US" b="1" dirty="0" err="1" smtClean="0">
                <a:latin typeface="Times New Roman" panose="02020603050405020304" pitchFamily="18" charset="0"/>
                <a:cs typeface="Times New Roman" panose="02020603050405020304" pitchFamily="18" charset="0"/>
              </a:rPr>
              <a:t>Galactose</a:t>
            </a:r>
            <a:r>
              <a:rPr lang="en-US" b="1" dirty="0" smtClean="0">
                <a:latin typeface="Times New Roman" panose="02020603050405020304" pitchFamily="18" charset="0"/>
                <a:cs typeface="Times New Roman" panose="02020603050405020304" pitchFamily="18" charset="0"/>
              </a:rPr>
              <a:t>.</a:t>
            </a:r>
          </a:p>
          <a:p>
            <a:pPr marL="0" indent="0">
              <a:buNone/>
            </a:pPr>
            <a:r>
              <a:rPr lang="en-US" b="1" dirty="0" smtClean="0">
                <a:latin typeface="Times New Roman" panose="02020603050405020304" pitchFamily="18" charset="0"/>
                <a:cs typeface="Times New Roman" panose="02020603050405020304" pitchFamily="18" charset="0"/>
              </a:rPr>
              <a:t>2. Disaccharides </a:t>
            </a:r>
            <a:r>
              <a:rPr lang="en-US" dirty="0" smtClean="0">
                <a:latin typeface="Times New Roman" panose="02020603050405020304" pitchFamily="18" charset="0"/>
                <a:cs typeface="Times New Roman" panose="02020603050405020304" pitchFamily="18" charset="0"/>
              </a:rPr>
              <a:t>( Non-reducing sugars): Double sugars formed by condensation of two molecules of </a:t>
            </a:r>
            <a:r>
              <a:rPr lang="en-US" dirty="0" err="1" smtClean="0">
                <a:latin typeface="Times New Roman" panose="02020603050405020304" pitchFamily="18" charset="0"/>
                <a:cs typeface="Times New Roman" panose="02020603050405020304" pitchFamily="18" charset="0"/>
              </a:rPr>
              <a:t>monosaccharides</a:t>
            </a:r>
            <a:r>
              <a:rPr lang="en-US" dirty="0" smtClean="0">
                <a:latin typeface="Times New Roman" panose="02020603050405020304" pitchFamily="18" charset="0"/>
                <a:cs typeface="Times New Roman" panose="02020603050405020304" pitchFamily="18" charset="0"/>
              </a:rPr>
              <a:t> sugars. </a:t>
            </a:r>
          </a:p>
          <a:p>
            <a:pPr marL="0" indent="0">
              <a:buNone/>
            </a:pPr>
            <a:r>
              <a:rPr lang="en-US" dirty="0" smtClean="0">
                <a:latin typeface="Times New Roman" panose="02020603050405020304" pitchFamily="18" charset="0"/>
                <a:cs typeface="Times New Roman" panose="02020603050405020304" pitchFamily="18" charset="0"/>
              </a:rPr>
              <a:t>Ex: Sucrose, Maltose and Lactose.</a:t>
            </a:r>
          </a:p>
          <a:p>
            <a:pPr marL="0" indent="0">
              <a:buNone/>
            </a:pPr>
            <a:r>
              <a:rPr lang="en-US" b="1" dirty="0" smtClean="0">
                <a:latin typeface="Times New Roman" panose="02020603050405020304" pitchFamily="18" charset="0"/>
                <a:cs typeface="Times New Roman" panose="02020603050405020304" pitchFamily="18" charset="0"/>
              </a:rPr>
              <a:t>3.Polysaccharides:  </a:t>
            </a:r>
            <a:r>
              <a:rPr lang="en-US" dirty="0" smtClean="0">
                <a:latin typeface="Times New Roman" panose="02020603050405020304" pitchFamily="18" charset="0"/>
                <a:cs typeface="Times New Roman" panose="02020603050405020304" pitchFamily="18" charset="0"/>
              </a:rPr>
              <a:t>These are complex , long chains of monosaccharide molecules, insoluble in water and not sweet.</a:t>
            </a:r>
          </a:p>
          <a:p>
            <a:pPr marL="0" indent="0">
              <a:buNone/>
            </a:pPr>
            <a:r>
              <a:rPr lang="en-US" dirty="0" smtClean="0">
                <a:latin typeface="Times New Roman" panose="02020603050405020304" pitchFamily="18" charset="0"/>
                <a:cs typeface="Times New Roman" panose="02020603050405020304" pitchFamily="18" charset="0"/>
              </a:rPr>
              <a:t>They are suitable for storage in living cells.</a:t>
            </a:r>
          </a:p>
          <a:p>
            <a:pPr marL="0" indent="0">
              <a:buNone/>
            </a:pPr>
            <a:r>
              <a:rPr lang="en-US" b="1" dirty="0" smtClean="0">
                <a:latin typeface="Times New Roman" panose="02020603050405020304" pitchFamily="18" charset="0"/>
                <a:cs typeface="Times New Roman" panose="02020603050405020304" pitchFamily="18" charset="0"/>
              </a:rPr>
              <a:t>Ex: Starch, Glycogen, Cellulose.</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0707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smtClean="0"/>
              <a:t>Test </a:t>
            </a:r>
            <a:r>
              <a:rPr lang="en-US" b="1" dirty="0"/>
              <a:t>for starch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sz="3200" b="1" dirty="0" smtClean="0">
                    <a:latin typeface="Times New Roman" panose="02020603050405020304" pitchFamily="18" charset="0"/>
                    <a:cs typeface="Times New Roman" panose="02020603050405020304" pitchFamily="18" charset="0"/>
                  </a:rPr>
                  <a:t>1.Test for starch</a:t>
                </a:r>
                <a:r>
                  <a:rPr lang="en-US" sz="3200" dirty="0" smtClean="0">
                    <a:latin typeface="Times New Roman" panose="02020603050405020304" pitchFamily="18" charset="0"/>
                    <a:cs typeface="Times New Roman" panose="02020603050405020304" pitchFamily="18" charset="0"/>
                  </a:rPr>
                  <a:t>: </a:t>
                </a:r>
                <a:r>
                  <a:rPr lang="en-US" dirty="0" smtClean="0"/>
                  <a:t>Starch is </a:t>
                </a:r>
                <a:r>
                  <a:rPr lang="en-US" dirty="0"/>
                  <a:t>a polysaccharide </a:t>
                </a:r>
                <a:r>
                  <a:rPr lang="en-US" dirty="0" smtClean="0"/>
                  <a:t>made of </a:t>
                </a:r>
                <a:r>
                  <a:rPr lang="en-US" dirty="0"/>
                  <a:t>glucose monomers linked together. Starch is insoluble in water. It does not have a sweet taste and on hydrolysis, it readily converts back </a:t>
                </a:r>
                <a:r>
                  <a:rPr lang="en-US" dirty="0" smtClean="0"/>
                  <a:t>to </a:t>
                </a:r>
                <a:r>
                  <a:rPr lang="en-US" dirty="0" err="1"/>
                  <a:t>monosaccharides</a:t>
                </a:r>
                <a:r>
                  <a:rPr lang="en-US" dirty="0"/>
                  <a:t> </a:t>
                </a:r>
                <a:r>
                  <a:rPr lang="en-US" dirty="0" smtClean="0"/>
                  <a:t>( glucose).</a:t>
                </a:r>
              </a:p>
              <a:p>
                <a:pPr marL="0" indent="0">
                  <a:buNone/>
                </a:pPr>
                <a:r>
                  <a:rPr lang="en-US" b="1" i="1" dirty="0" smtClean="0"/>
                  <a:t>Procedure:  </a:t>
                </a:r>
                <a:r>
                  <a:rPr lang="en-US" b="1" i="1" dirty="0" err="1" smtClean="0"/>
                  <a:t>i</a:t>
                </a:r>
                <a:r>
                  <a:rPr lang="en-US" b="1" i="1" dirty="0" smtClean="0"/>
                  <a:t>)</a:t>
                </a:r>
                <a:r>
                  <a:rPr lang="en-US" b="1" dirty="0" smtClean="0"/>
                  <a:t>Liquid sample.</a:t>
                </a:r>
              </a:p>
              <a:p>
                <a:pPr marL="0" indent="0">
                  <a:buNone/>
                </a:pPr>
                <a:r>
                  <a:rPr lang="en-US" dirty="0" smtClean="0"/>
                  <a:t>a)Add 10</a:t>
                </a:r>
                <a14:m>
                  <m:oMath xmlns:m="http://schemas.openxmlformats.org/officeDocument/2006/math">
                    <m:sSup>
                      <m:sSupPr>
                        <m:ctrlPr>
                          <a:rPr lang="en-US" i="1" smtClean="0">
                            <a:latin typeface="Cambria Math"/>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3</m:t>
                        </m:r>
                      </m:sup>
                    </m:sSup>
                  </m:oMath>
                </a14:m>
                <a:r>
                  <a:rPr lang="en-US" sz="2800" dirty="0" smtClean="0"/>
                  <a:t> of the food sample to a clean dry test tube.</a:t>
                </a:r>
              </a:p>
              <a:p>
                <a:pPr marL="0" indent="0">
                  <a:buNone/>
                </a:pPr>
                <a:r>
                  <a:rPr lang="en-US" sz="2800" dirty="0" smtClean="0"/>
                  <a:t>b)Add about 5 drops of iodine solution to the test tube.</a:t>
                </a:r>
              </a:p>
              <a:p>
                <a:pPr marL="0" indent="0">
                  <a:buNone/>
                </a:pPr>
                <a:endParaRPr lang="en-US"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852" t="-1944" r="-2000"/>
                </a:stretch>
              </a:blipFill>
            </p:spPr>
            <p:txBody>
              <a:bodyPr/>
              <a:lstStyle/>
              <a:p>
                <a:r>
                  <a:rPr lang="en-US">
                    <a:noFill/>
                  </a:rPr>
                  <a:t> </a:t>
                </a:r>
              </a:p>
            </p:txBody>
          </p:sp>
        </mc:Fallback>
      </mc:AlternateContent>
    </p:spTree>
    <p:extLst>
      <p:ext uri="{BB962C8B-B14F-4D97-AF65-F5344CB8AC3E}">
        <p14:creationId xmlns:p14="http://schemas.microsoft.com/office/powerpoint/2010/main" val="23231782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 for starch</a:t>
            </a:r>
            <a:endParaRPr lang="en-US" dirty="0"/>
          </a:p>
        </p:txBody>
      </p:sp>
      <p:sp>
        <p:nvSpPr>
          <p:cNvPr id="3" name="Content Placeholder 2"/>
          <p:cNvSpPr>
            <a:spLocks noGrp="1"/>
          </p:cNvSpPr>
          <p:nvPr>
            <p:ph idx="1"/>
          </p:nvPr>
        </p:nvSpPr>
        <p:spPr/>
        <p:txBody>
          <a:bodyPr/>
          <a:lstStyle/>
          <a:p>
            <a:pPr marL="0" indent="0">
              <a:buNone/>
            </a:pPr>
            <a:r>
              <a:rPr lang="en-US" b="1" i="1" dirty="0" smtClean="0"/>
              <a:t>Observations:</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For a positive result: ( If starch is present)</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The </a:t>
            </a:r>
            <a:r>
              <a:rPr lang="en-US" sz="3200" dirty="0" err="1">
                <a:latin typeface="Times New Roman" panose="02020603050405020304" pitchFamily="18" charset="0"/>
                <a:cs typeface="Times New Roman" panose="02020603050405020304" pitchFamily="18" charset="0"/>
              </a:rPr>
              <a:t>colour</a:t>
            </a:r>
            <a:r>
              <a:rPr lang="en-US" sz="3200" dirty="0">
                <a:latin typeface="Times New Roman" panose="02020603050405020304" pitchFamily="18" charset="0"/>
                <a:cs typeface="Times New Roman" panose="02020603050405020304" pitchFamily="18" charset="0"/>
              </a:rPr>
              <a:t> of Iodine(brown) turns from </a:t>
            </a:r>
            <a:r>
              <a:rPr lang="en-US" sz="3200" b="1" dirty="0">
                <a:latin typeface="Times New Roman" panose="02020603050405020304" pitchFamily="18" charset="0"/>
                <a:cs typeface="Times New Roman" panose="02020603050405020304" pitchFamily="18" charset="0"/>
              </a:rPr>
              <a:t>brown</a:t>
            </a:r>
            <a:r>
              <a:rPr lang="en-US" sz="3200" dirty="0">
                <a:latin typeface="Times New Roman" panose="02020603050405020304" pitchFamily="18" charset="0"/>
                <a:cs typeface="Times New Roman" panose="02020603050405020304" pitchFamily="18" charset="0"/>
              </a:rPr>
              <a:t> to b</a:t>
            </a:r>
            <a:r>
              <a:rPr lang="en-US" sz="3200" b="1" dirty="0">
                <a:latin typeface="Times New Roman" panose="02020603050405020304" pitchFamily="18" charset="0"/>
                <a:cs typeface="Times New Roman" panose="02020603050405020304" pitchFamily="18" charset="0"/>
              </a:rPr>
              <a:t>lue-black </a:t>
            </a:r>
            <a:r>
              <a:rPr lang="en-US" sz="3200" dirty="0">
                <a:latin typeface="Times New Roman" panose="02020603050405020304" pitchFamily="18" charset="0"/>
                <a:cs typeface="Times New Roman" panose="02020603050405020304" pitchFamily="18" charset="0"/>
              </a:rPr>
              <a:t>if starch is present.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For a negative result( If no starch present)</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If </a:t>
            </a:r>
            <a:r>
              <a:rPr lang="en-US" sz="3200" dirty="0">
                <a:latin typeface="Times New Roman" panose="02020603050405020304" pitchFamily="18" charset="0"/>
                <a:cs typeface="Times New Roman" panose="02020603050405020304" pitchFamily="18" charset="0"/>
              </a:rPr>
              <a:t>there is no starch in the food sample, the brown </a:t>
            </a:r>
            <a:r>
              <a:rPr lang="en-US" sz="3200" dirty="0" err="1">
                <a:latin typeface="Times New Roman" panose="02020603050405020304" pitchFamily="18" charset="0"/>
                <a:cs typeface="Times New Roman" panose="02020603050405020304" pitchFamily="18" charset="0"/>
              </a:rPr>
              <a:t>colour</a:t>
            </a:r>
            <a:r>
              <a:rPr lang="en-US" sz="3200" dirty="0">
                <a:latin typeface="Times New Roman" panose="02020603050405020304" pitchFamily="18" charset="0"/>
                <a:cs typeface="Times New Roman" panose="02020603050405020304" pitchFamily="18" charset="0"/>
              </a:rPr>
              <a:t> of iodine persists. </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56110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 for starch </a:t>
            </a:r>
            <a:endParaRPr lang="en-US" dirty="0"/>
          </a:p>
        </p:txBody>
      </p:sp>
      <p:pic>
        <p:nvPicPr>
          <p:cNvPr id="4" name="Content Placeholder 3"/>
          <p:cNvPicPr>
            <a:picLocks noGrp="1" noChangeAspect="1"/>
          </p:cNvPicPr>
          <p:nvPr>
            <p:ph idx="1"/>
          </p:nvPr>
        </p:nvPicPr>
        <p:blipFill>
          <a:blip r:embed="rId2"/>
          <a:stretch>
            <a:fillRect/>
          </a:stretch>
        </p:blipFill>
        <p:spPr>
          <a:xfrm>
            <a:off x="457200" y="2057400"/>
            <a:ext cx="2895600" cy="3200400"/>
          </a:xfrm>
          <a:prstGeom prst="rect">
            <a:avLst/>
          </a:prstGeom>
        </p:spPr>
      </p:pic>
      <p:sp>
        <p:nvSpPr>
          <p:cNvPr id="5" name="Rectangle 4"/>
          <p:cNvSpPr/>
          <p:nvPr/>
        </p:nvSpPr>
        <p:spPr>
          <a:xfrm>
            <a:off x="3352800" y="4343400"/>
            <a:ext cx="5029200" cy="1676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600" dirty="0" smtClean="0">
                <a:latin typeface="Times New Roman" panose="02020603050405020304" pitchFamily="18" charset="0"/>
                <a:cs typeface="Times New Roman" panose="02020603050405020304" pitchFamily="18" charset="0"/>
              </a:rPr>
              <a:t>Starch </a:t>
            </a:r>
            <a:r>
              <a:rPr lang="en-US" sz="3600" dirty="0">
                <a:latin typeface="Times New Roman" panose="02020603050405020304" pitchFamily="18" charset="0"/>
                <a:cs typeface="Times New Roman" panose="02020603050405020304" pitchFamily="18" charset="0"/>
              </a:rPr>
              <a:t>gives a </a:t>
            </a:r>
            <a:r>
              <a:rPr lang="en-US" sz="3600" b="1" dirty="0">
                <a:latin typeface="Times New Roman" panose="02020603050405020304" pitchFamily="18" charset="0"/>
                <a:cs typeface="Times New Roman" panose="02020603050405020304" pitchFamily="18" charset="0"/>
              </a:rPr>
              <a:t>blue-black </a:t>
            </a:r>
            <a:r>
              <a:rPr lang="en-US" sz="3600" b="1" dirty="0" err="1">
                <a:latin typeface="Times New Roman" panose="02020603050405020304" pitchFamily="18" charset="0"/>
                <a:cs typeface="Times New Roman" panose="02020603050405020304" pitchFamily="18" charset="0"/>
              </a:rPr>
              <a:t>colour</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with Iodine </a:t>
            </a:r>
            <a:r>
              <a:rPr lang="en-US" sz="3600" dirty="0" smtClean="0">
                <a:latin typeface="Times New Roman" panose="02020603050405020304" pitchFamily="18" charset="0"/>
                <a:cs typeface="Times New Roman" panose="02020603050405020304" pitchFamily="18" charset="0"/>
              </a:rPr>
              <a:t>solution.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08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 for starch </a:t>
            </a:r>
            <a:endParaRPr lang="en-US" dirty="0"/>
          </a:p>
        </p:txBody>
      </p:sp>
      <p:sp>
        <p:nvSpPr>
          <p:cNvPr id="3" name="Content Placeholder 2"/>
          <p:cNvSpPr>
            <a:spLocks noGrp="1"/>
          </p:cNvSpPr>
          <p:nvPr>
            <p:ph idx="1"/>
          </p:nvPr>
        </p:nvSpPr>
        <p:spPr/>
        <p:txBody>
          <a:bodyPr/>
          <a:lstStyle/>
          <a:p>
            <a:pPr marL="0" indent="0">
              <a:buNone/>
            </a:pPr>
            <a:r>
              <a:rPr lang="en-US" b="1" i="1" dirty="0" smtClean="0"/>
              <a:t>ii)Test for starch in solid sample.</a:t>
            </a:r>
          </a:p>
          <a:p>
            <a:pPr marL="0" indent="0">
              <a:buNone/>
            </a:pPr>
            <a:r>
              <a:rPr lang="en-US" b="1" i="1" dirty="0" smtClean="0"/>
              <a:t>Procedure:</a:t>
            </a:r>
          </a:p>
          <a:p>
            <a:pPr marL="514350" indent="-514350">
              <a:buAutoNum type="alphaLcParenR"/>
            </a:pPr>
            <a:r>
              <a:rPr lang="en-US" i="1" dirty="0" smtClean="0"/>
              <a:t>Peel off the skin of  sugar containing food</a:t>
            </a:r>
          </a:p>
          <a:p>
            <a:pPr marL="0" indent="0">
              <a:buNone/>
            </a:pPr>
            <a:r>
              <a:rPr lang="en-US" i="1" dirty="0" smtClean="0"/>
              <a:t>( potato)</a:t>
            </a:r>
          </a:p>
          <a:p>
            <a:pPr marL="0" indent="0">
              <a:buNone/>
            </a:pPr>
            <a:r>
              <a:rPr lang="en-US" i="1" dirty="0" smtClean="0"/>
              <a:t>b)Use spatula to remove samples of powdered food. </a:t>
            </a:r>
          </a:p>
          <a:p>
            <a:pPr marL="0" indent="0">
              <a:buNone/>
            </a:pPr>
            <a:r>
              <a:rPr lang="en-US" i="1" dirty="0" smtClean="0"/>
              <a:t>(Avoid cross contamination with other food).</a:t>
            </a:r>
          </a:p>
          <a:p>
            <a:pPr marL="0" indent="0">
              <a:buNone/>
            </a:pPr>
            <a:r>
              <a:rPr lang="en-US" i="1" dirty="0" smtClean="0"/>
              <a:t>c) Add a few  ( 2-3)  drops of iodine to a piece of solid.</a:t>
            </a:r>
          </a:p>
          <a:p>
            <a:pPr marL="0" indent="0">
              <a:buNone/>
            </a:pPr>
            <a:r>
              <a:rPr lang="en-US" i="1" dirty="0" smtClean="0"/>
              <a:t>Observation: Color changes from brown to blue back if starch is present.</a:t>
            </a:r>
            <a:endParaRPr lang="en-US" i="1" dirty="0"/>
          </a:p>
        </p:txBody>
      </p:sp>
    </p:spTree>
    <p:extLst>
      <p:ext uri="{BB962C8B-B14F-4D97-AF65-F5344CB8AC3E}">
        <p14:creationId xmlns:p14="http://schemas.microsoft.com/office/powerpoint/2010/main" val="38115769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088"/>
            <a:ext cx="8686800" cy="1143000"/>
          </a:xfrm>
        </p:spPr>
        <p:txBody>
          <a:bodyPr>
            <a:noAutofit/>
          </a:bodyPr>
          <a:lstStyle/>
          <a:p>
            <a:r>
              <a:rPr lang="en-US" sz="4000" dirty="0" smtClean="0"/>
              <a:t>Reducing and non-reducing sugars</a:t>
            </a:r>
            <a:endParaRPr lang="en-US" sz="4000" dirty="0"/>
          </a:p>
        </p:txBody>
      </p:sp>
      <p:sp>
        <p:nvSpPr>
          <p:cNvPr id="3" name="Content Placeholder 2"/>
          <p:cNvSpPr>
            <a:spLocks noGrp="1"/>
          </p:cNvSpPr>
          <p:nvPr>
            <p:ph idx="1"/>
          </p:nvPr>
        </p:nvSpPr>
        <p:spPr/>
        <p:txBody>
          <a:bodyPr>
            <a:normAutofit fontScale="92500" lnSpcReduction="10000"/>
          </a:bodyPr>
          <a:lstStyle/>
          <a:p>
            <a:pPr marL="0" indent="0">
              <a:buNone/>
            </a:pPr>
            <a:r>
              <a:rPr lang="en-US" sz="3200" dirty="0" smtClean="0">
                <a:latin typeface="Times New Roman" panose="02020603050405020304" pitchFamily="18" charset="0"/>
                <a:cs typeface="Times New Roman" panose="02020603050405020304" pitchFamily="18" charset="0"/>
              </a:rPr>
              <a:t>Based </a:t>
            </a:r>
            <a:r>
              <a:rPr lang="en-US" sz="3200" dirty="0">
                <a:latin typeface="Times New Roman" panose="02020603050405020304" pitchFamily="18" charset="0"/>
                <a:cs typeface="Times New Roman" panose="02020603050405020304" pitchFamily="18" charset="0"/>
              </a:rPr>
              <a:t>on their reaction with Benedict’s solution sugars are grouped into two. </a:t>
            </a:r>
          </a:p>
          <a:p>
            <a:pPr marL="0" indent="0">
              <a:buNone/>
            </a:pPr>
            <a:r>
              <a:rPr lang="en-US" sz="3200" b="1" dirty="0" smtClean="0">
                <a:latin typeface="Times New Roman" panose="02020603050405020304" pitchFamily="18" charset="0"/>
                <a:cs typeface="Times New Roman" panose="02020603050405020304" pitchFamily="18" charset="0"/>
              </a:rPr>
              <a:t>1.Reducing sugars</a:t>
            </a:r>
            <a:r>
              <a:rPr lang="en-US" sz="3200" dirty="0" smtClean="0">
                <a:latin typeface="Times New Roman" panose="02020603050405020304" pitchFamily="18" charset="0"/>
                <a:cs typeface="Times New Roman" panose="02020603050405020304" pitchFamily="18" charset="0"/>
              </a:rPr>
              <a:t>: These are good reducing agent. Ex: </a:t>
            </a:r>
            <a:r>
              <a:rPr lang="en-US" sz="3200" dirty="0"/>
              <a:t>G</a:t>
            </a:r>
            <a:r>
              <a:rPr lang="en-US" sz="3200" dirty="0" smtClean="0"/>
              <a:t>lucose, </a:t>
            </a:r>
            <a:r>
              <a:rPr lang="en-US" sz="3200" dirty="0"/>
              <a:t>lactose, </a:t>
            </a:r>
            <a:r>
              <a:rPr lang="en-US" sz="3200" dirty="0" smtClean="0"/>
              <a:t>fructose, maltose </a:t>
            </a:r>
            <a:r>
              <a:rPr lang="en-US" sz="3200" dirty="0"/>
              <a:t>and </a:t>
            </a:r>
            <a:r>
              <a:rPr lang="en-US" sz="3200" dirty="0" err="1"/>
              <a:t>galactose</a:t>
            </a:r>
            <a:r>
              <a:rPr lang="en-US" sz="3200" dirty="0"/>
              <a:t>. </a:t>
            </a:r>
            <a:r>
              <a:rPr lang="en-US" sz="3200" dirty="0" smtClean="0"/>
              <a:t>They are sweet and soluble in water.</a:t>
            </a: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2.Non-reducing sugars: </a:t>
            </a:r>
            <a:r>
              <a:rPr lang="en-US" sz="3200" dirty="0" smtClean="0">
                <a:latin typeface="Times New Roman" panose="02020603050405020304" pitchFamily="18" charset="0"/>
                <a:cs typeface="Times New Roman" panose="02020603050405020304" pitchFamily="18" charset="0"/>
              </a:rPr>
              <a:t>They are non reducing sugars: Ex Sucrose </a:t>
            </a:r>
          </a:p>
          <a:p>
            <a:pPr marL="0" indent="0">
              <a:buNone/>
            </a:pPr>
            <a:r>
              <a:rPr lang="en-US" sz="3200" dirty="0" smtClean="0"/>
              <a:t>Non -reducing sugar  reduces </a:t>
            </a:r>
            <a:r>
              <a:rPr lang="en-US" sz="3200" dirty="0"/>
              <a:t>copper in blue copper </a:t>
            </a:r>
            <a:r>
              <a:rPr lang="en-US" sz="3200" dirty="0" err="1"/>
              <a:t>sulphate</a:t>
            </a:r>
            <a:r>
              <a:rPr lang="en-US" sz="3200" dirty="0"/>
              <a:t> to red copper oxide.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2469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Test for reducing sugars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229600" cy="5181600"/>
              </a:xfrm>
            </p:spPr>
            <p:txBody>
              <a:bodyPr>
                <a:noAutofit/>
              </a:bodyPr>
              <a:lstStyle/>
              <a:p>
                <a:pPr marL="0" indent="0">
                  <a:buNone/>
                </a:pPr>
                <a:r>
                  <a:rPr lang="en-US" sz="2800" b="1" i="1" dirty="0" smtClean="0"/>
                  <a:t>Procedure:</a:t>
                </a:r>
                <a:endParaRPr lang="en-US" sz="2800" b="1" i="1" dirty="0"/>
              </a:p>
              <a:p>
                <a:pPr marL="514350" indent="-514350">
                  <a:buAutoNum type="arabicPeriod"/>
                </a:pPr>
                <a:r>
                  <a:rPr lang="en-US" sz="2800" i="1" dirty="0" smtClean="0"/>
                  <a:t>Add </a:t>
                </a:r>
                <a:r>
                  <a:rPr lang="en-US" sz="2800" b="1" dirty="0" smtClean="0"/>
                  <a:t> </a:t>
                </a:r>
                <a:r>
                  <a:rPr lang="en-US" sz="2800" dirty="0" smtClean="0"/>
                  <a:t>2</a:t>
                </a:r>
                <a14:m>
                  <m:oMath xmlns:m="http://schemas.openxmlformats.org/officeDocument/2006/math">
                    <m:sSup>
                      <m:sSupPr>
                        <m:ctrlPr>
                          <a:rPr lang="en-US" sz="2800" i="1">
                            <a:latin typeface="Cambria Math"/>
                          </a:rPr>
                        </m:ctrlPr>
                      </m:sSupPr>
                      <m:e>
                        <m:r>
                          <a:rPr lang="en-US" sz="2800" i="1">
                            <a:latin typeface="Cambria Math" panose="02040503050406030204" pitchFamily="18" charset="0"/>
                          </a:rPr>
                          <m:t>𝑐𝑚</m:t>
                        </m:r>
                      </m:e>
                      <m:sup>
                        <m:r>
                          <a:rPr lang="en-US" sz="2800" i="1">
                            <a:latin typeface="Cambria Math" panose="02040503050406030204" pitchFamily="18" charset="0"/>
                          </a:rPr>
                          <m:t>3</m:t>
                        </m:r>
                      </m:sup>
                    </m:sSup>
                  </m:oMath>
                </a14:m>
                <a:r>
                  <a:rPr lang="en-US" sz="2800" dirty="0" smtClean="0"/>
                  <a:t> of sample in a clean test tube.</a:t>
                </a:r>
              </a:p>
              <a:p>
                <a:pPr marL="514350" indent="-514350">
                  <a:buAutoNum type="arabicPeriod"/>
                </a:pPr>
                <a:r>
                  <a:rPr lang="en-US" sz="2800" i="1" dirty="0" smtClean="0"/>
                  <a:t>Add </a:t>
                </a:r>
                <a:r>
                  <a:rPr lang="en-US" sz="2800" b="1" i="1" dirty="0" smtClean="0"/>
                  <a:t> </a:t>
                </a:r>
                <a:r>
                  <a:rPr lang="en-US" sz="2800" dirty="0" smtClean="0"/>
                  <a:t>2</a:t>
                </a:r>
                <a14:m>
                  <m:oMath xmlns:m="http://schemas.openxmlformats.org/officeDocument/2006/math">
                    <m:sSup>
                      <m:sSupPr>
                        <m:ctrlPr>
                          <a:rPr lang="en-US" sz="2800" i="1">
                            <a:latin typeface="Cambria Math"/>
                          </a:rPr>
                        </m:ctrlPr>
                      </m:sSupPr>
                      <m:e>
                        <m:r>
                          <a:rPr lang="en-US" sz="2800" i="1">
                            <a:latin typeface="Cambria Math" panose="02040503050406030204" pitchFamily="18" charset="0"/>
                          </a:rPr>
                          <m:t>𝑐𝑚</m:t>
                        </m:r>
                      </m:e>
                      <m:sup>
                        <m:r>
                          <a:rPr lang="en-US" sz="2800" i="1">
                            <a:latin typeface="Cambria Math" panose="02040503050406030204" pitchFamily="18" charset="0"/>
                          </a:rPr>
                          <m:t>3</m:t>
                        </m:r>
                      </m:sup>
                    </m:sSup>
                  </m:oMath>
                </a14:m>
                <a:r>
                  <a:rPr lang="en-US" sz="2800" i="1" dirty="0" smtClean="0"/>
                  <a:t>of Benedict’s solution.</a:t>
                </a:r>
              </a:p>
              <a:p>
                <a:pPr marL="514350" indent="-514350">
                  <a:buAutoNum type="arabicPeriod"/>
                </a:pPr>
                <a:r>
                  <a:rPr lang="en-US" sz="2800" i="1" dirty="0" smtClean="0"/>
                  <a:t>Gently boil the mixture for 5 minutes and cool.</a:t>
                </a:r>
              </a:p>
              <a:p>
                <a:pPr marL="0" indent="0">
                  <a:buNone/>
                </a:pPr>
                <a:r>
                  <a:rPr lang="en-US" sz="2800" b="1" i="1" dirty="0" smtClean="0"/>
                  <a:t>Observation: </a:t>
                </a:r>
                <a:r>
                  <a:rPr lang="en-US" sz="2800" i="1" dirty="0" smtClean="0"/>
                  <a:t>Color changes from green- yellow-orange- red brown if reducing sugar is present.</a:t>
                </a:r>
              </a:p>
              <a:p>
                <a:pPr marL="0" indent="0">
                  <a:buNone/>
                </a:pPr>
                <a:r>
                  <a:rPr lang="en-US" sz="2800" b="1" i="1" dirty="0" smtClean="0"/>
                  <a:t>Composition of Benedict’s solution: </a:t>
                </a:r>
                <a:r>
                  <a:rPr lang="en-US" sz="2800" i="1" dirty="0" smtClean="0"/>
                  <a:t>CuSO4,Anhydrous sodium carbonate and sodium </a:t>
                </a:r>
                <a:r>
                  <a:rPr lang="en-US" sz="2800" i="1" dirty="0" err="1" smtClean="0"/>
                  <a:t>citrate.Sodium</a:t>
                </a:r>
                <a:r>
                  <a:rPr lang="en-US" sz="2800" i="1" dirty="0" smtClean="0"/>
                  <a:t> carbonate gives alkaline medium for redox reaction.</a:t>
                </a:r>
              </a:p>
              <a:p>
                <a:pPr marL="0" indent="0">
                  <a:buNone/>
                </a:pPr>
                <a:r>
                  <a:rPr lang="en-US" sz="2800" i="1" dirty="0" smtClean="0"/>
                  <a:t>Reducing sugars have aldehyde functional group.</a:t>
                </a:r>
                <a:endParaRPr lang="en-US" sz="2800"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229600" cy="5181600"/>
              </a:xfrm>
              <a:blipFill rotWithShape="0">
                <a:blip r:embed="rId2"/>
                <a:stretch>
                  <a:fillRect l="-1481" t="-1176" b="-5529"/>
                </a:stretch>
              </a:blipFill>
            </p:spPr>
            <p:txBody>
              <a:bodyPr/>
              <a:lstStyle/>
              <a:p>
                <a:r>
                  <a:rPr lang="en-US">
                    <a:noFill/>
                  </a:rPr>
                  <a:t> </a:t>
                </a:r>
              </a:p>
            </p:txBody>
          </p:sp>
        </mc:Fallback>
      </mc:AlternateContent>
    </p:spTree>
    <p:extLst>
      <p:ext uri="{BB962C8B-B14F-4D97-AF65-F5344CB8AC3E}">
        <p14:creationId xmlns:p14="http://schemas.microsoft.com/office/powerpoint/2010/main" val="15467418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Times New Roman" panose="02020603050405020304" pitchFamily="18" charset="0"/>
                <a:cs typeface="Times New Roman" panose="02020603050405020304" pitchFamily="18" charset="0"/>
              </a:rPr>
              <a:t>TEST FOR REDUCING SUGAR BY BENEDICT’S TEST</a:t>
            </a:r>
            <a:endParaRPr lang="en-US" sz="4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847088"/>
            <a:ext cx="8686800" cy="4782312"/>
          </a:xfrm>
        </p:spPr>
      </p:pic>
    </p:spTree>
    <p:extLst>
      <p:ext uri="{BB962C8B-B14F-4D97-AF65-F5344CB8AC3E}">
        <p14:creationId xmlns:p14="http://schemas.microsoft.com/office/powerpoint/2010/main" val="21252326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FOR SUGAR</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t>When Benedict solution boiled </a:t>
            </a:r>
            <a:r>
              <a:rPr lang="en-US" sz="3200" dirty="0"/>
              <a:t>with glucose, which is a reducing sugar, an </a:t>
            </a:r>
            <a:r>
              <a:rPr lang="en-US" sz="3200" b="1" dirty="0"/>
              <a:t>orange </a:t>
            </a:r>
            <a:r>
              <a:rPr lang="en-US" sz="3200" b="1" dirty="0" smtClean="0"/>
              <a:t>precipitate </a:t>
            </a:r>
            <a:r>
              <a:rPr lang="en-US" sz="3200" dirty="0"/>
              <a:t>forms. </a:t>
            </a:r>
          </a:p>
          <a:p>
            <a:pPr>
              <a:buFont typeface="Wingdings" panose="05000000000000000000" pitchFamily="2" charset="2"/>
              <a:buChar char="v"/>
            </a:pPr>
            <a:r>
              <a:rPr lang="en-US" sz="3200" dirty="0"/>
              <a:t>When Benedict’s solution, which is blue in </a:t>
            </a:r>
            <a:r>
              <a:rPr lang="en-US" sz="3200" dirty="0" err="1"/>
              <a:t>colour</a:t>
            </a:r>
            <a:r>
              <a:rPr lang="en-US" sz="3200" dirty="0"/>
              <a:t>, is boiled with substances with non-reducing </a:t>
            </a:r>
            <a:r>
              <a:rPr lang="en-US" sz="3200" dirty="0" smtClean="0"/>
              <a:t>sugar such as sucrose, </a:t>
            </a:r>
            <a:r>
              <a:rPr lang="en-US" sz="3200" dirty="0"/>
              <a:t>its blue </a:t>
            </a:r>
            <a:r>
              <a:rPr lang="en-US" sz="3200" dirty="0" err="1"/>
              <a:t>colour</a:t>
            </a:r>
            <a:r>
              <a:rPr lang="en-US" sz="3200" dirty="0"/>
              <a:t> persists.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61119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82000" cy="1962912"/>
          </a:xfrm>
        </p:spPr>
        <p:txBody>
          <a:bodyPr>
            <a:noAutofit/>
          </a:bodyPr>
          <a:lstStyle/>
          <a:p>
            <a:r>
              <a:rPr lang="en-US" sz="3600" b="1" dirty="0"/>
              <a:t>Main characteristics of animals in class </a:t>
            </a:r>
            <a:r>
              <a:rPr lang="en-US" sz="3600" b="1" dirty="0" smtClean="0"/>
              <a:t>Pisces ( Cont.)</a:t>
            </a:r>
            <a:r>
              <a:rPr lang="en-US" sz="3600" b="1" dirty="0"/>
              <a:t/>
            </a:r>
            <a:br>
              <a:rPr lang="en-US" sz="3600" b="1" dirty="0"/>
            </a:br>
            <a:endParaRPr lang="en-US" sz="3600" dirty="0"/>
          </a:p>
        </p:txBody>
      </p:sp>
      <p:sp>
        <p:nvSpPr>
          <p:cNvPr id="3" name="Content Placeholder 2"/>
          <p:cNvSpPr>
            <a:spLocks noGrp="1"/>
          </p:cNvSpPr>
          <p:nvPr>
            <p:ph idx="1"/>
          </p:nvPr>
        </p:nvSpPr>
        <p:spPr>
          <a:xfrm>
            <a:off x="457200" y="2667000"/>
            <a:ext cx="8229600" cy="3657600"/>
          </a:xfrm>
        </p:spPr>
        <p:txBody>
          <a:bodyPr>
            <a:normAutofit/>
          </a:bodyPr>
          <a:lstStyle/>
          <a:p>
            <a:pPr>
              <a:buFont typeface="Wingdings" panose="05000000000000000000" pitchFamily="2" charset="2"/>
              <a:buChar char="Ø"/>
            </a:pPr>
            <a:r>
              <a:rPr lang="en-US" sz="3600" dirty="0" smtClean="0"/>
              <a:t>Fish </a:t>
            </a:r>
            <a:r>
              <a:rPr lang="en-US" sz="3600" dirty="0"/>
              <a:t>have fins that aid in movement. </a:t>
            </a:r>
            <a:endParaRPr lang="en-US" sz="3600" dirty="0" smtClean="0"/>
          </a:p>
          <a:p>
            <a:pPr>
              <a:buFont typeface="Wingdings" panose="05000000000000000000" pitchFamily="2" charset="2"/>
              <a:buChar char="Ø"/>
            </a:pPr>
            <a:r>
              <a:rPr lang="en-US" sz="3600" dirty="0" smtClean="0"/>
              <a:t>Fish </a:t>
            </a:r>
            <a:r>
              <a:rPr lang="en-US" sz="3600" dirty="0"/>
              <a:t>are </a:t>
            </a:r>
            <a:r>
              <a:rPr lang="en-US" sz="3600" b="1" dirty="0"/>
              <a:t>poikilothermic: </a:t>
            </a:r>
            <a:r>
              <a:rPr lang="en-US" sz="3600" dirty="0"/>
              <a:t>Their body temperature is dependent on environmental temperature because they cannot regulate their own body temperature</a:t>
            </a:r>
            <a:r>
              <a:rPr lang="en-US" sz="3600" dirty="0" smtClean="0"/>
              <a:t>.</a:t>
            </a:r>
          </a:p>
        </p:txBody>
      </p:sp>
    </p:spTree>
    <p:extLst>
      <p:ext uri="{BB962C8B-B14F-4D97-AF65-F5344CB8AC3E}">
        <p14:creationId xmlns:p14="http://schemas.microsoft.com/office/powerpoint/2010/main" val="26944770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Observation during Benedict test</a:t>
            </a:r>
            <a:endParaRPr lang="en-US" dirty="0"/>
          </a:p>
        </p:txBody>
      </p:sp>
      <p:sp>
        <p:nvSpPr>
          <p:cNvPr id="3" name="Content Placeholder 2"/>
          <p:cNvSpPr>
            <a:spLocks noGrp="1"/>
          </p:cNvSpPr>
          <p:nvPr>
            <p:ph idx="1"/>
          </p:nvPr>
        </p:nvSpPr>
        <p:spPr>
          <a:xfrm>
            <a:off x="457200" y="1935480"/>
            <a:ext cx="8229600" cy="4693920"/>
          </a:xfrm>
        </p:spPr>
        <p:txBody>
          <a:bodyPr>
            <a:noAutofit/>
          </a:bodyPr>
          <a:lstStyle/>
          <a:p>
            <a:pPr marL="0" indent="0">
              <a:buNone/>
            </a:pPr>
            <a:r>
              <a:rPr lang="en-US" sz="3200" dirty="0" smtClean="0">
                <a:latin typeface="Times New Roman" panose="02020603050405020304" pitchFamily="18" charset="0"/>
                <a:cs typeface="Times New Roman" panose="02020603050405020304" pitchFamily="18" charset="0"/>
              </a:rPr>
              <a:t>By Benedict solution, the </a:t>
            </a:r>
            <a:r>
              <a:rPr lang="en-US" sz="3200" dirty="0" err="1">
                <a:latin typeface="Times New Roman" panose="02020603050405020304" pitchFamily="18" charset="0"/>
                <a:cs typeface="Times New Roman" panose="02020603050405020304" pitchFamily="18" charset="0"/>
              </a:rPr>
              <a:t>colour</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change from </a:t>
            </a:r>
            <a:r>
              <a:rPr lang="en-US" sz="3200" dirty="0">
                <a:latin typeface="Times New Roman" panose="02020603050405020304" pitchFamily="18" charset="0"/>
                <a:cs typeface="Times New Roman" panose="02020603050405020304" pitchFamily="18" charset="0"/>
              </a:rPr>
              <a:t>blue to green, yellow and finally red indicates the presence of reducing sugar. The </a:t>
            </a:r>
            <a:r>
              <a:rPr lang="en-US" sz="3200" dirty="0" err="1">
                <a:latin typeface="Times New Roman" panose="02020603050405020304" pitchFamily="18" charset="0"/>
                <a:cs typeface="Times New Roman" panose="02020603050405020304" pitchFamily="18" charset="0"/>
              </a:rPr>
              <a:t>colour</a:t>
            </a:r>
            <a:r>
              <a:rPr lang="en-US" sz="3200" dirty="0">
                <a:latin typeface="Times New Roman" panose="02020603050405020304" pitchFamily="18" charset="0"/>
                <a:cs typeface="Times New Roman" panose="02020603050405020304" pitchFamily="18" charset="0"/>
              </a:rPr>
              <a:t> changes depend on the amount of reducing sugars present</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Green </a:t>
            </a:r>
            <a:r>
              <a:rPr lang="en-US" sz="3200" dirty="0" err="1">
                <a:latin typeface="Times New Roman" panose="02020603050405020304" pitchFamily="18" charset="0"/>
                <a:cs typeface="Times New Roman" panose="02020603050405020304" pitchFamily="18" charset="0"/>
              </a:rPr>
              <a:t>colour</a:t>
            </a:r>
            <a:r>
              <a:rPr lang="en-US" sz="3200" dirty="0">
                <a:latin typeface="Times New Roman" panose="02020603050405020304" pitchFamily="18" charset="0"/>
                <a:cs typeface="Times New Roman" panose="02020603050405020304" pitchFamily="18" charset="0"/>
              </a:rPr>
              <a:t> indicates small amounts of reducing sugars.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Yellow/orange </a:t>
            </a:r>
            <a:r>
              <a:rPr lang="en-US" sz="3200" dirty="0">
                <a:latin typeface="Times New Roman" panose="02020603050405020304" pitchFamily="18" charset="0"/>
                <a:cs typeface="Times New Roman" panose="02020603050405020304" pitchFamily="18" charset="0"/>
              </a:rPr>
              <a:t>shows high levels of reducing sugars.</a:t>
            </a:r>
          </a:p>
        </p:txBody>
      </p:sp>
    </p:spTree>
    <p:extLst>
      <p:ext uri="{BB962C8B-B14F-4D97-AF65-F5344CB8AC3E}">
        <p14:creationId xmlns:p14="http://schemas.microsoft.com/office/powerpoint/2010/main" val="6237143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Observation during Benedict test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47088"/>
            <a:ext cx="8229600" cy="5010912"/>
          </a:xfrm>
        </p:spPr>
      </p:pic>
    </p:spTree>
    <p:extLst>
      <p:ext uri="{BB962C8B-B14F-4D97-AF65-F5344CB8AC3E}">
        <p14:creationId xmlns:p14="http://schemas.microsoft.com/office/powerpoint/2010/main" val="34554175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for non reducing sugar.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pPr marL="0" indent="0">
                  <a:buNone/>
                </a:pPr>
                <a:r>
                  <a:rPr lang="en-US" dirty="0" smtClean="0"/>
                  <a:t>Non-reducing sugar: Ex Sucrose ( table sugar)</a:t>
                </a:r>
              </a:p>
              <a:p>
                <a:pPr marL="0" indent="0">
                  <a:buNone/>
                </a:pPr>
                <a:r>
                  <a:rPr lang="en-US" b="1" i="1" dirty="0" smtClean="0"/>
                  <a:t>Procedure:</a:t>
                </a:r>
              </a:p>
              <a:p>
                <a:pPr marL="0" indent="0">
                  <a:buNone/>
                </a:pPr>
                <a:r>
                  <a:rPr lang="en-US" dirty="0" smtClean="0"/>
                  <a:t>1. Add 2</a:t>
                </a:r>
                <a14:m>
                  <m:oMath xmlns:m="http://schemas.openxmlformats.org/officeDocument/2006/math">
                    <m:sSup>
                      <m:sSupPr>
                        <m:ctrlPr>
                          <a:rPr lang="en-US" i="1">
                            <a:latin typeface="Cambria Math"/>
                          </a:rPr>
                        </m:ctrlPr>
                      </m:sSupPr>
                      <m:e>
                        <m:r>
                          <a:rPr lang="en-US" i="1">
                            <a:latin typeface="Cambria Math" panose="02040503050406030204" pitchFamily="18" charset="0"/>
                          </a:rPr>
                          <m:t>𝑐𝑚</m:t>
                        </m:r>
                      </m:e>
                      <m:sup>
                        <m:r>
                          <a:rPr lang="en-US" i="1">
                            <a:latin typeface="Cambria Math" panose="02040503050406030204" pitchFamily="18" charset="0"/>
                          </a:rPr>
                          <m:t>3</m:t>
                        </m:r>
                      </m:sup>
                    </m:sSup>
                  </m:oMath>
                </a14:m>
                <a:r>
                  <a:rPr lang="en-US" dirty="0" smtClean="0"/>
                  <a:t> of sucrose to a boiling tube.</a:t>
                </a:r>
              </a:p>
              <a:p>
                <a:pPr marL="0" indent="0">
                  <a:buNone/>
                </a:pPr>
                <a:r>
                  <a:rPr lang="en-US" dirty="0" smtClean="0"/>
                  <a:t>2.Add 1</a:t>
                </a:r>
                <a14:m>
                  <m:oMath xmlns:m="http://schemas.openxmlformats.org/officeDocument/2006/math">
                    <m:sSup>
                      <m:sSupPr>
                        <m:ctrlPr>
                          <a:rPr lang="en-US" i="1">
                            <a:latin typeface="Cambria Math"/>
                          </a:rPr>
                        </m:ctrlPr>
                      </m:sSupPr>
                      <m:e>
                        <m:r>
                          <a:rPr lang="en-US" i="1">
                            <a:latin typeface="Cambria Math" panose="02040503050406030204" pitchFamily="18" charset="0"/>
                          </a:rPr>
                          <m:t>𝑐𝑚</m:t>
                        </m:r>
                      </m:e>
                      <m:sup>
                        <m:r>
                          <a:rPr lang="en-US" i="1">
                            <a:latin typeface="Cambria Math" panose="02040503050406030204" pitchFamily="18" charset="0"/>
                          </a:rPr>
                          <m:t>3</m:t>
                        </m:r>
                      </m:sup>
                    </m:sSup>
                  </m:oMath>
                </a14:m>
                <a:r>
                  <a:rPr lang="en-US" dirty="0" smtClean="0"/>
                  <a:t> of  1M </a:t>
                </a:r>
                <a:r>
                  <a:rPr lang="en-US" dirty="0" err="1" smtClean="0"/>
                  <a:t>HCl</a:t>
                </a:r>
                <a:r>
                  <a:rPr lang="en-US" dirty="0" smtClean="0"/>
                  <a:t> and heat for 2 minutes.</a:t>
                </a:r>
              </a:p>
              <a:p>
                <a:pPr marL="0" indent="0">
                  <a:buNone/>
                </a:pPr>
                <a:r>
                  <a:rPr lang="en-US" dirty="0" smtClean="0"/>
                  <a:t>3. Add 1</a:t>
                </a:r>
                <a14:m>
                  <m:oMath xmlns:m="http://schemas.openxmlformats.org/officeDocument/2006/math">
                    <m:sSup>
                      <m:sSupPr>
                        <m:ctrlPr>
                          <a:rPr lang="en-US" i="1">
                            <a:latin typeface="Cambria Math"/>
                          </a:rPr>
                        </m:ctrlPr>
                      </m:sSupPr>
                      <m:e>
                        <m:r>
                          <a:rPr lang="en-US" i="1">
                            <a:latin typeface="Cambria Math" panose="02040503050406030204" pitchFamily="18" charset="0"/>
                          </a:rPr>
                          <m:t>𝑐𝑚</m:t>
                        </m:r>
                      </m:e>
                      <m:sup>
                        <m:r>
                          <a:rPr lang="en-US" i="1">
                            <a:latin typeface="Cambria Math" panose="02040503050406030204" pitchFamily="18" charset="0"/>
                          </a:rPr>
                          <m:t>3</m:t>
                        </m:r>
                      </m:sup>
                    </m:sSup>
                  </m:oMath>
                </a14:m>
                <a:r>
                  <a:rPr lang="en-US" dirty="0" smtClean="0"/>
                  <a:t> of  1M of </a:t>
                </a:r>
                <a:r>
                  <a:rPr lang="en-US" dirty="0" err="1" smtClean="0"/>
                  <a:t>NaOH</a:t>
                </a:r>
                <a:r>
                  <a:rPr lang="en-US" dirty="0" smtClean="0"/>
                  <a:t> to neutralize acid.</a:t>
                </a:r>
              </a:p>
              <a:p>
                <a:pPr marL="0" indent="0">
                  <a:buNone/>
                </a:pPr>
                <a:r>
                  <a:rPr lang="en-US" dirty="0" smtClean="0"/>
                  <a:t>4.Add 4 </a:t>
                </a:r>
                <a14:m>
                  <m:oMath xmlns:m="http://schemas.openxmlformats.org/officeDocument/2006/math">
                    <m:sSup>
                      <m:sSupPr>
                        <m:ctrlPr>
                          <a:rPr lang="en-US" i="1">
                            <a:latin typeface="Cambria Math"/>
                          </a:rPr>
                        </m:ctrlPr>
                      </m:sSupPr>
                      <m:e>
                        <m:r>
                          <a:rPr lang="en-US" i="1">
                            <a:latin typeface="Cambria Math" panose="02040503050406030204" pitchFamily="18" charset="0"/>
                          </a:rPr>
                          <m:t>𝑐𝑚</m:t>
                        </m:r>
                      </m:e>
                      <m:sup>
                        <m:r>
                          <a:rPr lang="en-US" i="1">
                            <a:latin typeface="Cambria Math" panose="02040503050406030204" pitchFamily="18" charset="0"/>
                          </a:rPr>
                          <m:t>3</m:t>
                        </m:r>
                      </m:sup>
                    </m:sSup>
                  </m:oMath>
                </a14:m>
                <a:r>
                  <a:rPr lang="en-US" dirty="0" smtClean="0"/>
                  <a:t> of Benedict’s solution and heat gently for 2 minutes.</a:t>
                </a:r>
              </a:p>
              <a:p>
                <a:pPr marL="0" indent="0">
                  <a:buNone/>
                </a:pPr>
                <a:r>
                  <a:rPr lang="en-US" b="1" i="1" dirty="0" smtClean="0"/>
                  <a:t>Observation</a:t>
                </a:r>
                <a:r>
                  <a:rPr lang="en-US" dirty="0" smtClean="0"/>
                  <a:t>:  The color changes from </a:t>
                </a:r>
                <a:r>
                  <a:rPr lang="en-US" b="1" dirty="0" smtClean="0"/>
                  <a:t>blue-yellow-orange-brown / re</a:t>
                </a:r>
                <a:r>
                  <a:rPr lang="en-US" dirty="0" smtClean="0"/>
                  <a:t>d if sucrose is present.</a:t>
                </a:r>
              </a:p>
              <a:p>
                <a:pPr>
                  <a:buFont typeface="Wingdings" panose="05000000000000000000" pitchFamily="2" charset="2"/>
                  <a:buChar char="Ø"/>
                </a:pPr>
                <a:r>
                  <a:rPr lang="en-US" dirty="0" smtClean="0"/>
                  <a:t>HCL has hydrolyzes sucrose to reducing sugars(glucose and fructose and give a positive result with Benedict’s test.</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11" t="-1944" r="-519"/>
                </a:stretch>
              </a:blipFill>
            </p:spPr>
            <p:txBody>
              <a:bodyPr/>
              <a:lstStyle/>
              <a:p>
                <a:r>
                  <a:rPr lang="en-US">
                    <a:noFill/>
                  </a:rPr>
                  <a:t> </a:t>
                </a:r>
              </a:p>
            </p:txBody>
          </p:sp>
        </mc:Fallback>
      </mc:AlternateContent>
    </p:spTree>
    <p:extLst>
      <p:ext uri="{BB962C8B-B14F-4D97-AF65-F5344CB8AC3E}">
        <p14:creationId xmlns:p14="http://schemas.microsoft.com/office/powerpoint/2010/main" val="14589805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t>Test for proteins( Biuret Test)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524000"/>
                <a:ext cx="8229600" cy="4800600"/>
              </a:xfrm>
            </p:spPr>
            <p:txBody>
              <a:bodyPr>
                <a:noAutofit/>
              </a:bodyPr>
              <a:lstStyle/>
              <a:p>
                <a:pPr marL="0" indent="0">
                  <a:buNone/>
                </a:pPr>
                <a:r>
                  <a:rPr lang="en-US" sz="2800" b="1" i="1" dirty="0" smtClean="0"/>
                  <a:t>Procedure:</a:t>
                </a:r>
              </a:p>
              <a:p>
                <a:pPr marL="514350" indent="-514350">
                  <a:buAutoNum type="arabicPeriod"/>
                </a:pPr>
                <a:r>
                  <a:rPr lang="en-US" sz="2800" dirty="0" smtClean="0"/>
                  <a:t>Add 2</a:t>
                </a:r>
                <a14:m>
                  <m:oMath xmlns:m="http://schemas.openxmlformats.org/officeDocument/2006/math">
                    <m:sSup>
                      <m:sSupPr>
                        <m:ctrlPr>
                          <a:rPr lang="en-US" sz="2800" i="1">
                            <a:latin typeface="Cambria Math"/>
                          </a:rPr>
                        </m:ctrlPr>
                      </m:sSupPr>
                      <m:e>
                        <m:r>
                          <a:rPr lang="en-US" sz="2800" i="1">
                            <a:latin typeface="Cambria Math" panose="02040503050406030204" pitchFamily="18" charset="0"/>
                          </a:rPr>
                          <m:t>𝑐𝑚</m:t>
                        </m:r>
                      </m:e>
                      <m:sup>
                        <m:r>
                          <a:rPr lang="en-US" sz="2800" i="1">
                            <a:latin typeface="Cambria Math" panose="02040503050406030204" pitchFamily="18" charset="0"/>
                          </a:rPr>
                          <m:t>3</m:t>
                        </m:r>
                      </m:sup>
                    </m:sSup>
                  </m:oMath>
                </a14:m>
                <a:r>
                  <a:rPr lang="en-US" sz="2800" dirty="0" smtClean="0"/>
                  <a:t> protein solution to a boiling test tube.</a:t>
                </a:r>
              </a:p>
              <a:p>
                <a:pPr marL="514350" indent="-514350">
                  <a:buAutoNum type="arabicPeriod"/>
                </a:pPr>
                <a:r>
                  <a:rPr lang="en-US" sz="2800" dirty="0" smtClean="0"/>
                  <a:t>Add 2 </a:t>
                </a:r>
                <a14:m>
                  <m:oMath xmlns:m="http://schemas.openxmlformats.org/officeDocument/2006/math">
                    <m:sSup>
                      <m:sSupPr>
                        <m:ctrlPr>
                          <a:rPr lang="en-US" sz="2800" i="1">
                            <a:latin typeface="Cambria Math"/>
                          </a:rPr>
                        </m:ctrlPr>
                      </m:sSupPr>
                      <m:e>
                        <m:r>
                          <a:rPr lang="en-US" sz="2800" i="1">
                            <a:latin typeface="Cambria Math" panose="02040503050406030204" pitchFamily="18" charset="0"/>
                          </a:rPr>
                          <m:t>𝑐𝑚</m:t>
                        </m:r>
                      </m:e>
                      <m:sup>
                        <m:r>
                          <a:rPr lang="en-US" sz="2800" i="1">
                            <a:latin typeface="Cambria Math" panose="02040503050406030204" pitchFamily="18" charset="0"/>
                          </a:rPr>
                          <m:t>3</m:t>
                        </m:r>
                      </m:sup>
                    </m:sSup>
                  </m:oMath>
                </a14:m>
                <a:r>
                  <a:rPr lang="en-US" sz="2800" dirty="0" smtClean="0"/>
                  <a:t> of </a:t>
                </a:r>
                <a:r>
                  <a:rPr lang="en-US" sz="2800" dirty="0" err="1" smtClean="0"/>
                  <a:t>NaOH</a:t>
                </a:r>
                <a:r>
                  <a:rPr lang="en-US" sz="2800" dirty="0" smtClean="0"/>
                  <a:t> and mix.</a:t>
                </a:r>
              </a:p>
              <a:p>
                <a:pPr marL="514350" indent="-514350">
                  <a:buAutoNum type="arabicPeriod"/>
                </a:pPr>
                <a:r>
                  <a:rPr lang="en-US" sz="2800" dirty="0" smtClean="0"/>
                  <a:t>Add 2 drops or 2</a:t>
                </a:r>
                <a14:m>
                  <m:oMath xmlns:m="http://schemas.openxmlformats.org/officeDocument/2006/math">
                    <m:sSup>
                      <m:sSupPr>
                        <m:ctrlPr>
                          <a:rPr lang="en-US" sz="2800" i="1">
                            <a:latin typeface="Cambria Math"/>
                          </a:rPr>
                        </m:ctrlPr>
                      </m:sSupPr>
                      <m:e>
                        <m:r>
                          <a:rPr lang="en-US" sz="2800" i="1">
                            <a:latin typeface="Cambria Math" panose="02040503050406030204" pitchFamily="18" charset="0"/>
                          </a:rPr>
                          <m:t>𝑐𝑚</m:t>
                        </m:r>
                      </m:e>
                      <m:sup>
                        <m:r>
                          <a:rPr lang="en-US" sz="2800" i="1">
                            <a:latin typeface="Cambria Math" panose="02040503050406030204" pitchFamily="18" charset="0"/>
                          </a:rPr>
                          <m:t>3</m:t>
                        </m:r>
                      </m:sup>
                    </m:sSup>
                  </m:oMath>
                </a14:m>
                <a:r>
                  <a:rPr lang="en-US" sz="2800" dirty="0" smtClean="0"/>
                  <a:t> of CuSO4 and shake.</a:t>
                </a:r>
                <a:endParaRPr lang="en-US" sz="2800" dirty="0"/>
              </a:p>
              <a:p>
                <a:pPr marL="0" indent="0">
                  <a:buNone/>
                </a:pPr>
                <a:r>
                  <a:rPr lang="en-US" sz="2800" b="1" i="1" dirty="0" smtClean="0"/>
                  <a:t>Observation:</a:t>
                </a:r>
                <a:r>
                  <a:rPr lang="en-US" sz="2800" dirty="0" smtClean="0"/>
                  <a:t> Color changes from blue to violet/ purple color if proteins are present.</a:t>
                </a:r>
              </a:p>
              <a:p>
                <a:pPr marL="0" indent="0">
                  <a:buNone/>
                </a:pPr>
                <a:r>
                  <a:rPr lang="en-US" sz="2800" b="1" i="1" dirty="0" smtClean="0"/>
                  <a:t>Basis of test</a:t>
                </a:r>
                <a:r>
                  <a:rPr lang="en-US" sz="2800" dirty="0" smtClean="0"/>
                  <a:t>. A test for peptide bonds in the presence of dilute CuSO4 in alkaline solution, nitrogen atoms form a purple complex with copper 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524000"/>
                <a:ext cx="8229600" cy="4800600"/>
              </a:xfrm>
              <a:blipFill rotWithShape="0">
                <a:blip r:embed="rId2"/>
                <a:stretch>
                  <a:fillRect l="-1481" t="-1142" b="-3299"/>
                </a:stretch>
              </a:blipFill>
            </p:spPr>
            <p:txBody>
              <a:bodyPr/>
              <a:lstStyle/>
              <a:p>
                <a:r>
                  <a:rPr lang="en-US">
                    <a:noFill/>
                  </a:rPr>
                  <a:t> </a:t>
                </a:r>
              </a:p>
            </p:txBody>
          </p:sp>
        </mc:Fallback>
      </mc:AlternateContent>
    </p:spTree>
    <p:extLst>
      <p:ext uri="{BB962C8B-B14F-4D97-AF65-F5344CB8AC3E}">
        <p14:creationId xmlns:p14="http://schemas.microsoft.com/office/powerpoint/2010/main" val="37881847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rmAutofit/>
          </a:bodyPr>
          <a:lstStyle/>
          <a:p>
            <a:r>
              <a:rPr lang="en-US" dirty="0" smtClean="0"/>
              <a:t>Observation during protein test by Biuret test.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286000"/>
            <a:ext cx="8686800" cy="4572000"/>
          </a:xfrm>
        </p:spPr>
      </p:pic>
    </p:spTree>
    <p:extLst>
      <p:ext uri="{BB962C8B-B14F-4D97-AF65-F5344CB8AC3E}">
        <p14:creationId xmlns:p14="http://schemas.microsoft.com/office/powerpoint/2010/main" val="37914673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for </a:t>
            </a:r>
            <a:r>
              <a:rPr lang="en-US" dirty="0" smtClean="0"/>
              <a:t>proteins Using </a:t>
            </a:r>
            <a:r>
              <a:rPr lang="en-US" dirty="0" err="1" smtClean="0"/>
              <a:t>Millon’s</a:t>
            </a:r>
            <a:r>
              <a:rPr lang="en-US" dirty="0"/>
              <a:t> </a:t>
            </a:r>
            <a:r>
              <a:rPr lang="en-US" dirty="0" smtClean="0"/>
              <a:t>reagents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Procedure:</a:t>
                </a:r>
              </a:p>
              <a:p>
                <a:pPr marL="514350" indent="-514350">
                  <a:buAutoNum type="arabicPeriod"/>
                </a:pPr>
                <a:r>
                  <a:rPr lang="en-US" dirty="0" smtClean="0"/>
                  <a:t>To 1 </a:t>
                </a:r>
                <a14:m>
                  <m:oMath xmlns:m="http://schemas.openxmlformats.org/officeDocument/2006/math">
                    <m:sSup>
                      <m:sSupPr>
                        <m:ctrlPr>
                          <a:rPr lang="en-US" sz="2400" i="1">
                            <a:latin typeface="Cambria Math"/>
                          </a:rPr>
                        </m:ctrlPr>
                      </m:sSupPr>
                      <m:e>
                        <m:r>
                          <a:rPr lang="en-US" sz="2400" i="1">
                            <a:latin typeface="Cambria Math" panose="02040503050406030204" pitchFamily="18" charset="0"/>
                          </a:rPr>
                          <m:t>𝑐𝑚</m:t>
                        </m:r>
                      </m:e>
                      <m:sup>
                        <m:r>
                          <a:rPr lang="en-US" sz="2400" i="1">
                            <a:latin typeface="Cambria Math" panose="02040503050406030204" pitchFamily="18" charset="0"/>
                          </a:rPr>
                          <m:t>3</m:t>
                        </m:r>
                      </m:sup>
                    </m:sSup>
                  </m:oMath>
                </a14:m>
                <a:r>
                  <a:rPr lang="en-US" dirty="0" smtClean="0"/>
                  <a:t> of protein solution add 5 drops of </a:t>
                </a:r>
                <a:r>
                  <a:rPr lang="en-US" dirty="0" err="1" smtClean="0"/>
                  <a:t>Millon’s</a:t>
                </a:r>
                <a:r>
                  <a:rPr lang="en-US" dirty="0" smtClean="0"/>
                  <a:t> reagent, heat for 30 sec and cool.</a:t>
                </a:r>
              </a:p>
              <a:p>
                <a:pPr marL="514350" indent="-514350">
                  <a:buAutoNum type="arabicPeriod"/>
                </a:pPr>
                <a:r>
                  <a:rPr lang="en-US" dirty="0" smtClean="0"/>
                  <a:t>Add 5 </a:t>
                </a:r>
                <a:r>
                  <a:rPr lang="en-US" sz="2400" dirty="0" smtClean="0"/>
                  <a:t>drops of sodium nitrite solution.</a:t>
                </a:r>
              </a:p>
              <a:p>
                <a:pPr marL="0" indent="0">
                  <a:buNone/>
                </a:pPr>
                <a:endParaRPr lang="en-US" sz="2400" dirty="0"/>
              </a:p>
              <a:p>
                <a:pPr marL="0" indent="0">
                  <a:buNone/>
                </a:pPr>
                <a:r>
                  <a:rPr lang="en-US" sz="2400" dirty="0" smtClean="0"/>
                  <a:t>Observation: Color changes from colorless to pink/red.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t="-1250"/>
                </a:stretch>
              </a:blipFill>
            </p:spPr>
            <p:txBody>
              <a:bodyPr/>
              <a:lstStyle/>
              <a:p>
                <a:r>
                  <a:rPr lang="en-US">
                    <a:noFill/>
                  </a:rPr>
                  <a:t> </a:t>
                </a:r>
              </a:p>
            </p:txBody>
          </p:sp>
        </mc:Fallback>
      </mc:AlternateContent>
    </p:spTree>
    <p:extLst>
      <p:ext uri="{BB962C8B-B14F-4D97-AF65-F5344CB8AC3E}">
        <p14:creationId xmlns:p14="http://schemas.microsoft.com/office/powerpoint/2010/main" val="14638941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for </a:t>
            </a:r>
            <a:r>
              <a:rPr lang="en-US" dirty="0" smtClean="0"/>
              <a:t>lipids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i="1" dirty="0" smtClean="0"/>
                  <a:t>Procedure:</a:t>
                </a:r>
              </a:p>
              <a:p>
                <a:pPr marL="514350" indent="-514350">
                  <a:buAutoNum type="arabicPeriod"/>
                </a:pPr>
                <a:r>
                  <a:rPr lang="en-US" dirty="0" smtClean="0"/>
                  <a:t>Add </a:t>
                </a:r>
                <a:r>
                  <a:rPr lang="en-US" sz="2400" dirty="0"/>
                  <a:t>2 </a:t>
                </a:r>
                <a14:m>
                  <m:oMath xmlns:m="http://schemas.openxmlformats.org/officeDocument/2006/math">
                    <m:sSup>
                      <m:sSupPr>
                        <m:ctrlPr>
                          <a:rPr lang="en-US" sz="2400" i="1">
                            <a:latin typeface="Cambria Math"/>
                          </a:rPr>
                        </m:ctrlPr>
                      </m:sSupPr>
                      <m:e>
                        <m:r>
                          <a:rPr lang="en-US" sz="2400" i="1">
                            <a:latin typeface="Cambria Math" panose="02040503050406030204" pitchFamily="18" charset="0"/>
                          </a:rPr>
                          <m:t>𝑐𝑚</m:t>
                        </m:r>
                      </m:e>
                      <m:sup>
                        <m:r>
                          <a:rPr lang="en-US" sz="2400" i="1">
                            <a:latin typeface="Cambria Math" panose="02040503050406030204" pitchFamily="18" charset="0"/>
                          </a:rPr>
                          <m:t>3</m:t>
                        </m:r>
                      </m:sup>
                    </m:sSup>
                  </m:oMath>
                </a14:m>
                <a:r>
                  <a:rPr lang="en-US" dirty="0" smtClean="0"/>
                  <a:t> of oil to </a:t>
                </a:r>
                <a:r>
                  <a:rPr lang="en-US" sz="2400" dirty="0"/>
                  <a:t>2 </a:t>
                </a:r>
                <a14:m>
                  <m:oMath xmlns:m="http://schemas.openxmlformats.org/officeDocument/2006/math">
                    <m:sSup>
                      <m:sSupPr>
                        <m:ctrlPr>
                          <a:rPr lang="en-US" sz="2400" i="1">
                            <a:latin typeface="Cambria Math"/>
                          </a:rPr>
                        </m:ctrlPr>
                      </m:sSupPr>
                      <m:e>
                        <m:r>
                          <a:rPr lang="en-US" sz="2400" i="1">
                            <a:latin typeface="Cambria Math" panose="02040503050406030204" pitchFamily="18" charset="0"/>
                          </a:rPr>
                          <m:t>𝑐𝑚</m:t>
                        </m:r>
                      </m:e>
                      <m:sup>
                        <m:r>
                          <a:rPr lang="en-US" sz="2400" i="1">
                            <a:latin typeface="Cambria Math" panose="02040503050406030204" pitchFamily="18" charset="0"/>
                          </a:rPr>
                          <m:t>3</m:t>
                        </m:r>
                      </m:sup>
                    </m:sSup>
                  </m:oMath>
                </a14:m>
                <a:r>
                  <a:rPr lang="en-US" dirty="0" smtClean="0"/>
                  <a:t> of distilled water in a boiling test tube.</a:t>
                </a:r>
              </a:p>
              <a:p>
                <a:pPr marL="514350" indent="-514350">
                  <a:buAutoNum type="arabicPeriod"/>
                </a:pPr>
                <a:r>
                  <a:rPr lang="en-US" dirty="0" smtClean="0"/>
                  <a:t>Add a few drops of Sudan III and shake.</a:t>
                </a:r>
              </a:p>
              <a:p>
                <a:pPr marL="0" indent="0">
                  <a:buNone/>
                </a:pPr>
                <a:r>
                  <a:rPr lang="en-US" b="1" i="1" dirty="0" smtClean="0"/>
                  <a:t>Observation:</a:t>
                </a:r>
                <a:r>
                  <a:rPr lang="en-US" dirty="0" smtClean="0"/>
                  <a:t>  Red color is observed in solution.</a:t>
                </a:r>
              </a:p>
              <a:p>
                <a:pPr marL="0" indent="0">
                  <a:buNone/>
                </a:pPr>
                <a:endParaRPr lang="en-US" dirty="0" smtClean="0"/>
              </a:p>
              <a:p>
                <a:pPr marL="0" indent="0">
                  <a:buNone/>
                </a:pPr>
                <a:endParaRPr lang="en-US" dirty="0"/>
              </a:p>
              <a:p>
                <a:pPr marL="0" indent="0">
                  <a:buNone/>
                </a:pPr>
                <a:r>
                  <a:rPr lang="en-US" dirty="0" smtClean="0"/>
                  <a:t>Basis of test : Fat globules are strained red.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t="-1250"/>
                </a:stretch>
              </a:blipFill>
            </p:spPr>
            <p:txBody>
              <a:bodyPr/>
              <a:lstStyle/>
              <a:p>
                <a:r>
                  <a:rPr lang="en-US">
                    <a:noFill/>
                  </a:rPr>
                  <a:t> </a:t>
                </a:r>
              </a:p>
            </p:txBody>
          </p:sp>
        </mc:Fallback>
      </mc:AlternateContent>
    </p:spTree>
    <p:extLst>
      <p:ext uri="{BB962C8B-B14F-4D97-AF65-F5344CB8AC3E}">
        <p14:creationId xmlns:p14="http://schemas.microsoft.com/office/powerpoint/2010/main" val="2316494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latin typeface="Times New Roman" panose="02020603050405020304" pitchFamily="18" charset="0"/>
                <a:cs typeface="Times New Roman" panose="02020603050405020304" pitchFamily="18" charset="0"/>
              </a:rPr>
              <a:t>TESTING FOR VITAMIN </a:t>
            </a:r>
            <a:r>
              <a:rPr lang="en-US" b="1" dirty="0" smtClean="0">
                <a:latin typeface="Times New Roman" panose="02020603050405020304" pitchFamily="18" charset="0"/>
                <a:cs typeface="Times New Roman" panose="02020603050405020304" pitchFamily="18" charset="0"/>
              </a:rPr>
              <a:t>C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t>A </a:t>
            </a:r>
            <a:r>
              <a:rPr lang="en-US" dirty="0"/>
              <a:t>reagent known as </a:t>
            </a:r>
            <a:r>
              <a:rPr lang="en-US" dirty="0" err="1"/>
              <a:t>Dichlorophenol</a:t>
            </a:r>
            <a:r>
              <a:rPr lang="en-US" dirty="0"/>
              <a:t> indophenol (DCPIP) is used to test for vitamin C. </a:t>
            </a:r>
            <a:r>
              <a:rPr lang="en-US" dirty="0" smtClean="0"/>
              <a:t>DCPIP </a:t>
            </a:r>
            <a:r>
              <a:rPr lang="en-US" dirty="0"/>
              <a:t>is a deep blue reagent in </a:t>
            </a:r>
            <a:r>
              <a:rPr lang="en-US" dirty="0" err="1"/>
              <a:t>colour</a:t>
            </a:r>
            <a:r>
              <a:rPr lang="en-US" dirty="0"/>
              <a:t>. </a:t>
            </a:r>
          </a:p>
          <a:p>
            <a:pPr>
              <a:buFont typeface="Wingdings" panose="05000000000000000000" pitchFamily="2" charset="2"/>
              <a:buChar char="Ø"/>
            </a:pPr>
            <a:r>
              <a:rPr lang="en-US" dirty="0"/>
              <a:t>When vitamin C is present in a food sample, the blue </a:t>
            </a:r>
            <a:r>
              <a:rPr lang="en-US" dirty="0" err="1"/>
              <a:t>colour</a:t>
            </a:r>
            <a:r>
              <a:rPr lang="en-US" dirty="0"/>
              <a:t> disappears (</a:t>
            </a:r>
            <a:r>
              <a:rPr lang="en-US" dirty="0" err="1" smtClean="0"/>
              <a:t>decolourised</a:t>
            </a:r>
            <a:r>
              <a:rPr lang="en-US" dirty="0"/>
              <a:t>). </a:t>
            </a:r>
            <a:endParaRPr lang="en-US" dirty="0" smtClean="0"/>
          </a:p>
          <a:p>
            <a:pPr marL="0" indent="0">
              <a:buNone/>
            </a:pPr>
            <a:r>
              <a:rPr lang="en-US" dirty="0" smtClean="0"/>
              <a:t>Examples of food containing </a:t>
            </a:r>
            <a:r>
              <a:rPr lang="en-US" dirty="0" err="1" smtClean="0"/>
              <a:t>vit</a:t>
            </a:r>
            <a:r>
              <a:rPr lang="en-US" dirty="0" smtClean="0"/>
              <a:t> C.</a:t>
            </a:r>
          </a:p>
          <a:p>
            <a:pPr marL="0" indent="0">
              <a:buNone/>
            </a:pPr>
            <a:endParaRPr lang="en-US" dirty="0"/>
          </a:p>
        </p:txBody>
      </p:sp>
      <p:pic>
        <p:nvPicPr>
          <p:cNvPr id="4" name="Picture 3"/>
          <p:cNvPicPr>
            <a:picLocks noChangeAspect="1"/>
          </p:cNvPicPr>
          <p:nvPr/>
        </p:nvPicPr>
        <p:blipFill>
          <a:blip r:embed="rId2"/>
          <a:stretch>
            <a:fillRect/>
          </a:stretch>
        </p:blipFill>
        <p:spPr>
          <a:xfrm>
            <a:off x="5715000" y="3987506"/>
            <a:ext cx="2057400" cy="1727494"/>
          </a:xfrm>
          <a:prstGeom prst="rect">
            <a:avLst/>
          </a:prstGeom>
        </p:spPr>
      </p:pic>
      <p:sp>
        <p:nvSpPr>
          <p:cNvPr id="6" name="Rectangle 5"/>
          <p:cNvSpPr/>
          <p:nvPr/>
        </p:nvSpPr>
        <p:spPr>
          <a:xfrm>
            <a:off x="5943600" y="5702808"/>
            <a:ext cx="1600200" cy="6979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Water melon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4632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900" b="1" dirty="0" smtClean="0">
                <a:latin typeface="Times New Roman" panose="02020603050405020304" pitchFamily="18" charset="0"/>
                <a:cs typeface="Times New Roman" panose="02020603050405020304" pitchFamily="18" charset="0"/>
              </a:rPr>
              <a:t>UNIT 6: ENZYMES </a:t>
            </a:r>
            <a:endParaRPr lang="en-US" sz="49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3600" b="1" dirty="0">
                <a:latin typeface="Times New Roman" panose="02020603050405020304" pitchFamily="18" charset="0"/>
                <a:cs typeface="Times New Roman" panose="02020603050405020304" pitchFamily="18" charset="0"/>
              </a:rPr>
              <a:t>Lesson 1: </a:t>
            </a:r>
            <a:r>
              <a:rPr lang="en-US" sz="3600" dirty="0" smtClean="0">
                <a:latin typeface="Times New Roman" panose="02020603050405020304" pitchFamily="18" charset="0"/>
                <a:cs typeface="Times New Roman" panose="02020603050405020304" pitchFamily="18" charset="0"/>
              </a:rPr>
              <a:t>Catalyst and enzymes.</a:t>
            </a:r>
          </a:p>
          <a:p>
            <a:pPr marL="0" indent="0">
              <a:buNone/>
            </a:pPr>
            <a:r>
              <a:rPr lang="en-US" sz="3600" b="1" dirty="0" smtClean="0">
                <a:latin typeface="Times New Roman" panose="02020603050405020304" pitchFamily="18" charset="0"/>
                <a:cs typeface="Times New Roman" panose="02020603050405020304" pitchFamily="18" charset="0"/>
              </a:rPr>
              <a:t>Learning objectives:</a:t>
            </a:r>
          </a:p>
          <a:p>
            <a:pPr>
              <a:buFont typeface="Wingdings" panose="05000000000000000000" pitchFamily="2" charset="2"/>
              <a:buChar char="Ø"/>
            </a:pPr>
            <a:r>
              <a:rPr lang="en-US" sz="3600" dirty="0" smtClean="0">
                <a:latin typeface="Times New Roman" panose="02020603050405020304" pitchFamily="18" charset="0"/>
                <a:cs typeface="Times New Roman" panose="02020603050405020304" pitchFamily="18" charset="0"/>
              </a:rPr>
              <a:t>Define </a:t>
            </a:r>
            <a:r>
              <a:rPr lang="en-US" sz="3600" dirty="0">
                <a:latin typeface="Times New Roman" panose="02020603050405020304" pitchFamily="18" charset="0"/>
                <a:cs typeface="Times New Roman" panose="02020603050405020304" pitchFamily="18" charset="0"/>
              </a:rPr>
              <a:t>the term catalyst and enzyme. </a:t>
            </a:r>
          </a:p>
          <a:p>
            <a:pPr>
              <a:buFont typeface="Wingdings" panose="05000000000000000000" pitchFamily="2" charset="2"/>
              <a:buChar char="Ø"/>
            </a:pPr>
            <a:r>
              <a:rPr lang="en-US" sz="3600" dirty="0" smtClean="0">
                <a:latin typeface="Times New Roman" panose="02020603050405020304" pitchFamily="18" charset="0"/>
                <a:cs typeface="Times New Roman" panose="02020603050405020304" pitchFamily="18" charset="0"/>
              </a:rPr>
              <a:t>Describe </a:t>
            </a:r>
            <a:r>
              <a:rPr lang="en-US" sz="3600" dirty="0">
                <a:latin typeface="Times New Roman" panose="02020603050405020304" pitchFamily="18" charset="0"/>
                <a:cs typeface="Times New Roman" panose="02020603050405020304" pitchFamily="18" charset="0"/>
              </a:rPr>
              <a:t>why enzymes are important in all living organisms. </a:t>
            </a:r>
          </a:p>
        </p:txBody>
      </p:sp>
    </p:spTree>
    <p:extLst>
      <p:ext uri="{BB962C8B-B14F-4D97-AF65-F5344CB8AC3E}">
        <p14:creationId xmlns:p14="http://schemas.microsoft.com/office/powerpoint/2010/main" val="32394592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Times New Roman" panose="02020603050405020304" pitchFamily="18" charset="0"/>
                <a:cs typeface="Times New Roman" panose="02020603050405020304" pitchFamily="18" charset="0"/>
              </a:rPr>
              <a:t>CATALYST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Catalyst refers to simple inorganic molecules used to increase or decrease the rate of a chemical  reaction but remain unchanged.</a:t>
            </a:r>
          </a:p>
          <a:p>
            <a:pPr marL="0" indent="0">
              <a:buNone/>
            </a:pPr>
            <a:r>
              <a:rPr lang="en-US" dirty="0" smtClean="0"/>
              <a:t>Ex: Vanadium oxide, Platinum (</a:t>
            </a:r>
            <a:r>
              <a:rPr lang="en-US" dirty="0" err="1" smtClean="0"/>
              <a:t>Pt</a:t>
            </a:r>
            <a:r>
              <a:rPr lang="en-US" dirty="0" smtClean="0"/>
              <a:t>)</a:t>
            </a:r>
          </a:p>
          <a:p>
            <a:pPr>
              <a:buFont typeface="Wingdings" panose="05000000000000000000" pitchFamily="2" charset="2"/>
              <a:buChar char="v"/>
            </a:pPr>
            <a:r>
              <a:rPr lang="en-US" b="1" i="1" dirty="0" smtClean="0"/>
              <a:t>Properties of catalysts:</a:t>
            </a:r>
          </a:p>
          <a:p>
            <a:pPr>
              <a:buFont typeface="Wingdings" panose="05000000000000000000" pitchFamily="2" charset="2"/>
              <a:buChar char="Ø"/>
            </a:pPr>
            <a:r>
              <a:rPr lang="en-US" b="1" i="1" dirty="0" smtClean="0"/>
              <a:t>They are inorganic molecules</a:t>
            </a:r>
          </a:p>
          <a:p>
            <a:pPr>
              <a:buFont typeface="Wingdings" panose="05000000000000000000" pitchFamily="2" charset="2"/>
              <a:buChar char="Ø"/>
            </a:pPr>
            <a:r>
              <a:rPr lang="en-US" b="1" i="1" dirty="0" smtClean="0"/>
              <a:t>They have low molecular weight.</a:t>
            </a:r>
          </a:p>
          <a:p>
            <a:pPr>
              <a:buFont typeface="Wingdings" panose="05000000000000000000" pitchFamily="2" charset="2"/>
              <a:buChar char="Ø"/>
            </a:pPr>
            <a:r>
              <a:rPr lang="en-US" b="1" i="1" dirty="0" smtClean="0"/>
              <a:t>They stay unchanged after the reaction.</a:t>
            </a:r>
          </a:p>
          <a:p>
            <a:pPr>
              <a:buFont typeface="Wingdings" panose="05000000000000000000" pitchFamily="2" charset="2"/>
              <a:buChar char="Ø"/>
            </a:pPr>
            <a:r>
              <a:rPr lang="en-US" b="1" i="1" dirty="0" smtClean="0"/>
              <a:t>They do not have covalent bonds in their structure.</a:t>
            </a:r>
          </a:p>
          <a:p>
            <a:pPr marL="0" indent="0">
              <a:buNone/>
            </a:pPr>
            <a:endParaRPr lang="en-US" b="1" i="1" dirty="0"/>
          </a:p>
        </p:txBody>
      </p:sp>
    </p:spTree>
    <p:extLst>
      <p:ext uri="{BB962C8B-B14F-4D97-AF65-F5344CB8AC3E}">
        <p14:creationId xmlns:p14="http://schemas.microsoft.com/office/powerpoint/2010/main" val="10239677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Autofit/>
          </a:bodyPr>
          <a:lstStyle/>
          <a:p>
            <a:r>
              <a:rPr lang="en-US" sz="3200" b="1" dirty="0"/>
              <a:t>Main characteristics of animals in class Pisces </a:t>
            </a:r>
            <a:r>
              <a:rPr lang="en-US" sz="3200" b="1" dirty="0" smtClean="0"/>
              <a:t/>
            </a:r>
            <a:br>
              <a:rPr lang="en-US" sz="3200" b="1" dirty="0" smtClean="0"/>
            </a:br>
            <a:r>
              <a:rPr lang="en-US" sz="3200" b="1" dirty="0" smtClean="0"/>
              <a:t>( </a:t>
            </a:r>
            <a:r>
              <a:rPr lang="en-US" sz="3200" b="1" dirty="0"/>
              <a:t>Cont.)</a:t>
            </a:r>
            <a:br>
              <a:rPr lang="en-US" sz="3200" b="1" dirty="0"/>
            </a:br>
            <a:endParaRPr lang="en-US" sz="3200" dirty="0"/>
          </a:p>
        </p:txBody>
      </p:sp>
      <p:sp>
        <p:nvSpPr>
          <p:cNvPr id="3" name="Content Placeholder 2"/>
          <p:cNvSpPr>
            <a:spLocks noGrp="1"/>
          </p:cNvSpPr>
          <p:nvPr>
            <p:ph idx="1"/>
          </p:nvPr>
        </p:nvSpPr>
        <p:spPr>
          <a:xfrm>
            <a:off x="457200" y="2514600"/>
            <a:ext cx="8229600" cy="3810000"/>
          </a:xfrm>
        </p:spPr>
        <p:txBody>
          <a:bodyPr>
            <a:normAutofit/>
          </a:bodyPr>
          <a:lstStyle/>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Fish exhibit </a:t>
            </a:r>
            <a:r>
              <a:rPr lang="en-US" sz="3200" b="1" dirty="0">
                <a:latin typeface="Times New Roman" panose="02020603050405020304" pitchFamily="18" charset="0"/>
                <a:cs typeface="Times New Roman" panose="02020603050405020304" pitchFamily="18" charset="0"/>
              </a:rPr>
              <a:t>external </a:t>
            </a:r>
            <a:r>
              <a:rPr lang="en-US" sz="3200" b="1" dirty="0" smtClean="0">
                <a:latin typeface="Times New Roman" panose="02020603050405020304" pitchFamily="18" charset="0"/>
                <a:cs typeface="Times New Roman" panose="02020603050405020304" pitchFamily="18" charset="0"/>
              </a:rPr>
              <a:t>fertilization </a:t>
            </a:r>
            <a:r>
              <a:rPr lang="en-US" sz="3200" dirty="0">
                <a:latin typeface="Times New Roman" panose="02020603050405020304" pitchFamily="18" charset="0"/>
                <a:cs typeface="Times New Roman" panose="02020603050405020304" pitchFamily="18" charset="0"/>
              </a:rPr>
              <a:t>where eggs are first laid by the female then the male sheds sperms over </a:t>
            </a:r>
            <a:r>
              <a:rPr lang="en-US" sz="3200" dirty="0" smtClean="0">
                <a:latin typeface="Times New Roman" panose="02020603050405020304" pitchFamily="18" charset="0"/>
                <a:cs typeface="Times New Roman" panose="02020603050405020304" pitchFamily="18" charset="0"/>
              </a:rPr>
              <a:t>them.</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 Fish have a </a:t>
            </a:r>
            <a:r>
              <a:rPr lang="en-US" sz="3200" b="1" dirty="0" smtClean="0">
                <a:latin typeface="Times New Roman" panose="02020603050405020304" pitchFamily="18" charset="0"/>
                <a:cs typeface="Times New Roman" panose="02020603050405020304" pitchFamily="18" charset="0"/>
              </a:rPr>
              <a:t>lateral line </a:t>
            </a:r>
            <a:r>
              <a:rPr lang="en-US" sz="3200" dirty="0" smtClean="0">
                <a:latin typeface="Times New Roman" panose="02020603050405020304" pitchFamily="18" charset="0"/>
                <a:cs typeface="Times New Roman" panose="02020603050405020304" pitchFamily="18" charset="0"/>
              </a:rPr>
              <a:t>on their body for sensitivity.</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Fish </a:t>
            </a:r>
            <a:r>
              <a:rPr lang="en-US" sz="3200" dirty="0">
                <a:latin typeface="Times New Roman" panose="02020603050405020304" pitchFamily="18" charset="0"/>
                <a:cs typeface="Times New Roman" panose="02020603050405020304" pitchFamily="18" charset="0"/>
              </a:rPr>
              <a:t>have a single circulatory system with a two chambered heart. </a:t>
            </a:r>
          </a:p>
        </p:txBody>
      </p:sp>
    </p:spTree>
    <p:extLst>
      <p:ext uri="{BB962C8B-B14F-4D97-AF65-F5344CB8AC3E}">
        <p14:creationId xmlns:p14="http://schemas.microsoft.com/office/powerpoint/2010/main" val="38103659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Times New Roman" panose="02020603050405020304" pitchFamily="18" charset="0"/>
                <a:cs typeface="Times New Roman" panose="02020603050405020304" pitchFamily="18" charset="0"/>
              </a:rPr>
              <a:t>ENZYMES.</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sz="3200" b="1" dirty="0" smtClean="0"/>
              <a:t>Enzymes </a:t>
            </a:r>
            <a:r>
              <a:rPr lang="en-US" sz="3200" dirty="0"/>
              <a:t>are biological catalysts </a:t>
            </a:r>
            <a:r>
              <a:rPr lang="en-US" sz="3200" dirty="0" smtClean="0"/>
              <a:t>and </a:t>
            </a:r>
            <a:r>
              <a:rPr lang="en-US" sz="3200" dirty="0"/>
              <a:t>protein in nature</a:t>
            </a:r>
            <a:r>
              <a:rPr lang="en-US" sz="3200" dirty="0" smtClean="0"/>
              <a:t>.</a:t>
            </a:r>
          </a:p>
          <a:p>
            <a:pPr marL="0" indent="0">
              <a:buNone/>
            </a:pPr>
            <a:r>
              <a:rPr lang="en-US" sz="3200" dirty="0" smtClean="0"/>
              <a:t>Ex: Salivary Amylase, Lipase, Pepsin, Pancreatic amylase.</a:t>
            </a:r>
          </a:p>
          <a:p>
            <a:pPr>
              <a:buFont typeface="Wingdings" panose="05000000000000000000" pitchFamily="2" charset="2"/>
              <a:buChar char="q"/>
            </a:pPr>
            <a:r>
              <a:rPr lang="en-US" sz="3200" b="1" i="1" dirty="0" smtClean="0"/>
              <a:t>Function or role of enzymes:</a:t>
            </a:r>
          </a:p>
          <a:p>
            <a:pPr>
              <a:buFont typeface="Wingdings" panose="05000000000000000000" pitchFamily="2" charset="2"/>
              <a:buChar char="Ø"/>
            </a:pPr>
            <a:r>
              <a:rPr lang="en-US" sz="3200" dirty="0" smtClean="0"/>
              <a:t>They </a:t>
            </a:r>
            <a:r>
              <a:rPr lang="en-US" sz="3200" dirty="0"/>
              <a:t>speed up or slow down the rate of chemical reactions in the body without being </a:t>
            </a:r>
            <a:r>
              <a:rPr lang="en-US" sz="3200" dirty="0" smtClean="0"/>
              <a:t>changed. It means that Enzymes do not change after the reaction.</a:t>
            </a:r>
            <a:endParaRPr lang="en-US" sz="3200" dirty="0"/>
          </a:p>
        </p:txBody>
      </p:sp>
    </p:spTree>
    <p:extLst>
      <p:ext uri="{BB962C8B-B14F-4D97-AF65-F5344CB8AC3E}">
        <p14:creationId xmlns:p14="http://schemas.microsoft.com/office/powerpoint/2010/main" val="18182111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smtClean="0"/>
              <a:t>TYPES OF ENZYMES</a:t>
            </a:r>
            <a:endParaRPr lang="en-US" dirty="0"/>
          </a:p>
        </p:txBody>
      </p:sp>
      <p:sp>
        <p:nvSpPr>
          <p:cNvPr id="3" name="Content Placeholder 2"/>
          <p:cNvSpPr>
            <a:spLocks noGrp="1"/>
          </p:cNvSpPr>
          <p:nvPr>
            <p:ph idx="1"/>
          </p:nvPr>
        </p:nvSpPr>
        <p:spPr/>
        <p:txBody>
          <a:bodyPr>
            <a:normAutofit/>
          </a:bodyPr>
          <a:lstStyle/>
          <a:p>
            <a:pPr marL="514350" indent="-514350">
              <a:buAutoNum type="alphaLcParenR"/>
            </a:pPr>
            <a:r>
              <a:rPr lang="en-US" sz="3200" dirty="0" smtClean="0">
                <a:latin typeface="Times New Roman" panose="02020603050405020304" pitchFamily="18" charset="0"/>
                <a:cs typeface="Times New Roman" panose="02020603050405020304" pitchFamily="18" charset="0"/>
              </a:rPr>
              <a:t>I</a:t>
            </a:r>
            <a:r>
              <a:rPr lang="en-US" sz="3200" b="1" dirty="0" smtClean="0">
                <a:latin typeface="Times New Roman" panose="02020603050405020304" pitchFamily="18" charset="0"/>
                <a:cs typeface="Times New Roman" panose="02020603050405020304" pitchFamily="18" charset="0"/>
              </a:rPr>
              <a:t>ntracellular enzymes: </a:t>
            </a:r>
            <a:r>
              <a:rPr lang="en-US" sz="3200" dirty="0" smtClean="0">
                <a:latin typeface="Times New Roman" panose="02020603050405020304" pitchFamily="18" charset="0"/>
                <a:cs typeface="Times New Roman" panose="02020603050405020304" pitchFamily="18" charset="0"/>
              </a:rPr>
              <a:t>Those are Enzymes </a:t>
            </a:r>
            <a:r>
              <a:rPr lang="en-US" sz="3200" dirty="0">
                <a:latin typeface="Times New Roman" panose="02020603050405020304" pitchFamily="18" charset="0"/>
                <a:cs typeface="Times New Roman" panose="02020603050405020304" pitchFamily="18" charset="0"/>
              </a:rPr>
              <a:t>are used within the cells that produce them</a:t>
            </a:r>
            <a:r>
              <a:rPr lang="en-US" sz="3200" dirty="0" smtClean="0">
                <a:latin typeface="Times New Roman" panose="02020603050405020304" pitchFamily="18" charset="0"/>
                <a:cs typeface="Times New Roman" panose="02020603050405020304" pitchFamily="18" charset="0"/>
              </a:rPr>
              <a:t>.</a:t>
            </a:r>
          </a:p>
          <a:p>
            <a:pPr marL="0" indent="0">
              <a:buNone/>
            </a:pPr>
            <a:r>
              <a:rPr lang="en-US" sz="3200" dirty="0" smtClean="0">
                <a:latin typeface="Times New Roman" panose="02020603050405020304" pitchFamily="18" charset="0"/>
                <a:cs typeface="Times New Roman" panose="02020603050405020304" pitchFamily="18" charset="0"/>
              </a:rPr>
              <a:t>Ex: </a:t>
            </a:r>
            <a:r>
              <a:rPr lang="en-US" sz="3200" dirty="0">
                <a:latin typeface="Times New Roman" panose="02020603050405020304" pitchFamily="18" charset="0"/>
                <a:cs typeface="Times New Roman" panose="02020603050405020304" pitchFamily="18" charset="0"/>
              </a:rPr>
              <a:t>R</a:t>
            </a:r>
            <a:r>
              <a:rPr lang="en-US" sz="3200" dirty="0" smtClean="0">
                <a:latin typeface="Times New Roman" panose="02020603050405020304" pitchFamily="18" charset="0"/>
                <a:cs typeface="Times New Roman" panose="02020603050405020304" pitchFamily="18" charset="0"/>
              </a:rPr>
              <a:t>espiratory enzymes </a:t>
            </a:r>
          </a:p>
          <a:p>
            <a:pPr marL="0" indent="0">
              <a:buNone/>
            </a:pPr>
            <a:r>
              <a:rPr lang="en-US" sz="3200" dirty="0" smtClean="0">
                <a:latin typeface="Times New Roman" panose="02020603050405020304" pitchFamily="18" charset="0"/>
                <a:cs typeface="Times New Roman" panose="02020603050405020304" pitchFamily="18" charset="0"/>
              </a:rPr>
              <a:t>b) </a:t>
            </a:r>
            <a:r>
              <a:rPr lang="en-US" sz="3200" b="1" dirty="0">
                <a:latin typeface="Times New Roman" panose="02020603050405020304" pitchFamily="18" charset="0"/>
                <a:cs typeface="Times New Roman" panose="02020603050405020304" pitchFamily="18" charset="0"/>
              </a:rPr>
              <a:t>E</a:t>
            </a:r>
            <a:r>
              <a:rPr lang="en-US" sz="3200" b="1" dirty="0" smtClean="0">
                <a:latin typeface="Times New Roman" panose="02020603050405020304" pitchFamily="18" charset="0"/>
                <a:cs typeface="Times New Roman" panose="02020603050405020304" pitchFamily="18" charset="0"/>
              </a:rPr>
              <a:t>xtracellular enzymes</a:t>
            </a:r>
            <a:r>
              <a:rPr lang="en-US" sz="3200" dirty="0" smtClean="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Enzymes </a:t>
            </a:r>
            <a:r>
              <a:rPr lang="en-US" sz="3200" dirty="0">
                <a:latin typeface="Times New Roman" panose="02020603050405020304" pitchFamily="18" charset="0"/>
                <a:cs typeface="Times New Roman" panose="02020603050405020304" pitchFamily="18" charset="0"/>
              </a:rPr>
              <a:t>are transported from the cells that produce them to be used in other cells</a:t>
            </a:r>
            <a:r>
              <a:rPr lang="en-US" sz="3200" dirty="0" smtClean="0">
                <a:latin typeface="Times New Roman" panose="02020603050405020304" pitchFamily="18" charset="0"/>
                <a:cs typeface="Times New Roman" panose="02020603050405020304" pitchFamily="18" charset="0"/>
              </a:rPr>
              <a:t>.</a:t>
            </a:r>
          </a:p>
          <a:p>
            <a:pPr marL="0" indent="0">
              <a:buNone/>
            </a:pPr>
            <a:r>
              <a:rPr lang="en-US" sz="3200" dirty="0" smtClean="0">
                <a:latin typeface="Times New Roman" panose="02020603050405020304" pitchFamily="18" charset="0"/>
                <a:cs typeface="Times New Roman" panose="02020603050405020304" pitchFamily="18" charset="0"/>
              </a:rPr>
              <a:t>Ex Pancreatic amylase, Salivary amylase.</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0105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enzymes</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latin typeface="Times New Roman" panose="02020603050405020304" pitchFamily="18" charset="0"/>
                <a:cs typeface="Times New Roman" panose="02020603050405020304" pitchFamily="18" charset="0"/>
              </a:rPr>
              <a:t>There </a:t>
            </a:r>
            <a:r>
              <a:rPr lang="en-US" sz="3600" dirty="0">
                <a:latin typeface="Times New Roman" panose="02020603050405020304" pitchFamily="18" charset="0"/>
                <a:cs typeface="Times New Roman" panose="02020603050405020304" pitchFamily="18" charset="0"/>
              </a:rPr>
              <a:t>are also different types of enzymes based on the foods they act on, for example: </a:t>
            </a:r>
          </a:p>
          <a:p>
            <a:pPr>
              <a:buFont typeface="Wingdings" panose="05000000000000000000" pitchFamily="2" charset="2"/>
              <a:buChar char="Ø"/>
            </a:pPr>
            <a:r>
              <a:rPr lang="en-US" sz="3600" b="1" dirty="0">
                <a:latin typeface="Times New Roman" panose="02020603050405020304" pitchFamily="18" charset="0"/>
                <a:cs typeface="Times New Roman" panose="02020603050405020304" pitchFamily="18" charset="0"/>
              </a:rPr>
              <a:t>Peptidases</a:t>
            </a:r>
            <a:r>
              <a:rPr lang="en-US" sz="3600" dirty="0">
                <a:latin typeface="Times New Roman" panose="02020603050405020304" pitchFamily="18" charset="0"/>
                <a:cs typeface="Times New Roman" panose="02020603050405020304" pitchFamily="18" charset="0"/>
              </a:rPr>
              <a:t>: Break down proteins </a:t>
            </a:r>
          </a:p>
          <a:p>
            <a:pPr>
              <a:buFont typeface="Wingdings" panose="05000000000000000000" pitchFamily="2" charset="2"/>
              <a:buChar char="Ø"/>
            </a:pPr>
            <a:r>
              <a:rPr lang="en-US" sz="3600" b="1" dirty="0">
                <a:latin typeface="Times New Roman" panose="02020603050405020304" pitchFamily="18" charset="0"/>
                <a:cs typeface="Times New Roman" panose="02020603050405020304" pitchFamily="18" charset="0"/>
              </a:rPr>
              <a:t>Lipases</a:t>
            </a:r>
            <a:r>
              <a:rPr lang="en-US" sz="3600" dirty="0">
                <a:latin typeface="Times New Roman" panose="02020603050405020304" pitchFamily="18" charset="0"/>
                <a:cs typeface="Times New Roman" panose="02020603050405020304" pitchFamily="18" charset="0"/>
              </a:rPr>
              <a:t>: Break down lipids </a:t>
            </a:r>
            <a:endParaRPr lang="en-US" sz="3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600" b="1" dirty="0" err="1" smtClean="0">
                <a:latin typeface="Times New Roman" panose="02020603050405020304" pitchFamily="18" charset="0"/>
                <a:cs typeface="Times New Roman" panose="02020603050405020304" pitchFamily="18" charset="0"/>
              </a:rPr>
              <a:t>Carbohydrases</a:t>
            </a:r>
            <a:r>
              <a:rPr lang="en-US" sz="3600" dirty="0">
                <a:latin typeface="Times New Roman" panose="02020603050405020304" pitchFamily="18" charset="0"/>
                <a:cs typeface="Times New Roman" panose="02020603050405020304" pitchFamily="18" charset="0"/>
              </a:rPr>
              <a:t>: Break down carbohydrates </a:t>
            </a:r>
          </a:p>
          <a:p>
            <a:endParaRPr lang="en-US" sz="3600" dirty="0"/>
          </a:p>
        </p:txBody>
      </p:sp>
    </p:spTree>
    <p:extLst>
      <p:ext uri="{BB962C8B-B14F-4D97-AF65-F5344CB8AC3E}">
        <p14:creationId xmlns:p14="http://schemas.microsoft.com/office/powerpoint/2010/main" val="17468474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Sites of production and function of enzymes</a:t>
            </a:r>
          </a:p>
        </p:txBody>
      </p:sp>
      <p:sp>
        <p:nvSpPr>
          <p:cNvPr id="3" name="Text Placeholder 2"/>
          <p:cNvSpPr>
            <a:spLocks noGrp="1"/>
          </p:cNvSpPr>
          <p:nvPr>
            <p:ph type="body" idx="1"/>
          </p:nvPr>
        </p:nvSpPr>
        <p:spPr/>
        <p:txBody>
          <a:bodyPr/>
          <a:lstStyle/>
          <a:p>
            <a:r>
              <a:rPr lang="en-US" dirty="0" smtClean="0"/>
              <a:t>Enzyme+ Sites of production</a:t>
            </a:r>
            <a:endParaRPr lang="en-US" dirty="0"/>
          </a:p>
        </p:txBody>
      </p:sp>
      <p:sp>
        <p:nvSpPr>
          <p:cNvPr id="4" name="Text Placeholder 3"/>
          <p:cNvSpPr>
            <a:spLocks noGrp="1"/>
          </p:cNvSpPr>
          <p:nvPr>
            <p:ph type="body" sz="half" idx="3"/>
          </p:nvPr>
        </p:nvSpPr>
        <p:spPr/>
        <p:txBody>
          <a:bodyPr/>
          <a:lstStyle/>
          <a:p>
            <a:r>
              <a:rPr lang="en-US" dirty="0" smtClean="0"/>
              <a:t>Function/role</a:t>
            </a:r>
            <a:endParaRPr lang="en-US" dirty="0"/>
          </a:p>
        </p:txBody>
      </p:sp>
      <p:sp>
        <p:nvSpPr>
          <p:cNvPr id="5" name="Content Placeholder 4"/>
          <p:cNvSpPr>
            <a:spLocks noGrp="1"/>
          </p:cNvSpPr>
          <p:nvPr>
            <p:ph sz="quarter" idx="2"/>
          </p:nvPr>
        </p:nvSpPr>
        <p:spPr/>
        <p:txBody>
          <a:bodyPr/>
          <a:lstStyle/>
          <a:p>
            <a:pPr marL="457200" indent="-457200">
              <a:buAutoNum type="arabicPeriod"/>
            </a:pPr>
            <a:r>
              <a:rPr lang="en-US" dirty="0" smtClean="0">
                <a:latin typeface="Times New Roman" panose="02020603050405020304" pitchFamily="18" charset="0"/>
                <a:cs typeface="Times New Roman" panose="02020603050405020304" pitchFamily="18" charset="0"/>
              </a:rPr>
              <a:t>Salivary amylase is produced by salivary glands( </a:t>
            </a:r>
            <a:r>
              <a:rPr lang="en-US" b="1" dirty="0" smtClean="0">
                <a:latin typeface="Times New Roman" panose="02020603050405020304" pitchFamily="18" charset="0"/>
                <a:cs typeface="Times New Roman" panose="02020603050405020304" pitchFamily="18" charset="0"/>
              </a:rPr>
              <a:t>mouth</a:t>
            </a:r>
            <a:r>
              <a:rPr lang="en-US" dirty="0" smtClean="0">
                <a:latin typeface="Times New Roman" panose="02020603050405020304" pitchFamily="18" charset="0"/>
                <a:cs typeface="Times New Roman" panose="02020603050405020304" pitchFamily="18" charset="0"/>
              </a:rPr>
              <a:t>).</a:t>
            </a:r>
          </a:p>
          <a:p>
            <a:pPr marL="457200" indent="-457200">
              <a:buAutoNum type="arabicPeriod"/>
            </a:pPr>
            <a:r>
              <a:rPr lang="en-US" dirty="0" smtClean="0">
                <a:latin typeface="Times New Roman" panose="02020603050405020304" pitchFamily="18" charset="0"/>
                <a:cs typeface="Times New Roman" panose="02020603050405020304" pitchFamily="18" charset="0"/>
              </a:rPr>
              <a:t>Pepsin: It is produced by the stomach.</a:t>
            </a:r>
          </a:p>
          <a:p>
            <a:pPr marL="457200" indent="-457200">
              <a:buAutoNum type="arabicPeriod"/>
            </a:pPr>
            <a:r>
              <a:rPr lang="en-US" dirty="0" smtClean="0">
                <a:latin typeface="Times New Roman" panose="02020603050405020304" pitchFamily="18" charset="0"/>
                <a:cs typeface="Times New Roman" panose="02020603050405020304" pitchFamily="18" charset="0"/>
              </a:rPr>
              <a:t>Rennin: Produced by the stomach</a:t>
            </a:r>
          </a:p>
          <a:p>
            <a:pPr marL="457200" indent="-457200">
              <a:buAutoNum type="arabicPeriod"/>
            </a:pPr>
            <a:r>
              <a:rPr lang="en-US" dirty="0" smtClean="0">
                <a:latin typeface="Times New Roman" panose="02020603050405020304" pitchFamily="18" charset="0"/>
                <a:cs typeface="Times New Roman" panose="02020603050405020304" pitchFamily="18" charset="0"/>
              </a:rPr>
              <a:t>Pancreatic amylase produced by pancreas</a:t>
            </a:r>
          </a:p>
          <a:p>
            <a:pPr marL="457200" indent="-457200">
              <a:buAutoNum type="arabicPeriod"/>
            </a:pPr>
            <a:r>
              <a:rPr lang="en-US" dirty="0" smtClean="0">
                <a:latin typeface="Times New Roman" panose="02020603050405020304" pitchFamily="18" charset="0"/>
                <a:cs typeface="Times New Roman" panose="02020603050405020304" pitchFamily="18" charset="0"/>
              </a:rPr>
              <a:t>Pancreatic lipase: Produced by pancreas</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4"/>
          </p:nvPr>
        </p:nvSpPr>
        <p:spPr/>
        <p:txBody>
          <a:bodyPr/>
          <a:lstStyle/>
          <a:p>
            <a:pPr marL="457200" indent="-457200">
              <a:buAutoNum type="arabicPeriod"/>
            </a:pPr>
            <a:r>
              <a:rPr lang="en-US" dirty="0"/>
              <a:t>D</a:t>
            </a:r>
            <a:r>
              <a:rPr lang="en-US" dirty="0" smtClean="0"/>
              <a:t>igests starch or glycogen into maltose.</a:t>
            </a:r>
          </a:p>
          <a:p>
            <a:pPr marL="457200" indent="-457200">
              <a:buFont typeface="Wingdings 2"/>
              <a:buAutoNum type="arabicPeriod"/>
            </a:pPr>
            <a:r>
              <a:rPr lang="en-US" dirty="0">
                <a:latin typeface="Times New Roman" panose="02020603050405020304" pitchFamily="18" charset="0"/>
                <a:cs typeface="Times New Roman" panose="02020603050405020304" pitchFamily="18" charset="0"/>
              </a:rPr>
              <a:t>D</a:t>
            </a:r>
            <a:r>
              <a:rPr lang="en-US" dirty="0" smtClean="0">
                <a:latin typeface="Times New Roman" panose="02020603050405020304" pitchFamily="18" charset="0"/>
                <a:cs typeface="Times New Roman" panose="02020603050405020304" pitchFamily="18" charset="0"/>
              </a:rPr>
              <a:t>igests </a:t>
            </a:r>
            <a:r>
              <a:rPr lang="en-US" dirty="0">
                <a:latin typeface="Times New Roman" panose="02020603050405020304" pitchFamily="18" charset="0"/>
                <a:cs typeface="Times New Roman" panose="02020603050405020304" pitchFamily="18" charset="0"/>
              </a:rPr>
              <a:t>proteins into dipeptides</a:t>
            </a:r>
          </a:p>
          <a:p>
            <a:pPr marL="457200" indent="-457200">
              <a:buAutoNum type="arabicPeriod"/>
            </a:pPr>
            <a:r>
              <a:rPr lang="en-US" dirty="0" smtClean="0"/>
              <a:t>It ensures coagulation of milk</a:t>
            </a:r>
          </a:p>
          <a:p>
            <a:pPr marL="457200" indent="-457200">
              <a:buAutoNum type="arabicPeriod"/>
            </a:pPr>
            <a:r>
              <a:rPr lang="en-US" dirty="0" smtClean="0"/>
              <a:t>Digests maltose into glucose.</a:t>
            </a:r>
          </a:p>
          <a:p>
            <a:pPr marL="457200" indent="-457200">
              <a:buAutoNum type="arabicPeriod"/>
            </a:pPr>
            <a:r>
              <a:rPr lang="en-US" dirty="0" smtClean="0"/>
              <a:t>Digests lipids into fatty acids and glycerol.</a:t>
            </a:r>
            <a:endParaRPr lang="en-US" dirty="0"/>
          </a:p>
        </p:txBody>
      </p:sp>
    </p:spTree>
    <p:extLst>
      <p:ext uri="{BB962C8B-B14F-4D97-AF65-F5344CB8AC3E}">
        <p14:creationId xmlns:p14="http://schemas.microsoft.com/office/powerpoint/2010/main" val="22845422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or properties of enzymes.</a:t>
            </a:r>
            <a:endParaRPr lang="en-US" dirty="0"/>
          </a:p>
        </p:txBody>
      </p:sp>
      <p:sp>
        <p:nvSpPr>
          <p:cNvPr id="3" name="Content Placeholder 2"/>
          <p:cNvSpPr>
            <a:spLocks noGrp="1"/>
          </p:cNvSpPr>
          <p:nvPr>
            <p:ph idx="1"/>
          </p:nvPr>
        </p:nvSpPr>
        <p:spPr/>
        <p:txBody>
          <a:bodyPr>
            <a:normAutofit/>
          </a:bodyPr>
          <a:lstStyle/>
          <a:p>
            <a:pPr marL="0" indent="0">
              <a:buNone/>
            </a:pPr>
            <a:r>
              <a:rPr lang="en-US" sz="3200" b="1" dirty="0"/>
              <a:t>Lesson 2 ,</a:t>
            </a:r>
            <a:r>
              <a:rPr lang="en-US" sz="3200" b="1" dirty="0" smtClean="0"/>
              <a:t>3&amp;4:</a:t>
            </a:r>
            <a:r>
              <a:rPr lang="en-US" sz="3200" dirty="0" smtClean="0"/>
              <a:t> </a:t>
            </a:r>
            <a:r>
              <a:rPr lang="en-US" sz="3200" dirty="0"/>
              <a:t>Characteristics of enzymes</a:t>
            </a:r>
            <a:r>
              <a:rPr lang="en-US" sz="3200" dirty="0" smtClean="0"/>
              <a:t>.</a:t>
            </a:r>
          </a:p>
          <a:p>
            <a:pPr marL="0" indent="0">
              <a:buNone/>
            </a:pPr>
            <a:r>
              <a:rPr lang="en-US" sz="3200" b="1" i="1" dirty="0">
                <a:latin typeface="Times New Roman" panose="02020603050405020304" pitchFamily="18" charset="0"/>
                <a:cs typeface="Times New Roman" panose="02020603050405020304" pitchFamily="18" charset="0"/>
              </a:rPr>
              <a:t>Learning objectives:</a:t>
            </a:r>
          </a:p>
          <a:p>
            <a:pPr>
              <a:buFont typeface="Wingdings" panose="05000000000000000000" pitchFamily="2" charset="2"/>
              <a:buChar char="ü"/>
            </a:pPr>
            <a:r>
              <a:rPr lang="en-US" sz="3200" dirty="0" smtClean="0"/>
              <a:t>Explain the characteristics of enzyme. </a:t>
            </a:r>
          </a:p>
          <a:p>
            <a:pPr marL="0" indent="0">
              <a:buNone/>
            </a:pPr>
            <a:r>
              <a:rPr lang="en-US" sz="3200" b="1" dirty="0" smtClean="0">
                <a:latin typeface="Times New Roman" panose="02020603050405020304" pitchFamily="18" charset="0"/>
                <a:cs typeface="Times New Roman" panose="02020603050405020304" pitchFamily="18" charset="0"/>
              </a:rPr>
              <a:t>1. </a:t>
            </a:r>
            <a:r>
              <a:rPr lang="en-US" sz="3200" dirty="0" smtClean="0"/>
              <a:t>Enzymes </a:t>
            </a:r>
            <a:r>
              <a:rPr lang="en-US" sz="3200" b="1" dirty="0"/>
              <a:t>are protein in nature</a:t>
            </a:r>
            <a:r>
              <a:rPr lang="en-US" sz="3200" dirty="0"/>
              <a:t>: </a:t>
            </a:r>
            <a:r>
              <a:rPr lang="en-US" sz="3200" dirty="0" smtClean="0"/>
              <a:t>All </a:t>
            </a:r>
            <a:r>
              <a:rPr lang="en-US" sz="3200" dirty="0"/>
              <a:t>enzymes are made up of </a:t>
            </a:r>
            <a:r>
              <a:rPr lang="en-US" sz="3200" dirty="0" smtClean="0"/>
              <a:t>proteins and have covalent bonds in their structure. </a:t>
            </a:r>
            <a:endParaRPr lang="en-US" sz="3200" dirty="0"/>
          </a:p>
        </p:txBody>
      </p:sp>
    </p:spTree>
    <p:extLst>
      <p:ext uri="{BB962C8B-B14F-4D97-AF65-F5344CB8AC3E}">
        <p14:creationId xmlns:p14="http://schemas.microsoft.com/office/powerpoint/2010/main" val="17222471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r>
              <a:rPr lang="en-US" dirty="0"/>
              <a:t>Characteristics or properties of enzymes</a:t>
            </a:r>
          </a:p>
        </p:txBody>
      </p:sp>
      <p:sp>
        <p:nvSpPr>
          <p:cNvPr id="3" name="Content Placeholder 2"/>
          <p:cNvSpPr>
            <a:spLocks noGrp="1"/>
          </p:cNvSpPr>
          <p:nvPr>
            <p:ph idx="1"/>
          </p:nvPr>
        </p:nvSpPr>
        <p:spPr>
          <a:xfrm>
            <a:off x="457200" y="2286000"/>
            <a:ext cx="8229600" cy="4038600"/>
          </a:xfrm>
        </p:spPr>
        <p:txBody>
          <a:bodyPr>
            <a:normAutofit/>
          </a:bodyPr>
          <a:lstStyle/>
          <a:p>
            <a:pPr marL="0" indent="0">
              <a:buNone/>
            </a:pPr>
            <a:r>
              <a:rPr lang="en-US" sz="3200" b="1" dirty="0" smtClean="0">
                <a:latin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cs typeface="Times New Roman" panose="02020603050405020304" pitchFamily="18" charset="0"/>
              </a:rPr>
              <a:t>Enzymes </a:t>
            </a:r>
            <a:r>
              <a:rPr lang="en-US" sz="3200" b="1" dirty="0">
                <a:latin typeface="Times New Roman" panose="02020603050405020304" pitchFamily="18" charset="0"/>
                <a:cs typeface="Times New Roman" panose="02020603050405020304" pitchFamily="18" charset="0"/>
              </a:rPr>
              <a:t>are </a:t>
            </a:r>
            <a:r>
              <a:rPr lang="en-US" sz="3200" b="1" dirty="0" smtClean="0">
                <a:latin typeface="Times New Roman" panose="02020603050405020304" pitchFamily="18" charset="0"/>
                <a:cs typeface="Times New Roman" panose="02020603050405020304" pitchFamily="18" charset="0"/>
              </a:rPr>
              <a:t>affected </a:t>
            </a:r>
            <a:r>
              <a:rPr lang="en-US" sz="3200" b="1" dirty="0">
                <a:latin typeface="Times New Roman" panose="02020603050405020304" pitchFamily="18" charset="0"/>
                <a:cs typeface="Times New Roman" panose="02020603050405020304" pitchFamily="18" charset="0"/>
              </a:rPr>
              <a:t>by temperature</a:t>
            </a:r>
            <a:r>
              <a:rPr lang="en-US" sz="3200" dirty="0">
                <a:latin typeface="Times New Roman" panose="02020603050405020304" pitchFamily="18" charset="0"/>
                <a:cs typeface="Times New Roman" panose="02020603050405020304" pitchFamily="18" charset="0"/>
              </a:rPr>
              <a:t>. They work best at specific temperatures; for example, enzymes found in human bodies work best at 37oC. This is called the optimum </a:t>
            </a:r>
            <a:r>
              <a:rPr lang="en-US" sz="3200" dirty="0" smtClean="0">
                <a:latin typeface="Times New Roman" panose="02020603050405020304" pitchFamily="18" charset="0"/>
                <a:cs typeface="Times New Roman" panose="02020603050405020304" pitchFamily="18" charset="0"/>
              </a:rPr>
              <a:t>temperature</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200" b="1" dirty="0" smtClean="0">
                <a:latin typeface="Times New Roman" panose="02020603050405020304" pitchFamily="18" charset="0"/>
                <a:cs typeface="Times New Roman" panose="02020603050405020304" pitchFamily="18" charset="0"/>
              </a:rPr>
              <a:t>Optimum temperature of an enzyme </a:t>
            </a:r>
            <a:r>
              <a:rPr lang="en-US" sz="3200" dirty="0" smtClean="0">
                <a:latin typeface="Times New Roman" panose="02020603050405020304" pitchFamily="18" charset="0"/>
                <a:cs typeface="Times New Roman" panose="02020603050405020304" pitchFamily="18" charset="0"/>
              </a:rPr>
              <a:t>is the temperature at which that enzyme works best.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05233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Characteristics or properties of enzymes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935163"/>
            <a:ext cx="8382000" cy="4922837"/>
          </a:xfrm>
        </p:spPr>
      </p:pic>
    </p:spTree>
    <p:extLst>
      <p:ext uri="{BB962C8B-B14F-4D97-AF65-F5344CB8AC3E}">
        <p14:creationId xmlns:p14="http://schemas.microsoft.com/office/powerpoint/2010/main" val="2460905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8229600" cy="944880"/>
          </a:xfrm>
        </p:spPr>
        <p:txBody>
          <a:bodyPr>
            <a:normAutofit fontScale="90000"/>
          </a:bodyPr>
          <a:lstStyle/>
          <a:p>
            <a:r>
              <a:rPr lang="en-US" dirty="0"/>
              <a:t>Characteristics or properties of enzymes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Very </a:t>
            </a:r>
            <a:r>
              <a:rPr lang="en-US" sz="3200" dirty="0">
                <a:latin typeface="Times New Roman" panose="02020603050405020304" pitchFamily="18" charset="0"/>
                <a:cs typeface="Times New Roman" panose="02020603050405020304" pitchFamily="18" charset="0"/>
              </a:rPr>
              <a:t>low temperatures </a:t>
            </a:r>
            <a:r>
              <a:rPr lang="en-US" sz="3200" b="1" dirty="0">
                <a:latin typeface="Times New Roman" panose="02020603050405020304" pitchFamily="18" charset="0"/>
                <a:cs typeface="Times New Roman" panose="02020603050405020304" pitchFamily="18" charset="0"/>
              </a:rPr>
              <a:t>inactivate </a:t>
            </a:r>
            <a:r>
              <a:rPr lang="en-US" sz="3200" dirty="0">
                <a:latin typeface="Times New Roman" panose="02020603050405020304" pitchFamily="18" charset="0"/>
                <a:cs typeface="Times New Roman" panose="02020603050405020304" pitchFamily="18" charset="0"/>
              </a:rPr>
              <a:t>enzymes. Therefore enzymes are not able to </a:t>
            </a:r>
            <a:r>
              <a:rPr lang="en-US" sz="3200" dirty="0" smtClean="0">
                <a:latin typeface="Times New Roman" panose="02020603050405020304" pitchFamily="18" charset="0"/>
                <a:cs typeface="Times New Roman" panose="02020603050405020304" pitchFamily="18" charset="0"/>
              </a:rPr>
              <a:t>catalyze </a:t>
            </a:r>
            <a:r>
              <a:rPr lang="en-US" sz="3200" dirty="0">
                <a:latin typeface="Times New Roman" panose="02020603050405020304" pitchFamily="18" charset="0"/>
                <a:cs typeface="Times New Roman" panose="02020603050405020304" pitchFamily="18" charset="0"/>
              </a:rPr>
              <a:t>reactions.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High </a:t>
            </a:r>
            <a:r>
              <a:rPr lang="en-US" sz="3200" dirty="0">
                <a:latin typeface="Times New Roman" panose="02020603050405020304" pitchFamily="18" charset="0"/>
                <a:cs typeface="Times New Roman" panose="02020603050405020304" pitchFamily="18" charset="0"/>
              </a:rPr>
              <a:t>temperatures beyond the optimum temperature </a:t>
            </a:r>
            <a:r>
              <a:rPr lang="en-US" sz="3200" b="1" dirty="0">
                <a:latin typeface="Times New Roman" panose="02020603050405020304" pitchFamily="18" charset="0"/>
                <a:cs typeface="Times New Roman" panose="02020603050405020304" pitchFamily="18" charset="0"/>
              </a:rPr>
              <a:t>denature </a:t>
            </a:r>
            <a:r>
              <a:rPr lang="en-US" sz="3200" dirty="0">
                <a:latin typeface="Times New Roman" panose="02020603050405020304" pitchFamily="18" charset="0"/>
                <a:cs typeface="Times New Roman" panose="02020603050405020304" pitchFamily="18" charset="0"/>
              </a:rPr>
              <a:t>enzymes. The structure of the protein molecule is destroyed by heat. </a:t>
            </a:r>
          </a:p>
        </p:txBody>
      </p:sp>
    </p:spTree>
    <p:extLst>
      <p:ext uri="{BB962C8B-B14F-4D97-AF65-F5344CB8AC3E}">
        <p14:creationId xmlns:p14="http://schemas.microsoft.com/office/powerpoint/2010/main" val="14149669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31392"/>
          </a:xfrm>
        </p:spPr>
        <p:txBody>
          <a:bodyPr>
            <a:normAutofit fontScale="90000"/>
          </a:bodyPr>
          <a:lstStyle/>
          <a:p>
            <a:r>
              <a:rPr lang="en-US" dirty="0"/>
              <a:t>Characteristics or properties of enzymes</a:t>
            </a:r>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3. Enzymes </a:t>
            </a:r>
            <a:r>
              <a:rPr lang="en-US" sz="3200" b="1" dirty="0">
                <a:latin typeface="Times New Roman" panose="02020603050405020304" pitchFamily="18" charset="0"/>
                <a:cs typeface="Times New Roman" panose="02020603050405020304" pitchFamily="18" charset="0"/>
              </a:rPr>
              <a:t>work best at specific </a:t>
            </a:r>
            <a:r>
              <a:rPr lang="en-US" sz="3200" b="1" dirty="0" err="1">
                <a:latin typeface="Times New Roman" panose="02020603050405020304" pitchFamily="18" charset="0"/>
                <a:cs typeface="Times New Roman" panose="02020603050405020304" pitchFamily="18" charset="0"/>
              </a:rPr>
              <a:t>pH</a:t>
            </a:r>
            <a:r>
              <a:rPr lang="en-US" sz="3200" dirty="0" err="1">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Different enzymes have a given specific pH at which they act best. </a:t>
            </a:r>
            <a:endParaRPr lang="en-US" sz="3200" dirty="0"/>
          </a:p>
          <a:p>
            <a:pPr>
              <a:buFont typeface="Wingdings" panose="05000000000000000000" pitchFamily="2" charset="2"/>
              <a:buChar char="ü"/>
            </a:pPr>
            <a:r>
              <a:rPr lang="en-US" sz="3200" dirty="0" smtClean="0"/>
              <a:t>The </a:t>
            </a:r>
            <a:r>
              <a:rPr lang="en-US" sz="3200" b="1" dirty="0"/>
              <a:t>optimum </a:t>
            </a:r>
            <a:r>
              <a:rPr lang="en-US" sz="3200" b="1" dirty="0" smtClean="0"/>
              <a:t>pH</a:t>
            </a:r>
            <a:r>
              <a:rPr lang="en-US" sz="3200" dirty="0"/>
              <a:t> </a:t>
            </a:r>
            <a:r>
              <a:rPr lang="en-US" sz="3200" dirty="0" smtClean="0"/>
              <a:t>of an enzyme is the PH at which an enzyme works best. ( produces large amount of products)</a:t>
            </a:r>
          </a:p>
          <a:p>
            <a:pPr marL="0" indent="0">
              <a:buNone/>
            </a:pPr>
            <a:r>
              <a:rPr lang="en-US" sz="3200" dirty="0" smtClean="0">
                <a:latin typeface="Times New Roman" panose="02020603050405020304" pitchFamily="18" charset="0"/>
                <a:cs typeface="Times New Roman" panose="02020603050405020304" pitchFamily="18" charset="0"/>
              </a:rPr>
              <a:t>Ex: Optimum pH of pepsin in the stomach is 2 because the stomach medium is acidic.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8622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Characteristics or properties of enzymes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935163"/>
            <a:ext cx="8382000" cy="4389437"/>
          </a:xfrm>
        </p:spPr>
      </p:pic>
    </p:spTree>
    <p:extLst>
      <p:ext uri="{BB962C8B-B14F-4D97-AF65-F5344CB8AC3E}">
        <p14:creationId xmlns:p14="http://schemas.microsoft.com/office/powerpoint/2010/main" val="20955381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i="1" dirty="0"/>
              <a:t>External features of Tilapia fish </a:t>
            </a:r>
            <a:endParaRPr lang="en-US" dirty="0"/>
          </a:p>
        </p:txBody>
      </p:sp>
      <p:pic>
        <p:nvPicPr>
          <p:cNvPr id="4" name="Content Placeholder 3"/>
          <p:cNvPicPr>
            <a:picLocks noGrp="1" noChangeAspect="1"/>
          </p:cNvPicPr>
          <p:nvPr>
            <p:ph idx="1"/>
          </p:nvPr>
        </p:nvPicPr>
        <p:blipFill>
          <a:blip r:embed="rId3"/>
          <a:stretch>
            <a:fillRect/>
          </a:stretch>
        </p:blipFill>
        <p:spPr>
          <a:xfrm>
            <a:off x="2196737" y="2852209"/>
            <a:ext cx="4750525" cy="2555344"/>
          </a:xfrm>
          <a:prstGeom prst="rect">
            <a:avLst/>
          </a:prstGeom>
        </p:spPr>
      </p:pic>
      <p:cxnSp>
        <p:nvCxnSpPr>
          <p:cNvPr id="6" name="Straight Arrow Connector 5"/>
          <p:cNvCxnSpPr/>
          <p:nvPr/>
        </p:nvCxnSpPr>
        <p:spPr>
          <a:xfrm flipH="1">
            <a:off x="6629400" y="3505200"/>
            <a:ext cx="914400" cy="624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315200" y="3352800"/>
            <a:ext cx="1371600" cy="4647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Mouth</a:t>
            </a:r>
            <a:endParaRPr lang="en-US" dirty="0"/>
          </a:p>
        </p:txBody>
      </p:sp>
      <p:cxnSp>
        <p:nvCxnSpPr>
          <p:cNvPr id="12" name="Straight Arrow Connector 11"/>
          <p:cNvCxnSpPr/>
          <p:nvPr/>
        </p:nvCxnSpPr>
        <p:spPr>
          <a:xfrm flipH="1">
            <a:off x="3962400" y="2195363"/>
            <a:ext cx="838200" cy="96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381500" y="2057400"/>
            <a:ext cx="14859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Dorsal fin</a:t>
            </a:r>
            <a:endParaRPr lang="en-US" dirty="0"/>
          </a:p>
        </p:txBody>
      </p:sp>
      <p:cxnSp>
        <p:nvCxnSpPr>
          <p:cNvPr id="17" name="Straight Arrow Connector 16"/>
          <p:cNvCxnSpPr/>
          <p:nvPr/>
        </p:nvCxnSpPr>
        <p:spPr>
          <a:xfrm>
            <a:off x="1098368" y="2852209"/>
            <a:ext cx="1416231" cy="891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9600" y="2678071"/>
            <a:ext cx="1196883" cy="8271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Tail fin</a:t>
            </a:r>
            <a:endParaRPr lang="en-US" dirty="0"/>
          </a:p>
        </p:txBody>
      </p:sp>
      <p:cxnSp>
        <p:nvCxnSpPr>
          <p:cNvPr id="22" name="Straight Arrow Connector 21"/>
          <p:cNvCxnSpPr/>
          <p:nvPr/>
        </p:nvCxnSpPr>
        <p:spPr>
          <a:xfrm flipV="1">
            <a:off x="1447800" y="4724400"/>
            <a:ext cx="19050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57200" y="5407553"/>
            <a:ext cx="1739537" cy="7646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Anal fin</a:t>
            </a:r>
            <a:endParaRPr lang="en-US" dirty="0"/>
          </a:p>
        </p:txBody>
      </p:sp>
      <p:cxnSp>
        <p:nvCxnSpPr>
          <p:cNvPr id="25" name="Straight Arrow Connector 24"/>
          <p:cNvCxnSpPr/>
          <p:nvPr/>
        </p:nvCxnSpPr>
        <p:spPr>
          <a:xfrm flipV="1">
            <a:off x="2970983" y="4211620"/>
            <a:ext cx="2076450" cy="1934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743200" y="6019800"/>
            <a:ext cx="182879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Pectoral fin</a:t>
            </a:r>
            <a:endParaRPr lang="en-US" dirty="0"/>
          </a:p>
        </p:txBody>
      </p:sp>
      <p:sp>
        <p:nvSpPr>
          <p:cNvPr id="29" name="Rectangle 28"/>
          <p:cNvSpPr/>
          <p:nvPr/>
        </p:nvSpPr>
        <p:spPr>
          <a:xfrm>
            <a:off x="4953000" y="5638800"/>
            <a:ext cx="1219200" cy="7494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Pelvic fin</a:t>
            </a:r>
            <a:endParaRPr lang="en-US" dirty="0"/>
          </a:p>
        </p:txBody>
      </p:sp>
      <p:cxnSp>
        <p:nvCxnSpPr>
          <p:cNvPr id="31" name="Straight Arrow Connector 30"/>
          <p:cNvCxnSpPr/>
          <p:nvPr/>
        </p:nvCxnSpPr>
        <p:spPr>
          <a:xfrm flipH="1" flipV="1">
            <a:off x="5218745" y="5016170"/>
            <a:ext cx="162471" cy="760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5580834" y="4211621"/>
            <a:ext cx="1756682" cy="1195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175044" y="5016170"/>
            <a:ext cx="1511755" cy="8512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Operculum</a:t>
            </a:r>
            <a:endParaRPr lang="en-US" dirty="0"/>
          </a:p>
        </p:txBody>
      </p:sp>
      <p:cxnSp>
        <p:nvCxnSpPr>
          <p:cNvPr id="39" name="Straight Arrow Connector 38"/>
          <p:cNvCxnSpPr/>
          <p:nvPr/>
        </p:nvCxnSpPr>
        <p:spPr>
          <a:xfrm flipH="1">
            <a:off x="4331156" y="2224911"/>
            <a:ext cx="3212644" cy="1796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629400" y="2057400"/>
            <a:ext cx="2057399" cy="6206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Lateral line</a:t>
            </a:r>
            <a:endParaRPr lang="en-US" dirty="0"/>
          </a:p>
        </p:txBody>
      </p:sp>
    </p:spTree>
    <p:extLst>
      <p:ext uri="{BB962C8B-B14F-4D97-AF65-F5344CB8AC3E}">
        <p14:creationId xmlns:p14="http://schemas.microsoft.com/office/powerpoint/2010/main" val="36005611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Characteristics or properties of enzymes</a:t>
            </a:r>
          </a:p>
        </p:txBody>
      </p:sp>
      <p:sp>
        <p:nvSpPr>
          <p:cNvPr id="3" name="Content Placeholder 2"/>
          <p:cNvSpPr>
            <a:spLocks noGrp="1"/>
          </p:cNvSpPr>
          <p:nvPr>
            <p:ph idx="1"/>
          </p:nvPr>
        </p:nvSpPr>
        <p:spPr/>
        <p:txBody>
          <a:bodyPr>
            <a:normAutofit lnSpcReduction="10000"/>
          </a:bodyPr>
          <a:lstStyle/>
          <a:p>
            <a:pPr marL="0" indent="0">
              <a:buNone/>
            </a:pPr>
            <a:r>
              <a:rPr lang="en-US" sz="3200" b="1" dirty="0" smtClean="0">
                <a:latin typeface="Times New Roman" panose="02020603050405020304" pitchFamily="18" charset="0"/>
                <a:cs typeface="Times New Roman" panose="02020603050405020304" pitchFamily="18" charset="0"/>
              </a:rPr>
              <a:t>4.</a:t>
            </a:r>
            <a:r>
              <a:rPr lang="en-US" sz="3200" b="1" dirty="0" smtClean="0"/>
              <a:t>Enzymes </a:t>
            </a:r>
            <a:r>
              <a:rPr lang="en-US" sz="3200" b="1" dirty="0"/>
              <a:t>remain unchanged after </a:t>
            </a:r>
            <a:r>
              <a:rPr lang="en-US" sz="3200" b="1" dirty="0" smtClean="0"/>
              <a:t>catalyzing </a:t>
            </a:r>
            <a:r>
              <a:rPr lang="en-US" sz="3200" b="1" dirty="0"/>
              <a:t>a reaction</a:t>
            </a:r>
            <a:r>
              <a:rPr lang="en-US" sz="3200" dirty="0"/>
              <a:t>. Enzymes are catalysts and can therefore be used over and over again in small amounts without being changed. </a:t>
            </a:r>
            <a:endParaRPr lang="en-US" sz="3200" dirty="0" smtClean="0"/>
          </a:p>
          <a:p>
            <a:pPr marL="0" indent="0">
              <a:buNone/>
            </a:pPr>
            <a:r>
              <a:rPr lang="en-US" sz="3200" b="1" dirty="0" smtClean="0">
                <a:latin typeface="Times New Roman" panose="02020603050405020304" pitchFamily="18" charset="0"/>
                <a:cs typeface="Times New Roman" panose="02020603050405020304" pitchFamily="18" charset="0"/>
              </a:rPr>
              <a:t>5.</a:t>
            </a:r>
            <a:r>
              <a:rPr lang="en-US" sz="3200" b="1" dirty="0" smtClean="0"/>
              <a:t>Enzymes catalyze </a:t>
            </a:r>
            <a:r>
              <a:rPr lang="en-US" sz="3200" b="1" dirty="0"/>
              <a:t>reversible reactions</a:t>
            </a:r>
            <a:r>
              <a:rPr lang="en-US" sz="3200" dirty="0"/>
              <a:t>. This means that they can change a substrate into products and the products back to the original substrate. </a:t>
            </a:r>
          </a:p>
          <a:p>
            <a:pPr marL="0" indent="0">
              <a:buNone/>
            </a:pPr>
            <a:r>
              <a:rPr lang="en-US" sz="3200" dirty="0" smtClean="0"/>
              <a:t>  A </a:t>
            </a:r>
            <a:r>
              <a:rPr lang="en-US" sz="3200" dirty="0"/>
              <a:t>+ B </a:t>
            </a:r>
            <a:r>
              <a:rPr lang="en-US" sz="3200" dirty="0" smtClean="0"/>
              <a:t>                  C </a:t>
            </a:r>
            <a:endParaRPr lang="en-US" sz="3200" dirty="0"/>
          </a:p>
        </p:txBody>
      </p:sp>
      <p:cxnSp>
        <p:nvCxnSpPr>
          <p:cNvPr id="5" name="Straight Arrow Connector 4"/>
          <p:cNvCxnSpPr/>
          <p:nvPr/>
        </p:nvCxnSpPr>
        <p:spPr>
          <a:xfrm>
            <a:off x="1828800" y="5791200"/>
            <a:ext cx="1676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828800" y="5943600"/>
            <a:ext cx="1752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5663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Characteristics or properties of enzymes</a:t>
            </a:r>
          </a:p>
        </p:txBody>
      </p:sp>
      <p:sp>
        <p:nvSpPr>
          <p:cNvPr id="3" name="Content Placeholder 2"/>
          <p:cNvSpPr>
            <a:spLocks noGrp="1"/>
          </p:cNvSpPr>
          <p:nvPr>
            <p:ph idx="1"/>
          </p:nvPr>
        </p:nvSpPr>
        <p:spPr/>
        <p:txBody>
          <a:bodyPr>
            <a:normAutofit/>
          </a:bodyPr>
          <a:lstStyle/>
          <a:p>
            <a:pPr marL="0" indent="0">
              <a:buNone/>
            </a:pPr>
            <a:r>
              <a:rPr lang="en-US" b="1" dirty="0" smtClean="0"/>
              <a:t>6. </a:t>
            </a:r>
            <a:r>
              <a:rPr lang="en-US" sz="3200" b="1" dirty="0" smtClean="0">
                <a:latin typeface="Times New Roman" panose="02020603050405020304" pitchFamily="18" charset="0"/>
                <a:cs typeface="Times New Roman" panose="02020603050405020304" pitchFamily="18" charset="0"/>
              </a:rPr>
              <a:t>Enzymes </a:t>
            </a:r>
            <a:r>
              <a:rPr lang="en-US" sz="3200" b="1" dirty="0">
                <a:latin typeface="Times New Roman" panose="02020603050405020304" pitchFamily="18" charset="0"/>
                <a:cs typeface="Times New Roman" panose="02020603050405020304" pitchFamily="18" charset="0"/>
              </a:rPr>
              <a:t>are substrate-specific</a:t>
            </a:r>
            <a:r>
              <a:rPr lang="en-US" sz="3200" b="1"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Each enzyme has only one substrate to act on. It means an enzyme acts as a key and lock. This means they </a:t>
            </a:r>
            <a:r>
              <a:rPr lang="en-US" sz="3200" dirty="0">
                <a:latin typeface="Times New Roman" panose="02020603050405020304" pitchFamily="18" charset="0"/>
                <a:cs typeface="Times New Roman" panose="02020603050405020304" pitchFamily="18" charset="0"/>
              </a:rPr>
              <a:t>have active sites which </a:t>
            </a:r>
            <a:r>
              <a:rPr lang="en-US" sz="3200" dirty="0" smtClean="0">
                <a:latin typeface="Times New Roman" panose="02020603050405020304" pitchFamily="18" charset="0"/>
                <a:cs typeface="Times New Roman" panose="02020603050405020304" pitchFamily="18" charset="0"/>
              </a:rPr>
              <a:t>can </a:t>
            </a:r>
            <a:r>
              <a:rPr lang="en-US" sz="3200" dirty="0">
                <a:latin typeface="Times New Roman" panose="02020603050405020304" pitchFamily="18" charset="0"/>
                <a:cs typeface="Times New Roman" panose="02020603050405020304" pitchFamily="18" charset="0"/>
              </a:rPr>
              <a:t>only fit to a particular substrate whose shape complements the active site.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For </a:t>
            </a:r>
            <a:r>
              <a:rPr lang="en-US" sz="3200" dirty="0">
                <a:latin typeface="Times New Roman" panose="02020603050405020304" pitchFamily="18" charset="0"/>
                <a:cs typeface="Times New Roman" panose="02020603050405020304" pitchFamily="18" charset="0"/>
              </a:rPr>
              <a:t>example, pepsin works on proteins but not on fats or starch. </a:t>
            </a:r>
          </a:p>
        </p:txBody>
      </p:sp>
    </p:spTree>
    <p:extLst>
      <p:ext uri="{BB962C8B-B14F-4D97-AF65-F5344CB8AC3E}">
        <p14:creationId xmlns:p14="http://schemas.microsoft.com/office/powerpoint/2010/main" val="15493880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Characteristics or properties of enzymes</a:t>
            </a:r>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7. Enzymes </a:t>
            </a:r>
            <a:r>
              <a:rPr lang="en-US" sz="3200" dirty="0">
                <a:latin typeface="Times New Roman" panose="02020603050405020304" pitchFamily="18" charset="0"/>
                <a:cs typeface="Times New Roman" panose="02020603050405020304" pitchFamily="18" charset="0"/>
              </a:rPr>
              <a:t>work rapidly. Enzymes work very fast </a:t>
            </a:r>
            <a:r>
              <a:rPr lang="en-US" sz="3200" dirty="0" smtClean="0">
                <a:latin typeface="Times New Roman" panose="02020603050405020304" pitchFamily="18" charset="0"/>
                <a:cs typeface="Times New Roman" panose="02020603050405020304" pitchFamily="18" charset="0"/>
              </a:rPr>
              <a:t>in </a:t>
            </a:r>
            <a:r>
              <a:rPr lang="en-US" sz="3200" dirty="0">
                <a:latin typeface="Times New Roman" panose="02020603050405020304" pitchFamily="18" charset="0"/>
                <a:cs typeface="Times New Roman" panose="02020603050405020304" pitchFamily="18" charset="0"/>
              </a:rPr>
              <a:t>converting substrates into products.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dirty="0" smtClean="0"/>
              <a:t>The </a:t>
            </a:r>
            <a:r>
              <a:rPr lang="en-US" sz="3200" dirty="0"/>
              <a:t>fastest </a:t>
            </a:r>
            <a:r>
              <a:rPr lang="en-US" sz="3200" dirty="0" smtClean="0"/>
              <a:t>known </a:t>
            </a:r>
            <a:r>
              <a:rPr lang="en-US" sz="3200" dirty="0"/>
              <a:t>enzyme is </a:t>
            </a:r>
            <a:r>
              <a:rPr lang="en-US" sz="3200" dirty="0" smtClean="0"/>
              <a:t>catalase.</a:t>
            </a:r>
          </a:p>
          <a:p>
            <a:pPr marL="0" indent="0">
              <a:buNone/>
            </a:pPr>
            <a:r>
              <a:rPr lang="en-US" sz="3200" dirty="0" smtClean="0"/>
              <a:t>Hydrogen peroxide    catalase   water </a:t>
            </a:r>
            <a:r>
              <a:rPr lang="en-US" sz="3200" dirty="0"/>
              <a:t>+ oxygen </a:t>
            </a:r>
          </a:p>
          <a:p>
            <a:pPr marL="0" indent="0">
              <a:buNone/>
            </a:pPr>
            <a:r>
              <a:rPr lang="en-US" sz="3200" dirty="0"/>
              <a:t>2H2O2 (</a:t>
            </a:r>
            <a:r>
              <a:rPr lang="en-US" sz="3200" dirty="0" err="1"/>
              <a:t>aq</a:t>
            </a:r>
            <a:r>
              <a:rPr lang="en-US" sz="3200" dirty="0"/>
              <a:t>) </a:t>
            </a:r>
            <a:r>
              <a:rPr lang="en-US" sz="3200" dirty="0" smtClean="0"/>
              <a:t>        </a:t>
            </a:r>
            <a:r>
              <a:rPr lang="pt-BR" sz="3200" dirty="0" smtClean="0"/>
              <a:t>catalase    2H2O </a:t>
            </a:r>
            <a:r>
              <a:rPr lang="pt-BR" sz="3200" dirty="0"/>
              <a:t>(l) + O2 (g) </a:t>
            </a:r>
            <a:endParaRPr lang="en-US" sz="3200" dirty="0">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a:off x="4267200" y="4114800"/>
            <a:ext cx="1295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124200" y="4648200"/>
            <a:ext cx="1981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1564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8229600" cy="1143000"/>
          </a:xfrm>
        </p:spPr>
        <p:txBody>
          <a:bodyPr>
            <a:normAutofit/>
          </a:bodyPr>
          <a:lstStyle/>
          <a:p>
            <a:r>
              <a:rPr lang="en-US" sz="4400" dirty="0"/>
              <a:t>Factors affecting enzyme activity.</a:t>
            </a:r>
          </a:p>
        </p:txBody>
      </p:sp>
      <p:sp>
        <p:nvSpPr>
          <p:cNvPr id="3" name="Content Placeholder 2"/>
          <p:cNvSpPr>
            <a:spLocks noGrp="1"/>
          </p:cNvSpPr>
          <p:nvPr>
            <p:ph idx="1"/>
          </p:nvPr>
        </p:nvSpPr>
        <p:spPr/>
        <p:txBody>
          <a:bodyPr>
            <a:normAutofit fontScale="92500" lnSpcReduction="10000"/>
          </a:bodyPr>
          <a:lstStyle/>
          <a:p>
            <a:pPr marL="0" indent="0">
              <a:buNone/>
            </a:pPr>
            <a:r>
              <a:rPr lang="en-US" sz="3200" b="1" dirty="0"/>
              <a:t>Lesson 1, 2, 3 &amp; 4:</a:t>
            </a:r>
            <a:r>
              <a:rPr lang="en-US" sz="3200" dirty="0"/>
              <a:t> Factors affecting enzyme </a:t>
            </a:r>
            <a:r>
              <a:rPr lang="en-US" sz="3200" dirty="0" smtClean="0"/>
              <a:t>activity.</a:t>
            </a:r>
          </a:p>
          <a:p>
            <a:pPr marL="0" indent="0">
              <a:buNone/>
            </a:pPr>
            <a:r>
              <a:rPr lang="en-US" sz="3200" dirty="0" smtClean="0"/>
              <a:t>Learning objective:</a:t>
            </a:r>
            <a:endParaRPr lang="en-US" sz="3200" dirty="0"/>
          </a:p>
          <a:p>
            <a:pPr>
              <a:buFont typeface="Wingdings" panose="05000000000000000000" pitchFamily="2" charset="2"/>
              <a:buChar char="ü"/>
            </a:pPr>
            <a:r>
              <a:rPr lang="en-US" sz="3200" dirty="0"/>
              <a:t>Explain the factors that affect enzyme activity. </a:t>
            </a:r>
          </a:p>
          <a:p>
            <a:pPr>
              <a:buFont typeface="Wingdings" panose="05000000000000000000" pitchFamily="2" charset="2"/>
              <a:buChar char="ü"/>
            </a:pPr>
            <a:r>
              <a:rPr lang="en-US" sz="2800" dirty="0" smtClean="0"/>
              <a:t>Draw </a:t>
            </a:r>
            <a:r>
              <a:rPr lang="en-US" sz="2800" dirty="0"/>
              <a:t>and interpret graphs for the rate of enzyme </a:t>
            </a:r>
            <a:r>
              <a:rPr lang="en-US" sz="2800" dirty="0" smtClean="0"/>
              <a:t>activity.</a:t>
            </a:r>
            <a:endParaRPr lang="en-US" sz="3200" dirty="0" smtClean="0"/>
          </a:p>
          <a:p>
            <a:pPr marL="0" indent="0">
              <a:buNone/>
            </a:pPr>
            <a:r>
              <a:rPr lang="en-US" sz="3200" dirty="0" smtClean="0"/>
              <a:t>Enzymes are protein in nature and are very sensitive so activity of enzymes depends on different factors.</a:t>
            </a:r>
          </a:p>
          <a:p>
            <a:pPr marL="0" indent="0">
              <a:buNone/>
            </a:pPr>
            <a:endParaRPr lang="en-US" dirty="0"/>
          </a:p>
        </p:txBody>
      </p:sp>
    </p:spTree>
    <p:extLst>
      <p:ext uri="{BB962C8B-B14F-4D97-AF65-F5344CB8AC3E}">
        <p14:creationId xmlns:p14="http://schemas.microsoft.com/office/powerpoint/2010/main" val="4563647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Factors affecting enzyme activity.</a:t>
            </a:r>
          </a:p>
        </p:txBody>
      </p:sp>
      <p:sp>
        <p:nvSpPr>
          <p:cNvPr id="3" name="Content Placeholder 2"/>
          <p:cNvSpPr>
            <a:spLocks noGrp="1"/>
          </p:cNvSpPr>
          <p:nvPr>
            <p:ph idx="1"/>
          </p:nvPr>
        </p:nvSpPr>
        <p:spPr/>
        <p:txBody>
          <a:bodyPr>
            <a:normAutofit/>
          </a:bodyPr>
          <a:lstStyle/>
          <a:p>
            <a:pPr marL="0" indent="0">
              <a:buNone/>
            </a:pPr>
            <a:r>
              <a:rPr lang="en-US" sz="3200" dirty="0"/>
              <a:t>F</a:t>
            </a:r>
            <a:r>
              <a:rPr lang="en-US" sz="3200" dirty="0" smtClean="0"/>
              <a:t>actors </a:t>
            </a:r>
            <a:r>
              <a:rPr lang="en-US" sz="3200" dirty="0"/>
              <a:t>that affect enzyme </a:t>
            </a:r>
            <a:r>
              <a:rPr lang="en-US" sz="3200" dirty="0" smtClean="0"/>
              <a:t>activity are:</a:t>
            </a:r>
            <a:endParaRPr lang="en-US" sz="3200" dirty="0"/>
          </a:p>
          <a:p>
            <a:pPr marL="514350" indent="-514350">
              <a:buAutoNum type="alphaLcParenR"/>
            </a:pPr>
            <a:r>
              <a:rPr lang="en-US" sz="3200" dirty="0" smtClean="0"/>
              <a:t>Temperature</a:t>
            </a:r>
          </a:p>
          <a:p>
            <a:pPr marL="514350" indent="-514350">
              <a:buAutoNum type="alphaLcParenR"/>
            </a:pPr>
            <a:r>
              <a:rPr lang="en-US" sz="3200" dirty="0" smtClean="0"/>
              <a:t>pH</a:t>
            </a:r>
          </a:p>
          <a:p>
            <a:pPr marL="514350" indent="-514350">
              <a:buAutoNum type="alphaLcParenR"/>
            </a:pPr>
            <a:r>
              <a:rPr lang="en-US" sz="3200" dirty="0"/>
              <a:t>E</a:t>
            </a:r>
            <a:r>
              <a:rPr lang="en-US" sz="3200" dirty="0" smtClean="0"/>
              <a:t>nzyme concentration.</a:t>
            </a:r>
          </a:p>
          <a:p>
            <a:pPr marL="514350" indent="-514350">
              <a:buAutoNum type="alphaLcParenR"/>
            </a:pPr>
            <a:r>
              <a:rPr lang="en-US" sz="3200" dirty="0"/>
              <a:t>S</a:t>
            </a:r>
            <a:r>
              <a:rPr lang="en-US" sz="3200" dirty="0" smtClean="0"/>
              <a:t>ubstrate concentration.</a:t>
            </a:r>
          </a:p>
          <a:p>
            <a:pPr marL="514350" indent="-514350">
              <a:buAutoNum type="alphaLcParenR"/>
            </a:pPr>
            <a:r>
              <a:rPr lang="en-US" sz="3200" dirty="0"/>
              <a:t>P</a:t>
            </a:r>
            <a:r>
              <a:rPr lang="en-US" sz="3200" dirty="0" smtClean="0"/>
              <a:t>resence </a:t>
            </a:r>
            <a:r>
              <a:rPr lang="en-US" sz="3200" dirty="0"/>
              <a:t>of </a:t>
            </a:r>
            <a:r>
              <a:rPr lang="en-US" sz="3200" dirty="0" smtClean="0"/>
              <a:t>inhibitor.</a:t>
            </a:r>
          </a:p>
          <a:p>
            <a:pPr marL="514350" indent="-514350">
              <a:buAutoNum type="alphaLcParenR"/>
            </a:pPr>
            <a:r>
              <a:rPr lang="en-US" sz="3200" dirty="0" smtClean="0"/>
              <a:t>Surface area.</a:t>
            </a:r>
            <a:endParaRPr lang="en-US" sz="3200" dirty="0"/>
          </a:p>
        </p:txBody>
      </p:sp>
    </p:spTree>
    <p:extLst>
      <p:ext uri="{BB962C8B-B14F-4D97-AF65-F5344CB8AC3E}">
        <p14:creationId xmlns:p14="http://schemas.microsoft.com/office/powerpoint/2010/main" val="26624513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5300" dirty="0"/>
              <a:t>Factors affecting enzyme activity.</a:t>
            </a:r>
          </a:p>
        </p:txBody>
      </p:sp>
      <p:sp>
        <p:nvSpPr>
          <p:cNvPr id="3" name="Content Placeholder 2"/>
          <p:cNvSpPr>
            <a:spLocks noGrp="1"/>
          </p:cNvSpPr>
          <p:nvPr>
            <p:ph idx="1"/>
          </p:nvPr>
        </p:nvSpPr>
        <p:spPr>
          <a:xfrm>
            <a:off x="457200" y="1935480"/>
            <a:ext cx="8229600" cy="4617720"/>
          </a:xfrm>
        </p:spPr>
        <p:txBody>
          <a:bodyPr>
            <a:no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Each enzyme has its own temperature </a:t>
            </a:r>
            <a:r>
              <a:rPr lang="en-US" sz="3200" dirty="0">
                <a:latin typeface="Times New Roman" panose="02020603050405020304" pitchFamily="18" charset="0"/>
                <a:cs typeface="Times New Roman" panose="02020603050405020304" pitchFamily="18" charset="0"/>
              </a:rPr>
              <a:t>at which enzymes work best is called </a:t>
            </a:r>
            <a:r>
              <a:rPr lang="en-US" sz="3200" b="1" dirty="0">
                <a:latin typeface="Times New Roman" panose="02020603050405020304" pitchFamily="18" charset="0"/>
                <a:cs typeface="Times New Roman" panose="02020603050405020304" pitchFamily="18" charset="0"/>
              </a:rPr>
              <a:t>optimum </a:t>
            </a:r>
            <a:r>
              <a:rPr lang="en-US" sz="3200" b="1" dirty="0" smtClean="0">
                <a:latin typeface="Times New Roman" panose="02020603050405020304" pitchFamily="18" charset="0"/>
                <a:cs typeface="Times New Roman" panose="02020603050405020304" pitchFamily="18" charset="0"/>
              </a:rPr>
              <a:t>temperature</a:t>
            </a:r>
            <a:r>
              <a:rPr lang="en-US" sz="3200"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Temperatures </a:t>
            </a:r>
            <a:r>
              <a:rPr lang="en-US" sz="3200" dirty="0">
                <a:latin typeface="Times New Roman" panose="02020603050405020304" pitchFamily="18" charset="0"/>
                <a:cs typeface="Times New Roman" panose="02020603050405020304" pitchFamily="18" charset="0"/>
              </a:rPr>
              <a:t>lower than the optimum cause enzymes to be inactive. </a:t>
            </a:r>
            <a:r>
              <a:rPr lang="en-US" sz="3200" dirty="0" smtClean="0">
                <a:latin typeface="Times New Roman" panose="02020603050405020304" pitchFamily="18" charset="0"/>
                <a:cs typeface="Times New Roman" panose="02020603050405020304" pitchFamily="18" charset="0"/>
              </a:rPr>
              <a:t>Therefore </a:t>
            </a:r>
            <a:r>
              <a:rPr lang="en-US" sz="3200" dirty="0">
                <a:latin typeface="Times New Roman" panose="02020603050405020304" pitchFamily="18" charset="0"/>
                <a:cs typeface="Times New Roman" panose="02020603050405020304" pitchFamily="18" charset="0"/>
              </a:rPr>
              <a:t>they work at a slow rate.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Temperature beyond the optimum cause enzymes to be denatured/ destroyed and the rate of reaction slows down.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2287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Factors affecting enzyme activity.</a:t>
            </a:r>
          </a:p>
        </p:txBody>
      </p:sp>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1888" y="1935163"/>
            <a:ext cx="7480224" cy="4389437"/>
          </a:xfrm>
        </p:spPr>
      </p:pic>
    </p:spTree>
    <p:extLst>
      <p:ext uri="{BB962C8B-B14F-4D97-AF65-F5344CB8AC3E}">
        <p14:creationId xmlns:p14="http://schemas.microsoft.com/office/powerpoint/2010/main" val="1463675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Factors affecting enzyme activity</a:t>
            </a:r>
            <a:endParaRPr lang="en-US" dirty="0"/>
          </a:p>
        </p:txBody>
      </p:sp>
      <p:sp>
        <p:nvSpPr>
          <p:cNvPr id="3" name="Content Placeholder 2"/>
          <p:cNvSpPr>
            <a:spLocks noGrp="1"/>
          </p:cNvSpPr>
          <p:nvPr>
            <p:ph idx="1"/>
          </p:nvPr>
        </p:nvSpPr>
        <p:spPr/>
        <p:txBody>
          <a:bodyPr/>
          <a:lstStyle/>
          <a:p>
            <a:pPr marL="0" indent="0">
              <a:buNone/>
            </a:pPr>
            <a:r>
              <a:rPr lang="en-US" b="1" dirty="0" smtClean="0"/>
              <a:t>b) pH:</a:t>
            </a:r>
          </a:p>
          <a:p>
            <a:pPr marL="0" indent="0">
              <a:buNone/>
            </a:pPr>
            <a:r>
              <a:rPr lang="en-US" sz="3200" dirty="0" smtClean="0">
                <a:latin typeface="Times New Roman" panose="02020603050405020304" pitchFamily="18" charset="0"/>
                <a:cs typeface="Times New Roman" panose="02020603050405020304" pitchFamily="18" charset="0"/>
              </a:rPr>
              <a:t>Each enzyme has an optimum pH, at which it works best.</a:t>
            </a:r>
          </a:p>
          <a:p>
            <a:pPr marL="0" indent="0">
              <a:buNone/>
            </a:pPr>
            <a:r>
              <a:rPr lang="en-US" sz="3200" dirty="0" smtClean="0">
                <a:latin typeface="Times New Roman" panose="02020603050405020304" pitchFamily="18" charset="0"/>
                <a:cs typeface="Times New Roman" panose="02020603050405020304" pitchFamily="18" charset="0"/>
              </a:rPr>
              <a:t>Ex:  </a:t>
            </a:r>
            <a:r>
              <a:rPr lang="en-US" sz="3200" b="1" dirty="0">
                <a:latin typeface="Times New Roman" panose="02020603050405020304" pitchFamily="18" charset="0"/>
                <a:cs typeface="Times New Roman" panose="02020603050405020304" pitchFamily="18" charset="0"/>
              </a:rPr>
              <a:t>P</a:t>
            </a:r>
            <a:r>
              <a:rPr lang="en-US" sz="3200" b="1" dirty="0" smtClean="0">
                <a:latin typeface="Times New Roman" panose="02020603050405020304" pitchFamily="18" charset="0"/>
                <a:cs typeface="Times New Roman" panose="02020603050405020304" pitchFamily="18" charset="0"/>
              </a:rPr>
              <a:t>epsin </a:t>
            </a:r>
            <a:r>
              <a:rPr lang="en-US" sz="3200" dirty="0">
                <a:latin typeface="Times New Roman" panose="02020603050405020304" pitchFamily="18" charset="0"/>
                <a:cs typeface="Times New Roman" panose="02020603050405020304" pitchFamily="18" charset="0"/>
              </a:rPr>
              <a:t>digests proteins in the stomach at a pH of 2 while </a:t>
            </a:r>
            <a:r>
              <a:rPr lang="en-US" sz="3200" b="1" dirty="0">
                <a:latin typeface="Times New Roman" panose="02020603050405020304" pitchFamily="18" charset="0"/>
                <a:cs typeface="Times New Roman" panose="02020603050405020304" pitchFamily="18" charset="0"/>
              </a:rPr>
              <a:t>trypsin </a:t>
            </a:r>
            <a:r>
              <a:rPr lang="en-US" sz="3200" dirty="0">
                <a:latin typeface="Times New Roman" panose="02020603050405020304" pitchFamily="18" charset="0"/>
                <a:cs typeface="Times New Roman" panose="02020603050405020304" pitchFamily="18" charset="0"/>
              </a:rPr>
              <a:t>digests proteins in the duodenum at a pH of 9.</a:t>
            </a:r>
          </a:p>
        </p:txBody>
      </p:sp>
    </p:spTree>
    <p:extLst>
      <p:ext uri="{BB962C8B-B14F-4D97-AF65-F5344CB8AC3E}">
        <p14:creationId xmlns:p14="http://schemas.microsoft.com/office/powerpoint/2010/main" val="4711607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a:t>Factors affecting enzyme activity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935163"/>
            <a:ext cx="8229600" cy="4922837"/>
          </a:xfrm>
        </p:spPr>
      </p:pic>
    </p:spTree>
    <p:extLst>
      <p:ext uri="{BB962C8B-B14F-4D97-AF65-F5344CB8AC3E}">
        <p14:creationId xmlns:p14="http://schemas.microsoft.com/office/powerpoint/2010/main" val="20688234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Times New Roman" panose="02020603050405020304" pitchFamily="18" charset="0"/>
                <a:cs typeface="Times New Roman" panose="02020603050405020304" pitchFamily="18" charset="0"/>
              </a:rPr>
              <a:t>Factors affecting enzyme activity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935480"/>
            <a:ext cx="8229600" cy="4693920"/>
          </a:xfrm>
        </p:spPr>
        <p:txBody>
          <a:bodyPr>
            <a:normAutofit lnSpcReduction="10000"/>
          </a:bodyPr>
          <a:lstStyle/>
          <a:p>
            <a:pPr marL="0" indent="0">
              <a:buNone/>
            </a:pPr>
            <a:r>
              <a:rPr lang="en-US" sz="2800" b="1" dirty="0" smtClean="0">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Enzyme </a:t>
            </a:r>
            <a:r>
              <a:rPr lang="en-US" sz="2800" b="1" dirty="0" smtClean="0">
                <a:latin typeface="Times New Roman" panose="02020603050405020304" pitchFamily="18" charset="0"/>
                <a:cs typeface="Times New Roman" panose="02020603050405020304" pitchFamily="18" charset="0"/>
              </a:rPr>
              <a:t>concentration</a:t>
            </a:r>
            <a:r>
              <a:rPr lang="en-US" sz="2800" dirty="0" smtClean="0">
                <a:latin typeface="Times New Roman" panose="02020603050405020304" pitchFamily="18" charset="0"/>
                <a:cs typeface="Times New Roman" panose="02020603050405020304" pitchFamily="18" charset="0"/>
              </a:rPr>
              <a:t>: When the concentration of enzymes increases , the rate of reaction increases as well.</a:t>
            </a:r>
            <a:endParaRPr lang="en-US" sz="2800" dirty="0">
              <a:latin typeface="Times New Roman" panose="02020603050405020304" pitchFamily="18" charset="0"/>
              <a:cs typeface="Times New Roman" panose="02020603050405020304"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d)Substrate concentration: </a:t>
            </a:r>
            <a:r>
              <a:rPr lang="en-US" sz="2800" dirty="0" smtClean="0">
                <a:latin typeface="Times New Roman" panose="02020603050405020304" pitchFamily="18" charset="0"/>
                <a:cs typeface="Times New Roman" panose="02020603050405020304" pitchFamily="18" charset="0"/>
              </a:rPr>
              <a:t>When the substrate concentration increases , the rate of reaction increases as well.</a:t>
            </a:r>
          </a:p>
          <a:p>
            <a:pPr marL="0" indent="0">
              <a:buNone/>
            </a:pPr>
            <a:r>
              <a:rPr lang="en-US" sz="2800" b="1" dirty="0" smtClean="0">
                <a:latin typeface="Times New Roman" panose="02020603050405020304" pitchFamily="18" charset="0"/>
                <a:cs typeface="Times New Roman" panose="02020603050405020304" pitchFamily="18" charset="0"/>
              </a:rPr>
              <a:t>e)Presence </a:t>
            </a:r>
            <a:r>
              <a:rPr lang="en-US" sz="2800" b="1" dirty="0">
                <a:latin typeface="Times New Roman" panose="02020603050405020304" pitchFamily="18" charset="0"/>
                <a:cs typeface="Times New Roman" panose="02020603050405020304" pitchFamily="18" charset="0"/>
              </a:rPr>
              <a:t>of </a:t>
            </a:r>
            <a:r>
              <a:rPr lang="en-US" sz="2800" b="1" dirty="0" smtClean="0">
                <a:latin typeface="Times New Roman" panose="02020603050405020304" pitchFamily="18" charset="0"/>
                <a:cs typeface="Times New Roman" panose="02020603050405020304" pitchFamily="18" charset="0"/>
              </a:rPr>
              <a:t>inhibitor</a:t>
            </a:r>
            <a:r>
              <a:rPr lang="en-US" sz="2800" dirty="0" smtClean="0">
                <a:latin typeface="Times New Roman" panose="02020603050405020304" pitchFamily="18" charset="0"/>
                <a:cs typeface="Times New Roman" panose="02020603050405020304" pitchFamily="18" charset="0"/>
              </a:rPr>
              <a:t>: Presence of inhibitors reduce the rate of reaction because they compete with substrate to active sites</a:t>
            </a:r>
            <a:r>
              <a:rPr lang="en-US" sz="2800" dirty="0" smtClean="0"/>
              <a:t>.</a:t>
            </a:r>
          </a:p>
          <a:p>
            <a:pPr marL="0" indent="0">
              <a:buNone/>
            </a:pPr>
            <a:r>
              <a:rPr lang="en-US" sz="2800" dirty="0" smtClean="0"/>
              <a:t>f) </a:t>
            </a:r>
            <a:r>
              <a:rPr lang="en-US" sz="2800" b="1" dirty="0" smtClean="0"/>
              <a:t>Surface area: </a:t>
            </a:r>
            <a:r>
              <a:rPr lang="en-US" sz="2800" dirty="0" smtClean="0"/>
              <a:t>When surface area is large, the rate of reaction increases.</a:t>
            </a:r>
            <a:endParaRPr lang="en-US" sz="2800" dirty="0"/>
          </a:p>
          <a:p>
            <a:pPr marL="0" indent="0">
              <a:buNone/>
            </a:pPr>
            <a:endParaRPr lang="en-US" dirty="0"/>
          </a:p>
        </p:txBody>
      </p:sp>
    </p:spTree>
    <p:extLst>
      <p:ext uri="{BB962C8B-B14F-4D97-AF65-F5344CB8AC3E}">
        <p14:creationId xmlns:p14="http://schemas.microsoft.com/office/powerpoint/2010/main" val="38554485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Gaseous exchange in fish</a:t>
            </a:r>
            <a:endParaRPr lang="en-US" dirty="0">
              <a:solidFill>
                <a:schemeClr val="tx1"/>
              </a:solidFill>
            </a:endParaRPr>
          </a:p>
        </p:txBody>
      </p:sp>
      <p:sp>
        <p:nvSpPr>
          <p:cNvPr id="3" name="Content Placeholder 2"/>
          <p:cNvSpPr>
            <a:spLocks noGrp="1"/>
          </p:cNvSpPr>
          <p:nvPr>
            <p:ph idx="1"/>
          </p:nvPr>
        </p:nvSpPr>
        <p:spPr/>
        <p:txBody>
          <a:bodyPr/>
          <a:lstStyle/>
          <a:p>
            <a:endParaRPr lang="en-US" dirty="0"/>
          </a:p>
          <a:p>
            <a:pPr marL="0" indent="0">
              <a:buNone/>
            </a:pPr>
            <a:r>
              <a:rPr lang="en-US" sz="4000" b="1" dirty="0"/>
              <a:t>Note</a:t>
            </a:r>
            <a:r>
              <a:rPr lang="en-US" sz="4000" dirty="0"/>
              <a:t>: Fish use gills for gaseous exchange except lung fish that lives in oxygen deficient swamps and use lungs for breathing. </a:t>
            </a:r>
          </a:p>
        </p:txBody>
      </p:sp>
    </p:spTree>
    <p:extLst>
      <p:ext uri="{BB962C8B-B14F-4D97-AF65-F5344CB8AC3E}">
        <p14:creationId xmlns:p14="http://schemas.microsoft.com/office/powerpoint/2010/main" val="4205233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Importance of enzymes in all living organisms</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Lesson 1 &amp; 2: </a:t>
            </a:r>
            <a:r>
              <a:rPr lang="en-US" dirty="0"/>
              <a:t>Importance of enzymes in all living organisms in terms of reaction speed necessary to sustain life</a:t>
            </a:r>
            <a:r>
              <a:rPr lang="en-US" dirty="0" smtClean="0"/>
              <a:t>.</a:t>
            </a:r>
          </a:p>
          <a:p>
            <a:pPr>
              <a:buFont typeface="Wingdings" panose="05000000000000000000" pitchFamily="2" charset="2"/>
              <a:buChar char="Ø"/>
            </a:pPr>
            <a:r>
              <a:rPr lang="en-US" dirty="0"/>
              <a:t>Enzymes facilitate chemical reactions of breaking down large molecules in the body.</a:t>
            </a:r>
          </a:p>
          <a:p>
            <a:pPr marL="0" indent="0">
              <a:buNone/>
            </a:pPr>
            <a:r>
              <a:rPr lang="en-US" dirty="0"/>
              <a:t>Ex: During digestion.</a:t>
            </a:r>
          </a:p>
          <a:p>
            <a:pPr>
              <a:buFont typeface="Wingdings" panose="05000000000000000000" pitchFamily="2" charset="2"/>
              <a:buChar char="Ø"/>
            </a:pPr>
            <a:r>
              <a:rPr lang="en-US" dirty="0"/>
              <a:t>Enzymes facilitate chemical reactions of synthesis to take place.</a:t>
            </a:r>
          </a:p>
          <a:p>
            <a:pPr marL="0" indent="0">
              <a:buNone/>
            </a:pPr>
            <a:r>
              <a:rPr lang="en-US" dirty="0"/>
              <a:t>Ex: During photosynthesis</a:t>
            </a:r>
          </a:p>
          <a:p>
            <a:pPr>
              <a:buFont typeface="Wingdings" panose="05000000000000000000" pitchFamily="2" charset="2"/>
              <a:buChar char="Ø"/>
            </a:pPr>
            <a:r>
              <a:rPr lang="en-US" dirty="0"/>
              <a:t>Enzymes are important in germination of maize by converting large molecules ( starch) into small molecules ( Glucose) to be used as source of energy.</a:t>
            </a:r>
          </a:p>
          <a:p>
            <a:pPr marL="0" indent="0">
              <a:buNone/>
            </a:pPr>
            <a:endParaRPr lang="en-US" dirty="0"/>
          </a:p>
        </p:txBody>
      </p:sp>
    </p:spTree>
    <p:extLst>
      <p:ext uri="{BB962C8B-B14F-4D97-AF65-F5344CB8AC3E}">
        <p14:creationId xmlns:p14="http://schemas.microsoft.com/office/powerpoint/2010/main" val="7420148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 of action of enzymes</a:t>
            </a:r>
          </a:p>
        </p:txBody>
      </p:sp>
      <p:sp>
        <p:nvSpPr>
          <p:cNvPr id="3" name="Content Placeholder 2"/>
          <p:cNvSpPr>
            <a:spLocks noGrp="1"/>
          </p:cNvSpPr>
          <p:nvPr>
            <p:ph idx="1"/>
          </p:nvPr>
        </p:nvSpPr>
        <p:spPr/>
        <p:txBody>
          <a:bodyPr>
            <a:normAutofit/>
          </a:bodyPr>
          <a:lstStyle/>
          <a:p>
            <a:pPr marL="0" indent="0">
              <a:buNone/>
            </a:pPr>
            <a:r>
              <a:rPr lang="en-US" sz="3200" b="1" dirty="0">
                <a:latin typeface="Times New Roman" panose="02020603050405020304" pitchFamily="18" charset="0"/>
                <a:cs typeface="Times New Roman" panose="02020603050405020304" pitchFamily="18" charset="0"/>
              </a:rPr>
              <a:t>Lesson 3 </a:t>
            </a:r>
            <a:r>
              <a:rPr lang="en-US" sz="3200" b="1" dirty="0" smtClean="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Mode of action of enzymes in terms of shapes and interactions with substrate and products.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Learning objective:</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Appreciate the importance and specificity of enzymes in speeding up reactions.</a:t>
            </a:r>
          </a:p>
          <a:p>
            <a:pPr marL="0" indent="0">
              <a:buNone/>
            </a:pPr>
            <a:r>
              <a:rPr lang="en-US" sz="3200" dirty="0" smtClean="0">
                <a:latin typeface="Times New Roman" panose="02020603050405020304" pitchFamily="18" charset="0"/>
                <a:cs typeface="Times New Roman" panose="02020603050405020304" pitchFamily="18" charset="0"/>
              </a:rPr>
              <a:t>Enzymes </a:t>
            </a:r>
            <a:r>
              <a:rPr lang="en-US" sz="3200" dirty="0">
                <a:latin typeface="Times New Roman" panose="02020603050405020304" pitchFamily="18" charset="0"/>
                <a:cs typeface="Times New Roman" panose="02020603050405020304" pitchFamily="18" charset="0"/>
              </a:rPr>
              <a:t>are very specific in nature. This means that they can only </a:t>
            </a:r>
            <a:r>
              <a:rPr lang="en-US" sz="3200" dirty="0" smtClean="0">
                <a:latin typeface="Times New Roman" panose="02020603050405020304" pitchFamily="18" charset="0"/>
                <a:cs typeface="Times New Roman" panose="02020603050405020304" pitchFamily="18" charset="0"/>
              </a:rPr>
              <a:t>catalyze </a:t>
            </a:r>
            <a:r>
              <a:rPr lang="en-US" sz="3200" dirty="0">
                <a:latin typeface="Times New Roman" panose="02020603050405020304" pitchFamily="18" charset="0"/>
                <a:cs typeface="Times New Roman" panose="02020603050405020304" pitchFamily="18" charset="0"/>
              </a:rPr>
              <a:t>a specific reaction.</a:t>
            </a:r>
          </a:p>
        </p:txBody>
      </p:sp>
    </p:spTree>
    <p:extLst>
      <p:ext uri="{BB962C8B-B14F-4D97-AF65-F5344CB8AC3E}">
        <p14:creationId xmlns:p14="http://schemas.microsoft.com/office/powerpoint/2010/main" val="31046020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A KEY AND LOCK MECHANISM IN ENZYME ACTIVITY.</a:t>
            </a:r>
            <a:endParaRPr lang="en-US" sz="32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457200" y="2014763"/>
            <a:ext cx="8229600" cy="4230236"/>
          </a:xfrm>
          <a:prstGeom prst="rect">
            <a:avLst/>
          </a:prstGeom>
        </p:spPr>
      </p:pic>
      <p:sp>
        <p:nvSpPr>
          <p:cNvPr id="5" name="Rectangle 4"/>
          <p:cNvSpPr/>
          <p:nvPr/>
        </p:nvSpPr>
        <p:spPr>
          <a:xfrm>
            <a:off x="457200" y="3429000"/>
            <a:ext cx="15240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Active site</a:t>
            </a:r>
            <a:endParaRPr lang="en-US" dirty="0"/>
          </a:p>
        </p:txBody>
      </p:sp>
      <p:sp>
        <p:nvSpPr>
          <p:cNvPr id="9" name="Rectangle 8"/>
          <p:cNvSpPr/>
          <p:nvPr/>
        </p:nvSpPr>
        <p:spPr>
          <a:xfrm>
            <a:off x="3352800" y="2590800"/>
            <a:ext cx="14478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Substrate</a:t>
            </a:r>
            <a:endParaRPr lang="en-US" dirty="0"/>
          </a:p>
        </p:txBody>
      </p:sp>
      <p:cxnSp>
        <p:nvCxnSpPr>
          <p:cNvPr id="11" name="Straight Arrow Connector 10"/>
          <p:cNvCxnSpPr/>
          <p:nvPr/>
        </p:nvCxnSpPr>
        <p:spPr>
          <a:xfrm flipH="1" flipV="1">
            <a:off x="2819400" y="2819400"/>
            <a:ext cx="53340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819400" y="5562600"/>
            <a:ext cx="1257300" cy="5334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6" name="Rectangle 15"/>
          <p:cNvSpPr/>
          <p:nvPr/>
        </p:nvSpPr>
        <p:spPr>
          <a:xfrm>
            <a:off x="1181100" y="5803074"/>
            <a:ext cx="32766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Substrate – enzyme complex</a:t>
            </a:r>
            <a:endParaRPr lang="en-US" dirty="0"/>
          </a:p>
        </p:txBody>
      </p:sp>
      <p:cxnSp>
        <p:nvCxnSpPr>
          <p:cNvPr id="18" name="Straight Arrow Connector 17"/>
          <p:cNvCxnSpPr/>
          <p:nvPr/>
        </p:nvCxnSpPr>
        <p:spPr>
          <a:xfrm>
            <a:off x="6477000" y="2590800"/>
            <a:ext cx="533400" cy="342900"/>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a:xfrm>
            <a:off x="7467600" y="2304288"/>
            <a:ext cx="457200" cy="28651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5257800" y="1981200"/>
            <a:ext cx="22098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Products</a:t>
            </a:r>
            <a:endParaRPr lang="en-US" dirty="0"/>
          </a:p>
        </p:txBody>
      </p:sp>
      <p:cxnSp>
        <p:nvCxnSpPr>
          <p:cNvPr id="23" name="Straight Arrow Connector 22"/>
          <p:cNvCxnSpPr/>
          <p:nvPr/>
        </p:nvCxnSpPr>
        <p:spPr>
          <a:xfrm flipV="1">
            <a:off x="6743700" y="5410200"/>
            <a:ext cx="952500" cy="419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210300" y="5832210"/>
            <a:ext cx="1257300" cy="3659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Enzyme</a:t>
            </a:r>
            <a:endParaRPr lang="en-US" dirty="0"/>
          </a:p>
        </p:txBody>
      </p:sp>
    </p:spTree>
    <p:extLst>
      <p:ext uri="{BB962C8B-B14F-4D97-AF65-F5344CB8AC3E}">
        <p14:creationId xmlns:p14="http://schemas.microsoft.com/office/powerpoint/2010/main" val="24656549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A KEY AND LOCK MECHANISM IN ENZYME ACTIVITY.</a:t>
            </a:r>
            <a:endParaRPr lang="en-US" sz="32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2800" dirty="0" smtClean="0"/>
              <a:t>The </a:t>
            </a:r>
            <a:r>
              <a:rPr lang="en-US" sz="2800" dirty="0"/>
              <a:t>shape of the substrate must complement the shape of the enzyme’s active site. This enables fitting of the substrate into the enzyme active site and enables the substrate to </a:t>
            </a:r>
            <a:r>
              <a:rPr lang="en-US" sz="2800" dirty="0" smtClean="0"/>
              <a:t>be </a:t>
            </a:r>
            <a:r>
              <a:rPr lang="en-US" sz="2800" dirty="0"/>
              <a:t>changed into </a:t>
            </a:r>
            <a:r>
              <a:rPr lang="en-US" sz="2800" dirty="0" smtClean="0"/>
              <a:t>products.</a:t>
            </a:r>
            <a:endParaRPr lang="en-US" sz="2800" dirty="0"/>
          </a:p>
          <a:p>
            <a:pPr>
              <a:buFont typeface="Wingdings" panose="05000000000000000000" pitchFamily="2" charset="2"/>
              <a:buChar char="ü"/>
            </a:pPr>
            <a:r>
              <a:rPr lang="en-US" sz="2800" dirty="0" smtClean="0"/>
              <a:t>A</a:t>
            </a:r>
            <a:r>
              <a:rPr lang="en-US" sz="2800" b="1" dirty="0" smtClean="0"/>
              <a:t>ctive site</a:t>
            </a:r>
            <a:r>
              <a:rPr lang="en-US" sz="2800" dirty="0"/>
              <a:t> </a:t>
            </a:r>
            <a:r>
              <a:rPr lang="en-US" sz="2800" dirty="0" smtClean="0"/>
              <a:t>is where </a:t>
            </a:r>
            <a:r>
              <a:rPr lang="en-US" sz="2800" dirty="0"/>
              <a:t>the substrate fits during the </a:t>
            </a:r>
            <a:r>
              <a:rPr lang="en-US" sz="2800" dirty="0" smtClean="0"/>
              <a:t>reaction.</a:t>
            </a:r>
          </a:p>
          <a:p>
            <a:pPr>
              <a:buFont typeface="Wingdings" panose="05000000000000000000" pitchFamily="2" charset="2"/>
              <a:buChar char="ü"/>
            </a:pPr>
            <a:r>
              <a:rPr lang="en-US" sz="2800" dirty="0" smtClean="0"/>
              <a:t>The </a:t>
            </a:r>
            <a:r>
              <a:rPr lang="en-US" sz="2800" dirty="0"/>
              <a:t>substrate must fit into the active site of an enzyme for a reaction to take place. </a:t>
            </a:r>
          </a:p>
        </p:txBody>
      </p:sp>
    </p:spTree>
    <p:extLst>
      <p:ext uri="{BB962C8B-B14F-4D97-AF65-F5344CB8AC3E}">
        <p14:creationId xmlns:p14="http://schemas.microsoft.com/office/powerpoint/2010/main" val="10853370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Unit 7: </a:t>
            </a:r>
            <a:r>
              <a:rPr lang="en-US" dirty="0"/>
              <a:t>Photosynthesis.</a:t>
            </a:r>
          </a:p>
        </p:txBody>
      </p:sp>
      <p:sp>
        <p:nvSpPr>
          <p:cNvPr id="3" name="Content Placeholder 2"/>
          <p:cNvSpPr>
            <a:spLocks noGrp="1"/>
          </p:cNvSpPr>
          <p:nvPr>
            <p:ph idx="1"/>
          </p:nvPr>
        </p:nvSpPr>
        <p:spPr/>
        <p:txBody>
          <a:bodyPr>
            <a:normAutofit/>
          </a:bodyPr>
          <a:lstStyle/>
          <a:p>
            <a:pPr marL="0" indent="0">
              <a:buNone/>
            </a:pPr>
            <a:r>
              <a:rPr lang="en-US" sz="3200" b="1" dirty="0">
                <a:latin typeface="Times New Roman" panose="02020603050405020304" pitchFamily="18" charset="0"/>
                <a:cs typeface="Times New Roman" panose="02020603050405020304" pitchFamily="18" charset="0"/>
              </a:rPr>
              <a:t>Lesson 1: </a:t>
            </a:r>
            <a:r>
              <a:rPr lang="en-US" sz="3200" dirty="0">
                <a:latin typeface="Times New Roman" panose="02020603050405020304" pitchFamily="18" charset="0"/>
                <a:cs typeface="Times New Roman" panose="02020603050405020304" pitchFamily="18" charset="0"/>
              </a:rPr>
              <a:t>The necessity for chlorophyll, light energy and carbon </a:t>
            </a:r>
            <a:r>
              <a:rPr lang="en-US" sz="3200" dirty="0" smtClean="0">
                <a:latin typeface="Times New Roman" panose="02020603050405020304" pitchFamily="18" charset="0"/>
                <a:cs typeface="Times New Roman" panose="02020603050405020304" pitchFamily="18" charset="0"/>
              </a:rPr>
              <a:t>dioxide and water for photosynthesis. </a:t>
            </a:r>
          </a:p>
          <a:p>
            <a:pPr marL="0" indent="0">
              <a:buNone/>
            </a:pPr>
            <a:r>
              <a:rPr lang="en-US" sz="3200" b="1" dirty="0" smtClean="0">
                <a:latin typeface="Times New Roman" panose="02020603050405020304" pitchFamily="18" charset="0"/>
                <a:cs typeface="Times New Roman" panose="02020603050405020304" pitchFamily="18" charset="0"/>
              </a:rPr>
              <a:t>Learning objectives:</a:t>
            </a:r>
          </a:p>
          <a:p>
            <a:pPr>
              <a:buFont typeface="Wingdings" panose="05000000000000000000" pitchFamily="2" charset="2"/>
              <a:buChar char="Ø"/>
            </a:pPr>
            <a:r>
              <a:rPr lang="en-US" sz="3200" dirty="0" smtClean="0"/>
              <a:t>Define </a:t>
            </a:r>
            <a:r>
              <a:rPr lang="en-US" sz="3200" dirty="0"/>
              <a:t>and state the word equation for photosynthesis. </a:t>
            </a:r>
            <a:endParaRPr lang="en-US" sz="3200" dirty="0" smtClean="0"/>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5260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latin typeface="Times New Roman" panose="02020603050405020304" pitchFamily="18" charset="0"/>
                <a:cs typeface="Times New Roman" panose="02020603050405020304" pitchFamily="18" charset="0"/>
              </a:rPr>
              <a:t>Definition of photosynthesis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Photosynthesis refers to the process by which green plants make their own food and oxygen using carbon dioxide and water under sunlight.</a:t>
            </a: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Autotrophs are organisms that make their own food.</a:t>
            </a:r>
          </a:p>
          <a:p>
            <a:pPr marL="0" indent="0">
              <a:buNone/>
            </a:pPr>
            <a:r>
              <a:rPr lang="en-US" sz="2800" dirty="0" smtClean="0">
                <a:latin typeface="Times New Roman" panose="02020603050405020304" pitchFamily="18" charset="0"/>
                <a:cs typeface="Times New Roman" panose="02020603050405020304" pitchFamily="18" charset="0"/>
              </a:rPr>
              <a:t>Autotrophs contains chlorophyll that captures solar energy. </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Raw materials of photosynthesis are:</a:t>
            </a:r>
          </a:p>
          <a:p>
            <a:pPr marL="0" indent="0">
              <a:buNone/>
            </a:pPr>
            <a:r>
              <a:rPr lang="en-US" sz="2800" b="1" dirty="0" smtClean="0">
                <a:latin typeface="Times New Roman" panose="02020603050405020304" pitchFamily="18" charset="0"/>
                <a:cs typeface="Times New Roman" panose="02020603050405020304" pitchFamily="18" charset="0"/>
              </a:rPr>
              <a:t>Water and carbon dioxide</a:t>
            </a:r>
            <a:r>
              <a:rPr lang="en-US" sz="2800"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Products of photosynthesis are: </a:t>
            </a:r>
            <a:r>
              <a:rPr lang="en-US" sz="2800" b="1" dirty="0" smtClean="0">
                <a:latin typeface="Times New Roman" panose="02020603050405020304" pitchFamily="18" charset="0"/>
                <a:cs typeface="Times New Roman" panose="02020603050405020304" pitchFamily="18" charset="0"/>
              </a:rPr>
              <a:t>Glucose and Oxygen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5526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09413"/>
            <a:ext cx="8877300" cy="866987"/>
          </a:xfrm>
        </p:spPr>
        <p:txBody>
          <a:bodyPr>
            <a:normAutofit fontScale="90000"/>
          </a:bodyPr>
          <a:lstStyle/>
          <a:p>
            <a:r>
              <a:rPr lang="en-US" sz="3600" dirty="0" smtClean="0"/>
              <a:t>Word equation and chemical equation </a:t>
            </a:r>
            <a:r>
              <a:rPr lang="en-US" sz="3600" dirty="0"/>
              <a:t>of for photosynthesis </a:t>
            </a:r>
          </a:p>
        </p:txBody>
      </p:sp>
      <p:sp>
        <p:nvSpPr>
          <p:cNvPr id="3" name="Content Placeholder 2"/>
          <p:cNvSpPr>
            <a:spLocks noGrp="1"/>
          </p:cNvSpPr>
          <p:nvPr>
            <p:ph idx="1"/>
          </p:nvPr>
        </p:nvSpPr>
        <p:spPr>
          <a:xfrm>
            <a:off x="457200" y="1676400"/>
            <a:ext cx="8458200" cy="4648200"/>
          </a:xfrm>
        </p:spPr>
        <p:txBody>
          <a:bodyPr>
            <a:normAutofit fontScale="85000" lnSpcReduction="20000"/>
          </a:bodyPr>
          <a:lstStyle/>
          <a:p>
            <a:pPr marL="0" indent="0">
              <a:buNone/>
            </a:pPr>
            <a:r>
              <a:rPr lang="en-US" b="1" i="1" dirty="0" smtClean="0"/>
              <a:t> Word equation for photosynthesis is as follow:</a:t>
            </a:r>
          </a:p>
          <a:p>
            <a:pPr>
              <a:buFont typeface="Wingdings" panose="05000000000000000000" pitchFamily="2" charset="2"/>
              <a:buChar char="ü"/>
            </a:pPr>
            <a:r>
              <a:rPr lang="en-US" dirty="0" smtClean="0"/>
              <a:t>Water </a:t>
            </a:r>
            <a:r>
              <a:rPr lang="en-US" dirty="0"/>
              <a:t>+ Carbon </a:t>
            </a:r>
            <a:r>
              <a:rPr lang="en-US" dirty="0" smtClean="0"/>
              <a:t>dioxide  </a:t>
            </a:r>
            <a:r>
              <a:rPr lang="en-US" b="1" dirty="0" smtClean="0"/>
              <a:t>Sun light           </a:t>
            </a:r>
            <a:r>
              <a:rPr lang="en-US" dirty="0" smtClean="0"/>
              <a:t>glucose </a:t>
            </a:r>
            <a:r>
              <a:rPr lang="en-US" dirty="0"/>
              <a:t>+ </a:t>
            </a:r>
            <a:r>
              <a:rPr lang="en-US" dirty="0" smtClean="0"/>
              <a:t>oxygen  </a:t>
            </a:r>
          </a:p>
          <a:p>
            <a:pPr marL="0" indent="0">
              <a:buNone/>
            </a:pPr>
            <a:r>
              <a:rPr lang="en-US" dirty="0"/>
              <a:t> </a:t>
            </a:r>
            <a:r>
              <a:rPr lang="en-US" dirty="0" smtClean="0"/>
              <a:t>                                             </a:t>
            </a:r>
            <a:r>
              <a:rPr lang="en-US" b="1" dirty="0" smtClean="0"/>
              <a:t>chlorophyll</a:t>
            </a:r>
            <a:r>
              <a:rPr lang="en-US" dirty="0" smtClean="0"/>
              <a:t> </a:t>
            </a:r>
          </a:p>
          <a:p>
            <a:pPr marL="0" indent="0">
              <a:buNone/>
            </a:pPr>
            <a:r>
              <a:rPr lang="en-US" b="1" i="1" dirty="0" smtClean="0"/>
              <a:t>Chemical equation for photosynthesis is as follow:</a:t>
            </a:r>
          </a:p>
          <a:p>
            <a:pPr marL="0" indent="0">
              <a:buNone/>
            </a:pPr>
            <a:r>
              <a:rPr lang="en-US" dirty="0" smtClean="0"/>
              <a:t>                                        </a:t>
            </a:r>
            <a:r>
              <a:rPr lang="en-US" b="1" dirty="0" smtClean="0"/>
              <a:t>Light energy</a:t>
            </a:r>
            <a:endParaRPr lang="en-US" b="1" dirty="0"/>
          </a:p>
          <a:p>
            <a:pPr marL="0" indent="0">
              <a:buNone/>
            </a:pPr>
            <a:r>
              <a:rPr lang="en-US" dirty="0"/>
              <a:t>6CO2(g)+ 6H2O(l</a:t>
            </a:r>
            <a:r>
              <a:rPr lang="en-US" dirty="0" smtClean="0"/>
              <a:t>)                                       </a:t>
            </a:r>
            <a:r>
              <a:rPr lang="pt-BR" dirty="0" smtClean="0"/>
              <a:t>C6H12O6(S</a:t>
            </a:r>
            <a:r>
              <a:rPr lang="pt-BR" dirty="0"/>
              <a:t>) + 6 O2 (g</a:t>
            </a:r>
            <a:r>
              <a:rPr lang="pt-BR" dirty="0" smtClean="0"/>
              <a:t>)</a:t>
            </a:r>
          </a:p>
          <a:p>
            <a:pPr marL="0" indent="0">
              <a:buNone/>
            </a:pPr>
            <a:r>
              <a:rPr lang="en-US" dirty="0" smtClean="0"/>
              <a:t>                                         </a:t>
            </a:r>
            <a:r>
              <a:rPr lang="en-US" b="1" dirty="0" smtClean="0"/>
              <a:t>Chlorophyll</a:t>
            </a:r>
            <a:endParaRPr lang="en-US" b="1" dirty="0"/>
          </a:p>
          <a:p>
            <a:pPr>
              <a:buFont typeface="Wingdings" panose="05000000000000000000" pitchFamily="2" charset="2"/>
              <a:buChar char="v"/>
            </a:pPr>
            <a:r>
              <a:rPr lang="en-US" sz="2800" dirty="0" smtClean="0"/>
              <a:t>Water  is from the soil and serves as a raw material.</a:t>
            </a:r>
          </a:p>
          <a:p>
            <a:pPr>
              <a:buFont typeface="Wingdings" panose="05000000000000000000" pitchFamily="2" charset="2"/>
              <a:buChar char="v"/>
            </a:pPr>
            <a:r>
              <a:rPr lang="en-US" sz="2800" dirty="0" smtClean="0"/>
              <a:t>Carbon dioxide is from the atmosphere and serves as a raw material.</a:t>
            </a:r>
          </a:p>
          <a:p>
            <a:pPr>
              <a:buFont typeface="Wingdings" panose="05000000000000000000" pitchFamily="2" charset="2"/>
              <a:buChar char="v"/>
            </a:pPr>
            <a:r>
              <a:rPr lang="en-US" sz="2800" dirty="0" smtClean="0"/>
              <a:t>Sunlight is from the sun and serves to split water molecules.</a:t>
            </a:r>
          </a:p>
          <a:p>
            <a:pPr>
              <a:buFont typeface="Wingdings" panose="05000000000000000000" pitchFamily="2" charset="2"/>
              <a:buChar char="Ø"/>
            </a:pPr>
            <a:r>
              <a:rPr lang="en-US" sz="2800" dirty="0" smtClean="0"/>
              <a:t>The chlorophyll is a </a:t>
            </a:r>
            <a:r>
              <a:rPr lang="en-US" sz="2800" b="1" dirty="0" smtClean="0"/>
              <a:t>green</a:t>
            </a:r>
            <a:r>
              <a:rPr lang="en-US" sz="2800" dirty="0" smtClean="0"/>
              <a:t> pigment found </a:t>
            </a:r>
            <a:r>
              <a:rPr lang="en-US" sz="2800" dirty="0"/>
              <a:t>in </a:t>
            </a:r>
            <a:r>
              <a:rPr lang="en-US" sz="2800" b="1" dirty="0"/>
              <a:t>chloroplasts. Chloroplast </a:t>
            </a:r>
            <a:r>
              <a:rPr lang="en-US" sz="2800" dirty="0"/>
              <a:t>is an example of a </a:t>
            </a:r>
            <a:r>
              <a:rPr lang="en-US" sz="2800" b="1" dirty="0"/>
              <a:t>plastid</a:t>
            </a:r>
            <a:r>
              <a:rPr lang="en-US" sz="2800" dirty="0"/>
              <a:t>. </a:t>
            </a:r>
          </a:p>
        </p:txBody>
      </p:sp>
      <p:cxnSp>
        <p:nvCxnSpPr>
          <p:cNvPr id="5" name="Straight Arrow Connector 4"/>
          <p:cNvCxnSpPr/>
          <p:nvPr/>
        </p:nvCxnSpPr>
        <p:spPr>
          <a:xfrm>
            <a:off x="3733800" y="2286000"/>
            <a:ext cx="1752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895600" y="3505200"/>
            <a:ext cx="2590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6019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rmAutofit fontScale="90000"/>
          </a:bodyPr>
          <a:lstStyle/>
          <a:p>
            <a:r>
              <a:rPr lang="en-US" dirty="0"/>
              <a:t/>
            </a:r>
            <a:br>
              <a:rPr lang="en-US" dirty="0"/>
            </a:br>
            <a:r>
              <a:rPr lang="en-US" sz="3600" i="1" dirty="0">
                <a:latin typeface="Times New Roman" panose="02020603050405020304" pitchFamily="18" charset="0"/>
                <a:cs typeface="Times New Roman" panose="02020603050405020304" pitchFamily="18" charset="0"/>
              </a:rPr>
              <a:t>Experiment to show that oxygen is produced during </a:t>
            </a:r>
            <a:r>
              <a:rPr lang="en-US" sz="3600" i="1" dirty="0" smtClean="0">
                <a:latin typeface="Times New Roman" panose="02020603050405020304" pitchFamily="18" charset="0"/>
                <a:cs typeface="Times New Roman" panose="02020603050405020304" pitchFamily="18" charset="0"/>
              </a:rPr>
              <a:t>photosynthesis. </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
            </a:r>
            <a:br>
              <a:rPr lang="en-US" sz="3600" dirty="0" smtClean="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981200" y="2286000"/>
            <a:ext cx="4572000" cy="3657599"/>
          </a:xfrm>
          <a:prstGeom prst="rect">
            <a:avLst/>
          </a:prstGeom>
        </p:spPr>
      </p:pic>
      <p:sp>
        <p:nvSpPr>
          <p:cNvPr id="6" name="Oval 5"/>
          <p:cNvSpPr/>
          <p:nvPr/>
        </p:nvSpPr>
        <p:spPr>
          <a:xfrm flipH="1">
            <a:off x="5498252" y="2432050"/>
            <a:ext cx="79586" cy="1979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5464385" y="2747053"/>
            <a:ext cx="125305" cy="1301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Arrow Connector 8"/>
          <p:cNvCxnSpPr/>
          <p:nvPr/>
        </p:nvCxnSpPr>
        <p:spPr>
          <a:xfrm flipH="1">
            <a:off x="5715000" y="4800600"/>
            <a:ext cx="1752600" cy="5334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7010400" y="4572000"/>
            <a:ext cx="1676400" cy="571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Elodea plant</a:t>
            </a:r>
            <a:endParaRPr lang="en-US" dirty="0"/>
          </a:p>
        </p:txBody>
      </p:sp>
      <p:cxnSp>
        <p:nvCxnSpPr>
          <p:cNvPr id="13" name="Straight Arrow Connector 12"/>
          <p:cNvCxnSpPr/>
          <p:nvPr/>
        </p:nvCxnSpPr>
        <p:spPr>
          <a:xfrm>
            <a:off x="1295400" y="3581400"/>
            <a:ext cx="1295400" cy="156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09600" y="3014134"/>
            <a:ext cx="1219200" cy="11006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 beaker</a:t>
            </a:r>
            <a:endParaRPr lang="en-US" dirty="0"/>
          </a:p>
        </p:txBody>
      </p:sp>
      <p:sp>
        <p:nvSpPr>
          <p:cNvPr id="15" name="Sun 14"/>
          <p:cNvSpPr/>
          <p:nvPr/>
        </p:nvSpPr>
        <p:spPr>
          <a:xfrm>
            <a:off x="7086600" y="1495044"/>
            <a:ext cx="1219200" cy="1337734"/>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6172200" y="2286000"/>
            <a:ext cx="838200" cy="728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400800" y="2667000"/>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534150" y="2956984"/>
            <a:ext cx="738717" cy="719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315201" y="2956984"/>
            <a:ext cx="1524000" cy="6074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Sunlight</a:t>
            </a:r>
            <a:endParaRPr lang="en-US" dirty="0"/>
          </a:p>
        </p:txBody>
      </p:sp>
      <p:cxnSp>
        <p:nvCxnSpPr>
          <p:cNvPr id="27" name="Straight Arrow Connector 26"/>
          <p:cNvCxnSpPr/>
          <p:nvPr/>
        </p:nvCxnSpPr>
        <p:spPr>
          <a:xfrm flipH="1" flipV="1">
            <a:off x="6222154" y="5492454"/>
            <a:ext cx="1050713" cy="70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238999" y="5334000"/>
            <a:ext cx="1600201" cy="609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NaHCO3(</a:t>
            </a:r>
            <a:r>
              <a:rPr lang="en-US" dirty="0" err="1" smtClean="0"/>
              <a:t>aq</a:t>
            </a:r>
            <a:r>
              <a:rPr lang="en-US" dirty="0" smtClean="0"/>
              <a:t>)</a:t>
            </a:r>
            <a:endParaRPr lang="en-US" dirty="0"/>
          </a:p>
        </p:txBody>
      </p:sp>
      <p:sp>
        <p:nvSpPr>
          <p:cNvPr id="31" name="Rectangle 30"/>
          <p:cNvSpPr/>
          <p:nvPr/>
        </p:nvSpPr>
        <p:spPr>
          <a:xfrm>
            <a:off x="2286000" y="5998633"/>
            <a:ext cx="12192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a:t>
            </a:r>
            <a:endParaRPr lang="en-US" dirty="0"/>
          </a:p>
        </p:txBody>
      </p:sp>
      <p:sp>
        <p:nvSpPr>
          <p:cNvPr id="32" name="Rectangle 31"/>
          <p:cNvSpPr/>
          <p:nvPr/>
        </p:nvSpPr>
        <p:spPr>
          <a:xfrm>
            <a:off x="5122333" y="6040966"/>
            <a:ext cx="9906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a:t>
            </a:r>
            <a:endParaRPr lang="en-US" dirty="0"/>
          </a:p>
        </p:txBody>
      </p:sp>
      <p:cxnSp>
        <p:nvCxnSpPr>
          <p:cNvPr id="34" name="Straight Arrow Connector 33"/>
          <p:cNvCxnSpPr/>
          <p:nvPr/>
        </p:nvCxnSpPr>
        <p:spPr>
          <a:xfrm flipV="1">
            <a:off x="609600" y="5334000"/>
            <a:ext cx="16764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04800" y="5334000"/>
            <a:ext cx="1524000" cy="609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NaHCO3(</a:t>
            </a:r>
            <a:r>
              <a:rPr lang="en-US" dirty="0" err="1" smtClean="0"/>
              <a:t>aq</a:t>
            </a:r>
            <a:r>
              <a:rPr lang="en-US" dirty="0"/>
              <a:t>)</a:t>
            </a:r>
          </a:p>
        </p:txBody>
      </p:sp>
      <p:sp>
        <p:nvSpPr>
          <p:cNvPr id="39" name="Rectangle 38"/>
          <p:cNvSpPr/>
          <p:nvPr/>
        </p:nvSpPr>
        <p:spPr>
          <a:xfrm>
            <a:off x="762000" y="6379633"/>
            <a:ext cx="3581400" cy="325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N.B Set up A is in dark place.</a:t>
            </a:r>
            <a:endParaRPr lang="en-US" b="1" dirty="0"/>
          </a:p>
        </p:txBody>
      </p:sp>
    </p:spTree>
    <p:extLst>
      <p:ext uri="{BB962C8B-B14F-4D97-AF65-F5344CB8AC3E}">
        <p14:creationId xmlns:p14="http://schemas.microsoft.com/office/powerpoint/2010/main" val="1354793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a:latin typeface="Times New Roman" panose="02020603050405020304" pitchFamily="18" charset="0"/>
                <a:cs typeface="Times New Roman" panose="02020603050405020304" pitchFamily="18" charset="0"/>
              </a:rPr>
              <a:t>Experiment to show that oxygen is produced during photosynthesis</a:t>
            </a:r>
            <a:endParaRPr lang="en-US" sz="3600" dirty="0"/>
          </a:p>
        </p:txBody>
      </p:sp>
      <p:sp>
        <p:nvSpPr>
          <p:cNvPr id="3" name="Content Placeholder 2"/>
          <p:cNvSpPr>
            <a:spLocks noGrp="1"/>
          </p:cNvSpPr>
          <p:nvPr>
            <p:ph idx="1"/>
          </p:nvPr>
        </p:nvSpPr>
        <p:spPr/>
        <p:txBody>
          <a:bodyPr>
            <a:noAutofit/>
          </a:bodyPr>
          <a:lstStyle/>
          <a:p>
            <a:pPr marL="0" indent="0">
              <a:buNone/>
            </a:pPr>
            <a:r>
              <a:rPr lang="en-US" sz="2800" b="1" dirty="0" smtClean="0"/>
              <a:t>Observation</a:t>
            </a:r>
            <a:r>
              <a:rPr lang="en-US" sz="2800" dirty="0" smtClean="0"/>
              <a:t>:</a:t>
            </a:r>
          </a:p>
          <a:p>
            <a:pPr>
              <a:buFont typeface="Wingdings" panose="05000000000000000000" pitchFamily="2" charset="2"/>
              <a:buChar char="Ø"/>
            </a:pPr>
            <a:r>
              <a:rPr lang="en-US" sz="2800" dirty="0" smtClean="0"/>
              <a:t>Bubbles of gas given off/ produced/ released from set up B is oxygen. Oxygen  relights a glowing splint.</a:t>
            </a:r>
          </a:p>
          <a:p>
            <a:pPr>
              <a:buFont typeface="Wingdings" panose="05000000000000000000" pitchFamily="2" charset="2"/>
              <a:buChar char="Ø"/>
            </a:pPr>
            <a:r>
              <a:rPr lang="en-US" sz="2800" dirty="0" smtClean="0"/>
              <a:t>NaHCO3 provides CO2  necessary for photosynthesis.</a:t>
            </a:r>
          </a:p>
          <a:p>
            <a:pPr>
              <a:buFont typeface="Wingdings" panose="05000000000000000000" pitchFamily="2" charset="2"/>
              <a:buChar char="Ø"/>
            </a:pPr>
            <a:r>
              <a:rPr lang="en-US" sz="2800" dirty="0" smtClean="0"/>
              <a:t>There is no oxygen produced in set up A because no sunlight to be used in photosynthesis.</a:t>
            </a:r>
          </a:p>
          <a:p>
            <a:pPr>
              <a:buFont typeface="Wingdings" panose="05000000000000000000" pitchFamily="2" charset="2"/>
              <a:buChar char="Ø"/>
            </a:pPr>
            <a:endParaRPr lang="en-US" sz="3200" dirty="0" smtClean="0"/>
          </a:p>
          <a:p>
            <a:pPr>
              <a:buFont typeface="Wingdings" panose="05000000000000000000" pitchFamily="2" charset="2"/>
              <a:buChar char="Ø"/>
            </a:pPr>
            <a:endParaRPr lang="en-US" sz="3200" dirty="0"/>
          </a:p>
        </p:txBody>
      </p:sp>
    </p:spTree>
    <p:extLst>
      <p:ext uri="{BB962C8B-B14F-4D97-AF65-F5344CB8AC3E}">
        <p14:creationId xmlns:p14="http://schemas.microsoft.com/office/powerpoint/2010/main" val="1466257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31392"/>
          </a:xfrm>
        </p:spPr>
        <p:txBody>
          <a:bodyPr>
            <a:normAutofit fontScale="90000"/>
          </a:bodyPr>
          <a:lstStyle/>
          <a:p>
            <a:r>
              <a:rPr lang="en-US" sz="4000" b="1" dirty="0" smtClean="0">
                <a:latin typeface="Times New Roman" panose="02020603050405020304" pitchFamily="18" charset="0"/>
                <a:cs typeface="Times New Roman" panose="02020603050405020304" pitchFamily="18" charset="0"/>
              </a:rPr>
              <a:t>Necessary conditions or requirements for photosynthesis</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3600" dirty="0"/>
              <a:t>C</a:t>
            </a:r>
            <a:r>
              <a:rPr lang="en-US" sz="3600" dirty="0" smtClean="0"/>
              <a:t>ertain </a:t>
            </a:r>
            <a:r>
              <a:rPr lang="en-US" sz="3600" dirty="0"/>
              <a:t>conditions are necessary. These conditions include the presence of: </a:t>
            </a:r>
          </a:p>
          <a:p>
            <a:pPr>
              <a:buFont typeface="Wingdings" panose="05000000000000000000" pitchFamily="2" charset="2"/>
              <a:buChar char="ü"/>
            </a:pPr>
            <a:r>
              <a:rPr lang="en-US" sz="3600" dirty="0" smtClean="0"/>
              <a:t> </a:t>
            </a:r>
            <a:r>
              <a:rPr lang="en-US" sz="3600" dirty="0"/>
              <a:t>Light energy </a:t>
            </a:r>
          </a:p>
          <a:p>
            <a:pPr>
              <a:buFont typeface="Wingdings" panose="05000000000000000000" pitchFamily="2" charset="2"/>
              <a:buChar char="ü"/>
            </a:pPr>
            <a:r>
              <a:rPr lang="en-US" sz="3600" dirty="0" smtClean="0"/>
              <a:t> </a:t>
            </a:r>
            <a:r>
              <a:rPr lang="en-US" sz="3600" dirty="0"/>
              <a:t>Carbon dioxide </a:t>
            </a:r>
          </a:p>
          <a:p>
            <a:pPr>
              <a:buFont typeface="Wingdings" panose="05000000000000000000" pitchFamily="2" charset="2"/>
              <a:buChar char="ü"/>
            </a:pPr>
            <a:r>
              <a:rPr lang="en-US" sz="3600" dirty="0" smtClean="0"/>
              <a:t>Water </a:t>
            </a:r>
            <a:endParaRPr lang="en-US" sz="3600" dirty="0"/>
          </a:p>
          <a:p>
            <a:pPr>
              <a:buFont typeface="Wingdings" panose="05000000000000000000" pitchFamily="2" charset="2"/>
              <a:buChar char="ü"/>
            </a:pPr>
            <a:r>
              <a:rPr lang="en-US" sz="3600" dirty="0" smtClean="0"/>
              <a:t>Chlorophyll </a:t>
            </a:r>
            <a:endParaRPr lang="en-US" sz="3600" dirty="0"/>
          </a:p>
        </p:txBody>
      </p:sp>
    </p:spTree>
    <p:extLst>
      <p:ext uri="{BB962C8B-B14F-4D97-AF65-F5344CB8AC3E}">
        <p14:creationId xmlns:p14="http://schemas.microsoft.com/office/powerpoint/2010/main" val="9805263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458200" cy="1143000"/>
          </a:xfrm>
        </p:spPr>
        <p:txBody>
          <a:bodyPr>
            <a:normAutofit fontScale="90000"/>
          </a:bodyPr>
          <a:lstStyle/>
          <a:p>
            <a:r>
              <a:rPr lang="en-US" dirty="0"/>
              <a:t/>
            </a:r>
            <a:br>
              <a:rPr lang="en-US" dirty="0"/>
            </a:br>
            <a:r>
              <a:rPr lang="en-US" sz="4000" b="1" dirty="0">
                <a:solidFill>
                  <a:schemeClr val="tx1"/>
                </a:solidFill>
                <a:latin typeface="Times New Roman" panose="02020603050405020304" pitchFamily="18" charset="0"/>
                <a:cs typeface="Times New Roman" panose="02020603050405020304" pitchFamily="18" charset="0"/>
              </a:rPr>
              <a:t>Adaptation of fish to aquatic </a:t>
            </a:r>
            <a:r>
              <a:rPr lang="en-US" sz="4000" b="1" dirty="0" smtClean="0">
                <a:solidFill>
                  <a:schemeClr val="tx1"/>
                </a:solidFill>
                <a:latin typeface="Times New Roman" panose="02020603050405020304" pitchFamily="18" charset="0"/>
                <a:cs typeface="Times New Roman" panose="02020603050405020304" pitchFamily="18" charset="0"/>
              </a:rPr>
              <a:t>environment. </a:t>
            </a:r>
            <a:r>
              <a:rPr lang="en-US" sz="4000" dirty="0">
                <a:solidFill>
                  <a:schemeClr val="tx1"/>
                </a:solidFill>
                <a:latin typeface="Times New Roman" panose="02020603050405020304" pitchFamily="18" charset="0"/>
                <a:cs typeface="Times New Roman" panose="02020603050405020304" pitchFamily="18" charset="0"/>
              </a:rPr>
              <a:t/>
            </a:r>
            <a:br>
              <a:rPr lang="en-US" sz="4000" dirty="0">
                <a:solidFill>
                  <a:schemeClr val="tx1"/>
                </a:solidFill>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How does fish survive in water? </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t>Fish </a:t>
            </a:r>
            <a:r>
              <a:rPr lang="en-US" sz="3200" dirty="0"/>
              <a:t>use gills to breathe under </a:t>
            </a:r>
            <a:r>
              <a:rPr lang="en-US" sz="3200" dirty="0" smtClean="0"/>
              <a:t>water</a:t>
            </a:r>
            <a:r>
              <a:rPr lang="en-US" sz="3200" dirty="0"/>
              <a:t> </a:t>
            </a:r>
            <a:r>
              <a:rPr lang="en-US" sz="3200" dirty="0" smtClean="0"/>
              <a:t>and </a:t>
            </a:r>
            <a:r>
              <a:rPr lang="en-US" sz="3200" dirty="0"/>
              <a:t>the gills to allow </a:t>
            </a:r>
            <a:r>
              <a:rPr lang="en-US" sz="3200" dirty="0" smtClean="0"/>
              <a:t>for </a:t>
            </a:r>
            <a:r>
              <a:rPr lang="en-US" sz="3200" dirty="0"/>
              <a:t>gaseous exchange. </a:t>
            </a:r>
          </a:p>
          <a:p>
            <a:pPr>
              <a:buFont typeface="Wingdings" panose="05000000000000000000" pitchFamily="2" charset="2"/>
              <a:buChar char="Ø"/>
            </a:pPr>
            <a:r>
              <a:rPr lang="en-US" sz="3200" b="1" dirty="0" smtClean="0"/>
              <a:t>Fish have a Streamlined </a:t>
            </a:r>
            <a:r>
              <a:rPr lang="en-US" sz="3200" b="1" dirty="0"/>
              <a:t>body </a:t>
            </a:r>
            <a:r>
              <a:rPr lang="en-US" sz="3200" dirty="0" smtClean="0"/>
              <a:t>that allow </a:t>
            </a:r>
            <a:r>
              <a:rPr lang="en-US" sz="3200" dirty="0"/>
              <a:t>water to easily pass over them, reducing friction (resistance) as they swim. </a:t>
            </a:r>
          </a:p>
          <a:p>
            <a:pPr>
              <a:buFont typeface="Wingdings" panose="05000000000000000000" pitchFamily="2" charset="2"/>
              <a:buChar char="Ø"/>
            </a:pPr>
            <a:r>
              <a:rPr lang="en-US" sz="3200" dirty="0" smtClean="0"/>
              <a:t>Fish have fins </a:t>
            </a:r>
            <a:r>
              <a:rPr lang="en-US" sz="3200" dirty="0"/>
              <a:t>and tails </a:t>
            </a:r>
            <a:r>
              <a:rPr lang="en-US" sz="3200" dirty="0" smtClean="0"/>
              <a:t>that allow </a:t>
            </a:r>
            <a:r>
              <a:rPr lang="en-US" sz="3200" dirty="0"/>
              <a:t>fish to move through water </a:t>
            </a:r>
            <a:r>
              <a:rPr lang="en-US" dirty="0" smtClean="0"/>
              <a:t>.</a:t>
            </a:r>
          </a:p>
          <a:p>
            <a:pPr>
              <a:buFont typeface="Wingdings" panose="05000000000000000000" pitchFamily="2" charset="2"/>
              <a:buChar char="Ø"/>
            </a:pPr>
            <a:r>
              <a:rPr lang="en-US" dirty="0" smtClean="0"/>
              <a:t>Fish have a hydrodynamic form that allows to swim.</a:t>
            </a:r>
          </a:p>
          <a:p>
            <a:pPr marL="0" indent="0">
              <a:buNone/>
            </a:pPr>
            <a:endParaRPr lang="en-US" sz="3600" dirty="0"/>
          </a:p>
        </p:txBody>
      </p:sp>
    </p:spTree>
    <p:extLst>
      <p:ext uri="{BB962C8B-B14F-4D97-AF65-F5344CB8AC3E}">
        <p14:creationId xmlns:p14="http://schemas.microsoft.com/office/powerpoint/2010/main" val="15424907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fontScale="90000"/>
          </a:bodyPr>
          <a:lstStyle/>
          <a:p>
            <a:r>
              <a:rPr lang="en-US" dirty="0"/>
              <a:t/>
            </a:r>
            <a:br>
              <a:rPr lang="en-US" dirty="0"/>
            </a:br>
            <a:r>
              <a:rPr lang="en-US" sz="4000" b="1" dirty="0" smtClean="0"/>
              <a:t>To investigate </a:t>
            </a:r>
            <a:r>
              <a:rPr lang="en-US" sz="4000" b="1" dirty="0"/>
              <a:t>the necessity of carbon dioxide in </a:t>
            </a:r>
            <a:r>
              <a:rPr lang="en-US" sz="4000" b="1" dirty="0" smtClean="0"/>
              <a:t>photosynthesis.</a:t>
            </a:r>
            <a:r>
              <a:rPr lang="en-US" sz="4000" dirty="0"/>
              <a:t>	</a:t>
            </a:r>
            <a:br>
              <a:rPr lang="en-US" sz="4000" dirty="0"/>
            </a:br>
            <a:endParaRPr lang="en-US" sz="4000" dirty="0"/>
          </a:p>
        </p:txBody>
      </p:sp>
      <p:pic>
        <p:nvPicPr>
          <p:cNvPr id="4" name="Content Placeholder 3"/>
          <p:cNvPicPr>
            <a:picLocks noGrp="1" noChangeAspect="1"/>
          </p:cNvPicPr>
          <p:nvPr>
            <p:ph idx="1"/>
          </p:nvPr>
        </p:nvPicPr>
        <p:blipFill>
          <a:blip r:embed="rId2"/>
          <a:stretch>
            <a:fillRect/>
          </a:stretch>
        </p:blipFill>
        <p:spPr>
          <a:xfrm>
            <a:off x="1295400" y="2345267"/>
            <a:ext cx="2785534" cy="2819400"/>
          </a:xfrm>
          <a:prstGeom prst="rect">
            <a:avLst/>
          </a:prstGeom>
        </p:spPr>
      </p:pic>
      <p:sp>
        <p:nvSpPr>
          <p:cNvPr id="5" name="Sun 4"/>
          <p:cNvSpPr/>
          <p:nvPr/>
        </p:nvSpPr>
        <p:spPr>
          <a:xfrm>
            <a:off x="876299" y="2209800"/>
            <a:ext cx="762000" cy="10668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3221567"/>
            <a:ext cx="9906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Sun lights</a:t>
            </a:r>
            <a:endParaRPr lang="en-US" dirty="0"/>
          </a:p>
        </p:txBody>
      </p:sp>
      <p:sp>
        <p:nvSpPr>
          <p:cNvPr id="7" name="Rectangle 6"/>
          <p:cNvSpPr/>
          <p:nvPr/>
        </p:nvSpPr>
        <p:spPr>
          <a:xfrm>
            <a:off x="3657600" y="3754967"/>
            <a:ext cx="1524000" cy="5122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NaHCO3(</a:t>
            </a:r>
            <a:r>
              <a:rPr lang="en-US" dirty="0" err="1" smtClean="0"/>
              <a:t>aq</a:t>
            </a:r>
            <a:r>
              <a:rPr lang="en-US" dirty="0" smtClean="0"/>
              <a:t>)</a:t>
            </a:r>
            <a:endParaRPr lang="en-US" dirty="0"/>
          </a:p>
        </p:txBody>
      </p:sp>
      <p:sp>
        <p:nvSpPr>
          <p:cNvPr id="8" name="Rectangle 7"/>
          <p:cNvSpPr/>
          <p:nvPr/>
        </p:nvSpPr>
        <p:spPr>
          <a:xfrm>
            <a:off x="1667935" y="5181601"/>
            <a:ext cx="2781301"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SET UP A</a:t>
            </a:r>
            <a:endParaRPr lang="en-US" dirty="0"/>
          </a:p>
        </p:txBody>
      </p:sp>
    </p:spTree>
    <p:extLst>
      <p:ext uri="{BB962C8B-B14F-4D97-AF65-F5344CB8AC3E}">
        <p14:creationId xmlns:p14="http://schemas.microsoft.com/office/powerpoint/2010/main" val="8302798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Autofit/>
          </a:bodyPr>
          <a:lstStyle/>
          <a:p>
            <a:r>
              <a:rPr lang="en-US" sz="3200" b="1" dirty="0"/>
              <a:t>To investigate the necessity of carbon dioxide in photosynthesis.</a:t>
            </a:r>
            <a:r>
              <a:rPr lang="en-US" sz="3200" dirty="0"/>
              <a:t>	</a:t>
            </a:r>
            <a:br>
              <a:rPr lang="en-US" sz="3200" dirty="0"/>
            </a:br>
            <a:endParaRPr lang="en-US" sz="3200" dirty="0"/>
          </a:p>
        </p:txBody>
      </p:sp>
      <p:pic>
        <p:nvPicPr>
          <p:cNvPr id="6" name="Content Placeholder 5"/>
          <p:cNvPicPr>
            <a:picLocks noGrp="1" noChangeAspect="1"/>
          </p:cNvPicPr>
          <p:nvPr>
            <p:ph idx="1"/>
          </p:nvPr>
        </p:nvPicPr>
        <p:blipFill>
          <a:blip r:embed="rId2"/>
          <a:stretch>
            <a:fillRect/>
          </a:stretch>
        </p:blipFill>
        <p:spPr>
          <a:xfrm>
            <a:off x="2133600" y="2302933"/>
            <a:ext cx="3429000" cy="2743200"/>
          </a:xfrm>
          <a:prstGeom prst="rect">
            <a:avLst/>
          </a:prstGeom>
        </p:spPr>
      </p:pic>
      <p:sp>
        <p:nvSpPr>
          <p:cNvPr id="9" name="Sun 8"/>
          <p:cNvSpPr/>
          <p:nvPr/>
        </p:nvSpPr>
        <p:spPr>
          <a:xfrm>
            <a:off x="1295400" y="2286000"/>
            <a:ext cx="1447800" cy="11430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3429000"/>
            <a:ext cx="14478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Sunlight</a:t>
            </a:r>
            <a:endParaRPr lang="en-US" dirty="0"/>
          </a:p>
        </p:txBody>
      </p:sp>
      <p:sp>
        <p:nvSpPr>
          <p:cNvPr id="11" name="Rectangle 10"/>
          <p:cNvSpPr/>
          <p:nvPr/>
        </p:nvSpPr>
        <p:spPr>
          <a:xfrm>
            <a:off x="5181600" y="3657600"/>
            <a:ext cx="13716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t>NaOH</a:t>
            </a:r>
            <a:r>
              <a:rPr lang="en-US" dirty="0" smtClean="0"/>
              <a:t> /KOH</a:t>
            </a:r>
            <a:endParaRPr lang="en-US" dirty="0"/>
          </a:p>
        </p:txBody>
      </p:sp>
      <p:cxnSp>
        <p:nvCxnSpPr>
          <p:cNvPr id="13" name="Straight Arrow Connector 12"/>
          <p:cNvCxnSpPr/>
          <p:nvPr/>
        </p:nvCxnSpPr>
        <p:spPr>
          <a:xfrm flipH="1">
            <a:off x="4457700" y="2302933"/>
            <a:ext cx="838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295900" y="2189311"/>
            <a:ext cx="2552700" cy="6893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a:p>
          <a:p>
            <a:r>
              <a:rPr lang="en-US"/>
              <a:t>polythene bag 	</a:t>
            </a:r>
          </a:p>
        </p:txBody>
      </p:sp>
      <p:sp>
        <p:nvSpPr>
          <p:cNvPr id="15" name="Rectangle 14"/>
          <p:cNvSpPr/>
          <p:nvPr/>
        </p:nvSpPr>
        <p:spPr>
          <a:xfrm>
            <a:off x="2743200" y="5410200"/>
            <a:ext cx="33528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SET UP B</a:t>
            </a:r>
            <a:endParaRPr lang="en-US" dirty="0"/>
          </a:p>
        </p:txBody>
      </p:sp>
    </p:spTree>
    <p:extLst>
      <p:ext uri="{BB962C8B-B14F-4D97-AF65-F5344CB8AC3E}">
        <p14:creationId xmlns:p14="http://schemas.microsoft.com/office/powerpoint/2010/main" val="22707337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To investigate the necessity of carbon dioxide in photosynthesis</a:t>
            </a:r>
            <a:endParaRPr lang="en-US" sz="3600" dirty="0"/>
          </a:p>
        </p:txBody>
      </p:sp>
      <p:sp>
        <p:nvSpPr>
          <p:cNvPr id="3" name="Content Placeholder 2"/>
          <p:cNvSpPr>
            <a:spLocks noGrp="1"/>
          </p:cNvSpPr>
          <p:nvPr>
            <p:ph idx="1"/>
          </p:nvPr>
        </p:nvSpPr>
        <p:spPr/>
        <p:txBody>
          <a:bodyPr>
            <a:normAutofit lnSpcReduction="10000"/>
          </a:bodyPr>
          <a:lstStyle/>
          <a:p>
            <a:pPr marL="0" indent="0">
              <a:buNone/>
            </a:pPr>
            <a:r>
              <a:rPr lang="en-US" sz="2800" b="1" dirty="0" smtClean="0"/>
              <a:t>Observations:</a:t>
            </a:r>
          </a:p>
          <a:p>
            <a:pPr marL="0" indent="0">
              <a:buNone/>
            </a:pPr>
            <a:r>
              <a:rPr lang="en-US" sz="2800" dirty="0" smtClean="0"/>
              <a:t>1. When you detach  </a:t>
            </a:r>
            <a:r>
              <a:rPr lang="en-US" sz="2800" dirty="0"/>
              <a:t>leaves from each setup and test for the presence of </a:t>
            </a:r>
            <a:r>
              <a:rPr lang="en-US" sz="2800" dirty="0" smtClean="0"/>
              <a:t>starch:</a:t>
            </a:r>
          </a:p>
          <a:p>
            <a:pPr marL="0" indent="0">
              <a:buNone/>
            </a:pPr>
            <a:r>
              <a:rPr lang="en-US" sz="2800" dirty="0" smtClean="0"/>
              <a:t>In set Up A, There is the presence of starch because all necessary conditions are available.</a:t>
            </a:r>
          </a:p>
          <a:p>
            <a:pPr marL="0" indent="0">
              <a:buNone/>
            </a:pPr>
            <a:r>
              <a:rPr lang="en-US" sz="2800" dirty="0" smtClean="0"/>
              <a:t>In set up B , There is no starch because there is no CO2 for photosynthesis. </a:t>
            </a:r>
            <a:r>
              <a:rPr lang="en-US" sz="2800" dirty="0" err="1" smtClean="0"/>
              <a:t>NaOH</a:t>
            </a:r>
            <a:r>
              <a:rPr lang="en-US" sz="2800" dirty="0" smtClean="0"/>
              <a:t> absorbs CO2</a:t>
            </a:r>
          </a:p>
          <a:p>
            <a:pPr marL="0" indent="0">
              <a:buNone/>
            </a:pPr>
            <a:r>
              <a:rPr lang="en-US" sz="2800" dirty="0" smtClean="0"/>
              <a:t>2. The role of NaHCO3(</a:t>
            </a:r>
            <a:r>
              <a:rPr lang="en-US" sz="2800" dirty="0" err="1" smtClean="0"/>
              <a:t>aq</a:t>
            </a:r>
            <a:r>
              <a:rPr lang="en-US" sz="2800" dirty="0" smtClean="0"/>
              <a:t>) is to produce CO2(g) while </a:t>
            </a:r>
            <a:r>
              <a:rPr lang="en-US" sz="2800" dirty="0" err="1" smtClean="0"/>
              <a:t>NaOH</a:t>
            </a:r>
            <a:r>
              <a:rPr lang="en-US" sz="2800" dirty="0" smtClean="0"/>
              <a:t> </a:t>
            </a:r>
            <a:r>
              <a:rPr lang="en-US" sz="2800" dirty="0"/>
              <a:t>a</a:t>
            </a:r>
            <a:r>
              <a:rPr lang="en-US" sz="2800" dirty="0" smtClean="0"/>
              <a:t>bsorbs CO2  </a:t>
            </a:r>
          </a:p>
          <a:p>
            <a:pPr marL="0" indent="0">
              <a:buNone/>
            </a:pPr>
            <a:r>
              <a:rPr lang="en-US" sz="2800" dirty="0"/>
              <a:t>	</a:t>
            </a:r>
          </a:p>
          <a:p>
            <a:pPr marL="0" indent="0">
              <a:buNone/>
            </a:pPr>
            <a:endParaRPr lang="en-US" dirty="0"/>
          </a:p>
        </p:txBody>
      </p:sp>
    </p:spTree>
    <p:extLst>
      <p:ext uri="{BB962C8B-B14F-4D97-AF65-F5344CB8AC3E}">
        <p14:creationId xmlns:p14="http://schemas.microsoft.com/office/powerpoint/2010/main" val="32926203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a:t>
            </a:r>
            <a:r>
              <a:rPr lang="en-US" dirty="0" smtClean="0"/>
              <a:t>photosynthesis.</a:t>
            </a:r>
            <a:endParaRPr lang="en-US" dirty="0"/>
          </a:p>
        </p:txBody>
      </p:sp>
      <p:sp>
        <p:nvSpPr>
          <p:cNvPr id="3" name="Content Placeholder 2"/>
          <p:cNvSpPr>
            <a:spLocks noGrp="1"/>
          </p:cNvSpPr>
          <p:nvPr>
            <p:ph idx="1"/>
          </p:nvPr>
        </p:nvSpPr>
        <p:spPr/>
        <p:txBody>
          <a:bodyPr>
            <a:normAutofit/>
          </a:bodyPr>
          <a:lstStyle/>
          <a:p>
            <a:pPr marL="0" indent="0">
              <a:buNone/>
            </a:pPr>
            <a:r>
              <a:rPr lang="en-US" sz="3200" b="1" dirty="0" smtClean="0">
                <a:latin typeface="Times New Roman" panose="02020603050405020304" pitchFamily="18" charset="0"/>
                <a:cs typeface="Times New Roman" panose="02020603050405020304" pitchFamily="18" charset="0"/>
              </a:rPr>
              <a:t>Lesson </a:t>
            </a:r>
            <a:r>
              <a:rPr lang="en-US" sz="3200" b="1" dirty="0">
                <a:latin typeface="Times New Roman" panose="02020603050405020304" pitchFamily="18" charset="0"/>
                <a:cs typeface="Times New Roman" panose="02020603050405020304" pitchFamily="18" charset="0"/>
              </a:rPr>
              <a:t>2,3&amp;4: </a:t>
            </a:r>
            <a:r>
              <a:rPr lang="en-US" sz="3200" dirty="0">
                <a:latin typeface="Times New Roman" panose="02020603050405020304" pitchFamily="18" charset="0"/>
                <a:cs typeface="Times New Roman" panose="02020603050405020304" pitchFamily="18" charset="0"/>
              </a:rPr>
              <a:t>Limiting factors of </a:t>
            </a:r>
            <a:r>
              <a:rPr lang="en-US" sz="3200" dirty="0" smtClean="0">
                <a:latin typeface="Times New Roman" panose="02020603050405020304" pitchFamily="18" charset="0"/>
                <a:cs typeface="Times New Roman" panose="02020603050405020304" pitchFamily="18" charset="0"/>
              </a:rPr>
              <a:t>photosynthesis.</a:t>
            </a:r>
          </a:p>
          <a:p>
            <a:pPr marL="0" indent="0">
              <a:buNone/>
            </a:pPr>
            <a:r>
              <a:rPr lang="en-US" sz="3200" b="1" i="1" dirty="0" smtClean="0">
                <a:latin typeface="Times New Roman" panose="02020603050405020304" pitchFamily="18" charset="0"/>
                <a:cs typeface="Times New Roman" panose="02020603050405020304" pitchFamily="18" charset="0"/>
              </a:rPr>
              <a:t>Learning objectives</a:t>
            </a:r>
            <a:r>
              <a:rPr lang="en-US" sz="3200" b="1" dirty="0" smtClean="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3200" b="1" dirty="0" smtClean="0">
                <a:latin typeface="Times New Roman" panose="02020603050405020304" pitchFamily="18" charset="0"/>
                <a:cs typeface="Times New Roman" panose="02020603050405020304" pitchFamily="18" charset="0"/>
              </a:rPr>
              <a:t>Mention and explain limiting factors for photosynthesis.</a:t>
            </a:r>
          </a:p>
          <a:p>
            <a:pPr>
              <a:buFont typeface="Wingdings" panose="05000000000000000000" pitchFamily="2" charset="2"/>
              <a:buChar char="v"/>
            </a:pPr>
            <a:r>
              <a:rPr lang="en-US" sz="3200" dirty="0" smtClean="0">
                <a:latin typeface="Times New Roman" panose="02020603050405020304" pitchFamily="18" charset="0"/>
                <a:cs typeface="Times New Roman" panose="02020603050405020304" pitchFamily="18" charset="0"/>
              </a:rPr>
              <a:t>A </a:t>
            </a:r>
            <a:r>
              <a:rPr lang="en-US" sz="3200" b="1" dirty="0">
                <a:latin typeface="Times New Roman" panose="02020603050405020304" pitchFamily="18" charset="0"/>
                <a:cs typeface="Times New Roman" panose="02020603050405020304" pitchFamily="18" charset="0"/>
              </a:rPr>
              <a:t>limiting factor </a:t>
            </a:r>
            <a:r>
              <a:rPr lang="en-US" sz="3200" dirty="0">
                <a:latin typeface="Times New Roman" panose="02020603050405020304" pitchFamily="18" charset="0"/>
                <a:cs typeface="Times New Roman" panose="02020603050405020304" pitchFamily="18" charset="0"/>
              </a:rPr>
              <a:t>is a variable which </a:t>
            </a:r>
            <a:r>
              <a:rPr lang="en-US" sz="3200" b="1" dirty="0">
                <a:latin typeface="Times New Roman" panose="02020603050405020304" pitchFamily="18" charset="0"/>
                <a:cs typeface="Times New Roman" panose="02020603050405020304" pitchFamily="18" charset="0"/>
              </a:rPr>
              <a:t>limits</a:t>
            </a:r>
            <a:r>
              <a:rPr lang="en-US" sz="3200" dirty="0">
                <a:latin typeface="Times New Roman" panose="02020603050405020304" pitchFamily="18" charset="0"/>
                <a:cs typeface="Times New Roman" panose="02020603050405020304" pitchFamily="18" charset="0"/>
              </a:rPr>
              <a:t> the rate of photosynthesis.</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8120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photosynthesis.</a:t>
            </a:r>
          </a:p>
        </p:txBody>
      </p:sp>
      <p:sp>
        <p:nvSpPr>
          <p:cNvPr id="3" name="Content Placeholder 2"/>
          <p:cNvSpPr>
            <a:spLocks noGrp="1"/>
          </p:cNvSpPr>
          <p:nvPr>
            <p:ph idx="1"/>
          </p:nvPr>
        </p:nvSpPr>
        <p:spPr/>
        <p:txBody>
          <a:bodyPr/>
          <a:lstStyle/>
          <a:p>
            <a:pPr marL="0" indent="0">
              <a:buNone/>
            </a:pPr>
            <a:r>
              <a:rPr lang="en-US" dirty="0" smtClean="0"/>
              <a:t>The limiting factors of photosynthesis include:</a:t>
            </a:r>
          </a:p>
          <a:p>
            <a:pPr>
              <a:buFont typeface="Wingdings" panose="05000000000000000000" pitchFamily="2" charset="2"/>
              <a:buChar char="ü"/>
            </a:pPr>
            <a:r>
              <a:rPr lang="en-US" sz="3200" b="1" dirty="0" smtClean="0"/>
              <a:t>a</a:t>
            </a:r>
            <a:r>
              <a:rPr lang="en-US" sz="3200" b="1" dirty="0"/>
              <a:t>. Light </a:t>
            </a:r>
            <a:r>
              <a:rPr lang="en-US" sz="3200" b="1" dirty="0" smtClean="0"/>
              <a:t>intensity: </a:t>
            </a:r>
            <a:r>
              <a:rPr lang="en-US" dirty="0" smtClean="0"/>
              <a:t>In </a:t>
            </a:r>
            <a:r>
              <a:rPr lang="en-US" dirty="0"/>
              <a:t>darkness, plants cannot </a:t>
            </a:r>
            <a:r>
              <a:rPr lang="en-US" dirty="0" smtClean="0"/>
              <a:t>photosynthesize food </a:t>
            </a:r>
            <a:r>
              <a:rPr lang="en-US" dirty="0"/>
              <a:t>at all. In low light intensity, the rate of photosynthesis is low. But as light intensity increases, the rate of photosynthesis also increases. </a:t>
            </a:r>
          </a:p>
        </p:txBody>
      </p:sp>
    </p:spTree>
    <p:extLst>
      <p:ext uri="{BB962C8B-B14F-4D97-AF65-F5344CB8AC3E}">
        <p14:creationId xmlns:p14="http://schemas.microsoft.com/office/powerpoint/2010/main" val="5142622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photosynthesis</a:t>
            </a:r>
          </a:p>
        </p:txBody>
      </p:sp>
      <p:sp>
        <p:nvSpPr>
          <p:cNvPr id="5" name="Content Placeholder 4"/>
          <p:cNvSpPr>
            <a:spLocks noGrp="1"/>
          </p:cNvSpPr>
          <p:nvPr>
            <p:ph idx="1"/>
          </p:nvPr>
        </p:nvSpPr>
        <p:spPr>
          <a:xfrm>
            <a:off x="152400" y="1935480"/>
            <a:ext cx="8534400" cy="4541520"/>
          </a:xfrm>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endParaRPr lang="en-US"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r>
              <a:rPr lang="en-US" b="1" i="1" dirty="0" smtClean="0">
                <a:latin typeface="Times New Roman" panose="02020603050405020304" pitchFamily="18" charset="0"/>
                <a:cs typeface="Times New Roman" panose="02020603050405020304" pitchFamily="18" charset="0"/>
              </a:rPr>
              <a:t>A </a:t>
            </a:r>
            <a:r>
              <a:rPr lang="en-US" b="1" i="1" dirty="0">
                <a:latin typeface="Times New Roman" panose="02020603050405020304" pitchFamily="18" charset="0"/>
                <a:cs typeface="Times New Roman" panose="02020603050405020304" pitchFamily="18" charset="0"/>
              </a:rPr>
              <a:t>graph showing effect of light intensity on rate of photosynthesis</a:t>
            </a:r>
            <a:endParaRPr lang="en-US" b="1" dirty="0">
              <a:latin typeface="Times New Roman" panose="02020603050405020304" pitchFamily="18" charset="0"/>
              <a:cs typeface="Times New Roman" panose="02020603050405020304" pitchFamily="18" charset="0"/>
            </a:endParaRP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6895622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413"/>
            <a:ext cx="8229600" cy="1143000"/>
          </a:xfrm>
        </p:spPr>
        <p:txBody>
          <a:bodyPr>
            <a:normAutofit fontScale="90000"/>
          </a:bodyPr>
          <a:lstStyle/>
          <a:p>
            <a:r>
              <a:rPr lang="en-US" dirty="0"/>
              <a:t>Limiting factors of photosynthesis</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b="1" dirty="0" smtClean="0"/>
              <a:t>Between the points A and B </a:t>
            </a:r>
            <a:r>
              <a:rPr lang="en-US" dirty="0" smtClean="0"/>
              <a:t>, Increase </a:t>
            </a:r>
            <a:r>
              <a:rPr lang="en-US" dirty="0"/>
              <a:t>in light intensity leads to an increase in the rate of photosynthesis. Light is </a:t>
            </a:r>
            <a:r>
              <a:rPr lang="en-US" dirty="0" smtClean="0"/>
              <a:t>therefore </a:t>
            </a:r>
            <a:r>
              <a:rPr lang="en-US" dirty="0"/>
              <a:t>a limiting factor</a:t>
            </a:r>
            <a:r>
              <a:rPr lang="en-US" dirty="0" smtClean="0"/>
              <a:t>.</a:t>
            </a:r>
          </a:p>
          <a:p>
            <a:pPr>
              <a:buFont typeface="Wingdings" panose="05000000000000000000" pitchFamily="2" charset="2"/>
              <a:buChar char="Ø"/>
            </a:pPr>
            <a:r>
              <a:rPr lang="en-US" b="1" dirty="0" smtClean="0"/>
              <a:t>Between </a:t>
            </a:r>
            <a:r>
              <a:rPr lang="en-US" b="1" dirty="0"/>
              <a:t>B and C </a:t>
            </a:r>
            <a:r>
              <a:rPr lang="en-US" b="1" dirty="0" smtClean="0"/>
              <a:t>, </a:t>
            </a:r>
            <a:r>
              <a:rPr lang="en-US" dirty="0" smtClean="0"/>
              <a:t> </a:t>
            </a:r>
            <a:r>
              <a:rPr lang="en-US" dirty="0"/>
              <a:t>the plant cannot </a:t>
            </a:r>
            <a:r>
              <a:rPr lang="en-US" dirty="0" smtClean="0"/>
              <a:t>photosynthesize food.</a:t>
            </a:r>
          </a:p>
          <a:p>
            <a:pPr marL="0" indent="0">
              <a:buNone/>
            </a:pPr>
            <a:r>
              <a:rPr lang="en-US" b="1" dirty="0" smtClean="0"/>
              <a:t>b</a:t>
            </a:r>
            <a:r>
              <a:rPr lang="en-US" b="1" dirty="0"/>
              <a:t>. Carbon dioxide </a:t>
            </a:r>
            <a:r>
              <a:rPr lang="en-US" b="1" dirty="0" smtClean="0"/>
              <a:t>concentration:  </a:t>
            </a:r>
            <a:r>
              <a:rPr lang="en-US" dirty="0" smtClean="0"/>
              <a:t>Increase </a:t>
            </a:r>
            <a:r>
              <a:rPr lang="en-US" dirty="0"/>
              <a:t>in carbon dioxide increases the rate of photosynthesis. But this continues only to a certain point where rate of photosynthesis does not increase further with more carbon dioxide since other factors affecting photosynthesis become limiting. </a:t>
            </a:r>
            <a:endParaRPr lang="en-US" b="1" dirty="0"/>
          </a:p>
        </p:txBody>
      </p:sp>
    </p:spTree>
    <p:extLst>
      <p:ext uri="{BB962C8B-B14F-4D97-AF65-F5344CB8AC3E}">
        <p14:creationId xmlns:p14="http://schemas.microsoft.com/office/powerpoint/2010/main" val="14609277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photosynthesis</a:t>
            </a:r>
          </a:p>
        </p:txBody>
      </p:sp>
      <p:sp>
        <p:nvSpPr>
          <p:cNvPr id="3" name="Content Placeholder 2"/>
          <p:cNvSpPr>
            <a:spLocks noGrp="1"/>
          </p:cNvSpPr>
          <p:nvPr>
            <p:ph idx="1"/>
          </p:nvPr>
        </p:nvSpPr>
        <p:spPr/>
        <p:txBody>
          <a:bodyPr>
            <a:normAutofit/>
          </a:bodyPr>
          <a:lstStyle/>
          <a:p>
            <a:endParaRPr lang="en-US"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r>
              <a:rPr lang="en-US" i="1" dirty="0" smtClean="0"/>
              <a:t>Graph </a:t>
            </a:r>
            <a:r>
              <a:rPr lang="en-US" i="1" dirty="0"/>
              <a:t>of effect of carbon dioxide concentration on the rate of photosynthesis </a:t>
            </a:r>
            <a:endParaRPr lang="en-US" dirty="0"/>
          </a:p>
        </p:txBody>
      </p:sp>
    </p:spTree>
    <p:extLst>
      <p:ext uri="{BB962C8B-B14F-4D97-AF65-F5344CB8AC3E}">
        <p14:creationId xmlns:p14="http://schemas.microsoft.com/office/powerpoint/2010/main" val="14525642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photosynthesis</a:t>
            </a:r>
          </a:p>
        </p:txBody>
      </p:sp>
      <p:sp>
        <p:nvSpPr>
          <p:cNvPr id="3" name="Content Placeholder 2"/>
          <p:cNvSpPr>
            <a:spLocks noGrp="1"/>
          </p:cNvSpPr>
          <p:nvPr>
            <p:ph idx="1"/>
          </p:nvPr>
        </p:nvSpPr>
        <p:spPr>
          <a:xfrm>
            <a:off x="457200" y="1855555"/>
            <a:ext cx="8229600" cy="4389120"/>
          </a:xfrm>
        </p:spPr>
        <p:txBody>
          <a:bodyPr>
            <a:normAutofit/>
          </a:bodyPr>
          <a:lstStyle/>
          <a:p>
            <a:pPr marL="0" indent="0">
              <a:buNone/>
            </a:pPr>
            <a:r>
              <a:rPr lang="en-US" sz="3600" b="1" dirty="0" smtClean="0">
                <a:latin typeface="Times New Roman" panose="02020603050405020304" pitchFamily="18" charset="0"/>
                <a:cs typeface="Times New Roman" panose="02020603050405020304" pitchFamily="18" charset="0"/>
              </a:rPr>
              <a:t>AB</a:t>
            </a:r>
            <a:r>
              <a:rPr lang="en-US" sz="3600" dirty="0">
                <a:latin typeface="Times New Roman" panose="02020603050405020304" pitchFamily="18" charset="0"/>
                <a:cs typeface="Times New Roman" panose="02020603050405020304" pitchFamily="18" charset="0"/>
              </a:rPr>
              <a:t>: Increase in concentration of carbon dioxide causes a rise in rate of photosynthesis. </a:t>
            </a:r>
          </a:p>
          <a:p>
            <a:pPr marL="0" indent="0">
              <a:buNone/>
            </a:pPr>
            <a:r>
              <a:rPr lang="en-US" sz="3600" b="1" dirty="0">
                <a:latin typeface="Times New Roman" panose="02020603050405020304" pitchFamily="18" charset="0"/>
                <a:cs typeface="Times New Roman" panose="02020603050405020304" pitchFamily="18" charset="0"/>
              </a:rPr>
              <a:t>BC</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Increase in CO2 concentration  </a:t>
            </a:r>
            <a:r>
              <a:rPr lang="en-US" sz="3600" dirty="0">
                <a:latin typeface="Times New Roman" panose="02020603050405020304" pitchFamily="18" charset="0"/>
                <a:cs typeface="Times New Roman" panose="02020603050405020304" pitchFamily="18" charset="0"/>
              </a:rPr>
              <a:t>does not cause a </a:t>
            </a:r>
            <a:r>
              <a:rPr lang="en-US" sz="3600" dirty="0" smtClean="0">
                <a:latin typeface="Times New Roman" panose="02020603050405020304" pitchFamily="18" charset="0"/>
                <a:cs typeface="Times New Roman" panose="02020603050405020304" pitchFamily="18" charset="0"/>
              </a:rPr>
              <a:t>corresponding </a:t>
            </a:r>
            <a:r>
              <a:rPr lang="en-US" sz="3600" dirty="0">
                <a:latin typeface="Times New Roman" panose="02020603050405020304" pitchFamily="18" charset="0"/>
                <a:cs typeface="Times New Roman" panose="02020603050405020304" pitchFamily="18" charset="0"/>
              </a:rPr>
              <a:t>increase in rate of </a:t>
            </a:r>
            <a:r>
              <a:rPr lang="en-US" sz="3600" dirty="0" smtClean="0">
                <a:latin typeface="Times New Roman" panose="02020603050405020304" pitchFamily="18" charset="0"/>
                <a:cs typeface="Times New Roman" panose="02020603050405020304" pitchFamily="18" charset="0"/>
              </a:rPr>
              <a:t>photosynthesis since </a:t>
            </a:r>
            <a:r>
              <a:rPr lang="en-US" sz="3600" dirty="0">
                <a:latin typeface="Times New Roman" panose="02020603050405020304" pitchFamily="18" charset="0"/>
                <a:cs typeface="Times New Roman" panose="02020603050405020304" pitchFamily="18" charset="0"/>
              </a:rPr>
              <a:t>other factors affecting photosynthesis become limiting.</a:t>
            </a:r>
          </a:p>
        </p:txBody>
      </p:sp>
    </p:spTree>
    <p:extLst>
      <p:ext uri="{BB962C8B-B14F-4D97-AF65-F5344CB8AC3E}">
        <p14:creationId xmlns:p14="http://schemas.microsoft.com/office/powerpoint/2010/main" val="27313342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photosynthesis</a:t>
            </a:r>
          </a:p>
        </p:txBody>
      </p:sp>
      <p:sp>
        <p:nvSpPr>
          <p:cNvPr id="3" name="Content Placeholder 2"/>
          <p:cNvSpPr>
            <a:spLocks noGrp="1"/>
          </p:cNvSpPr>
          <p:nvPr>
            <p:ph idx="1"/>
          </p:nvPr>
        </p:nvSpPr>
        <p:spPr>
          <a:xfrm>
            <a:off x="228600" y="1935480"/>
            <a:ext cx="8686800" cy="4389120"/>
          </a:xfrm>
        </p:spPr>
        <p:txBody>
          <a:bodyPr>
            <a:normAutofit/>
          </a:bodyPr>
          <a:lstStyle/>
          <a:p>
            <a:pPr marL="0" indent="0">
              <a:buNone/>
            </a:pPr>
            <a:r>
              <a:rPr lang="en-US" b="1" dirty="0" smtClean="0"/>
              <a:t>c</a:t>
            </a:r>
            <a:r>
              <a:rPr lang="en-US" b="1" dirty="0"/>
              <a:t>. Temperature </a:t>
            </a:r>
            <a:r>
              <a:rPr lang="en-US" dirty="0" smtClean="0"/>
              <a:t>: Photosynthesis </a:t>
            </a:r>
            <a:r>
              <a:rPr lang="en-US" dirty="0"/>
              <a:t>is an enzyme- </a:t>
            </a:r>
            <a:r>
              <a:rPr lang="en-US" dirty="0" smtClean="0"/>
              <a:t>catalyzed </a:t>
            </a:r>
            <a:r>
              <a:rPr lang="en-US" dirty="0"/>
              <a:t>reaction and is therefore affected by temperature</a:t>
            </a:r>
            <a:r>
              <a:rPr lang="en-US" dirty="0" smtClean="0"/>
              <a:t>.</a:t>
            </a:r>
          </a:p>
          <a:p>
            <a:pPr marL="0" indent="0">
              <a:buNone/>
            </a:pPr>
            <a:r>
              <a:rPr lang="en-US" dirty="0" smtClean="0"/>
              <a:t> </a:t>
            </a:r>
            <a:r>
              <a:rPr lang="en-US" dirty="0"/>
              <a:t>If temperatures are </a:t>
            </a:r>
            <a:r>
              <a:rPr lang="en-US" dirty="0" smtClean="0"/>
              <a:t>low,</a:t>
            </a:r>
            <a:r>
              <a:rPr lang="en-US" dirty="0"/>
              <a:t> </a:t>
            </a:r>
            <a:r>
              <a:rPr lang="en-US" dirty="0" smtClean="0"/>
              <a:t>plants photosynthesize </a:t>
            </a:r>
            <a:r>
              <a:rPr lang="en-US" dirty="0"/>
              <a:t>very </a:t>
            </a:r>
            <a:r>
              <a:rPr lang="en-US" dirty="0" smtClean="0"/>
              <a:t>slowly.</a:t>
            </a:r>
          </a:p>
          <a:p>
            <a:pPr marL="0" indent="0">
              <a:buNone/>
            </a:pPr>
            <a:r>
              <a:rPr lang="en-US" dirty="0" smtClean="0"/>
              <a:t> If temperature </a:t>
            </a:r>
            <a:r>
              <a:rPr lang="en-US" dirty="0"/>
              <a:t>increases, the rate of photosynthesis also increases. </a:t>
            </a:r>
            <a:endParaRPr lang="en-US" dirty="0" smtClean="0"/>
          </a:p>
          <a:p>
            <a:pPr marL="0" indent="0">
              <a:buNone/>
            </a:pPr>
            <a:r>
              <a:rPr lang="en-US" dirty="0" smtClean="0"/>
              <a:t>Rate </a:t>
            </a:r>
            <a:r>
              <a:rPr lang="en-US" dirty="0"/>
              <a:t>of photosynthesis is highest at optimum temperature. Further increase in temperature above </a:t>
            </a:r>
            <a:r>
              <a:rPr lang="en-US" dirty="0" smtClean="0"/>
              <a:t>/beyond optimum </a:t>
            </a:r>
            <a:r>
              <a:rPr lang="en-US" dirty="0"/>
              <a:t>results to a decrease in rate of photosynthesis since enzymes are </a:t>
            </a:r>
            <a:r>
              <a:rPr lang="en-US" b="1" dirty="0" smtClean="0"/>
              <a:t>denatured or destroyed</a:t>
            </a:r>
            <a:r>
              <a:rPr lang="en-US" dirty="0" smtClean="0"/>
              <a:t>. </a:t>
            </a:r>
            <a:endParaRPr lang="en-US" dirty="0"/>
          </a:p>
        </p:txBody>
      </p:sp>
    </p:spTree>
    <p:extLst>
      <p:ext uri="{BB962C8B-B14F-4D97-AF65-F5344CB8AC3E}">
        <p14:creationId xmlns:p14="http://schemas.microsoft.com/office/powerpoint/2010/main" val="15585334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chemeClr val="tx1"/>
                </a:solidFill>
                <a:latin typeface="Times New Roman" panose="02020603050405020304" pitchFamily="18" charset="0"/>
                <a:cs typeface="Times New Roman" panose="02020603050405020304" pitchFamily="18" charset="0"/>
              </a:rPr>
              <a:t>Adaptation of fish to aquatic </a:t>
            </a:r>
            <a:r>
              <a:rPr lang="en-US" sz="5400" b="1" dirty="0" smtClean="0">
                <a:solidFill>
                  <a:schemeClr val="tx1"/>
                </a:solidFill>
                <a:latin typeface="Times New Roman" panose="02020603050405020304" pitchFamily="18" charset="0"/>
                <a:cs typeface="Times New Roman" panose="02020603050405020304" pitchFamily="18" charset="0"/>
              </a:rPr>
              <a:t>environment. ( Cont.)</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600" dirty="0"/>
              <a:t>Fish have the lateral line allows fish to </a:t>
            </a:r>
            <a:r>
              <a:rPr lang="en-US" sz="3600" dirty="0" smtClean="0"/>
              <a:t>detect vibrations </a:t>
            </a:r>
            <a:r>
              <a:rPr lang="en-US" sz="3600" dirty="0"/>
              <a:t>in water, alerting them of </a:t>
            </a:r>
            <a:r>
              <a:rPr lang="en-US" sz="3600" dirty="0" smtClean="0"/>
              <a:t>predators.</a:t>
            </a:r>
          </a:p>
          <a:p>
            <a:pPr>
              <a:buFont typeface="Wingdings" panose="05000000000000000000" pitchFamily="2" charset="2"/>
              <a:buChar char="Ø"/>
            </a:pPr>
            <a:r>
              <a:rPr lang="en-US" sz="3600" dirty="0" smtClean="0"/>
              <a:t>A </a:t>
            </a:r>
            <a:r>
              <a:rPr lang="en-US" sz="3600" dirty="0"/>
              <a:t>single fish can lay more than a million </a:t>
            </a:r>
            <a:r>
              <a:rPr lang="en-US" sz="3600" dirty="0" smtClean="0"/>
              <a:t>eggs,</a:t>
            </a:r>
            <a:r>
              <a:rPr lang="en-US" sz="3600" dirty="0"/>
              <a:t> </a:t>
            </a:r>
            <a:r>
              <a:rPr lang="en-US" sz="3600" dirty="0" smtClean="0"/>
              <a:t>and a </a:t>
            </a:r>
            <a:r>
              <a:rPr lang="en-US" sz="3600" dirty="0"/>
              <a:t>large number of eggs ensures that at least some will survive to maturity.</a:t>
            </a:r>
          </a:p>
        </p:txBody>
      </p:sp>
    </p:spTree>
    <p:extLst>
      <p:ext uri="{BB962C8B-B14F-4D97-AF65-F5344CB8AC3E}">
        <p14:creationId xmlns:p14="http://schemas.microsoft.com/office/powerpoint/2010/main" val="10279872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photosynthesis</a:t>
            </a:r>
          </a:p>
        </p:txBody>
      </p:sp>
      <p:sp>
        <p:nvSpPr>
          <p:cNvPr id="3" name="Content Placeholder 2"/>
          <p:cNvSpPr>
            <a:spLocks noGrp="1"/>
          </p:cNvSpPr>
          <p:nvPr>
            <p:ph idx="1"/>
          </p:nvPr>
        </p:nvSpPr>
        <p:spPr/>
        <p:txBody>
          <a:bodyPr/>
          <a:lstStyle/>
          <a:p>
            <a:endParaRPr lang="en-US" dirty="0"/>
          </a:p>
          <a:p>
            <a:pPr marL="0" indent="0">
              <a:buNone/>
            </a:pPr>
            <a:r>
              <a:rPr lang="en-US" i="1" dirty="0" smtClean="0"/>
              <a:t>        </a:t>
            </a:r>
          </a:p>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r>
              <a:rPr lang="en-US" i="1" dirty="0" smtClean="0"/>
              <a:t>Effect </a:t>
            </a:r>
            <a:r>
              <a:rPr lang="en-US" i="1" dirty="0"/>
              <a:t>of temperature on the rate of photosynthesis </a:t>
            </a:r>
            <a:endParaRPr lang="en-US" dirty="0"/>
          </a:p>
        </p:txBody>
      </p:sp>
    </p:spTree>
    <p:extLst>
      <p:ext uri="{BB962C8B-B14F-4D97-AF65-F5344CB8AC3E}">
        <p14:creationId xmlns:p14="http://schemas.microsoft.com/office/powerpoint/2010/main" val="27880685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photosynthesis</a:t>
            </a:r>
          </a:p>
        </p:txBody>
      </p:sp>
      <p:sp>
        <p:nvSpPr>
          <p:cNvPr id="3" name="Content Placeholder 2"/>
          <p:cNvSpPr>
            <a:spLocks noGrp="1"/>
          </p:cNvSpPr>
          <p:nvPr>
            <p:ph idx="1"/>
          </p:nvPr>
        </p:nvSpPr>
        <p:spPr/>
        <p:txBody>
          <a:bodyPr>
            <a:normAutofit lnSpcReduction="10000"/>
          </a:bodyPr>
          <a:lstStyle/>
          <a:p>
            <a:pPr marL="0" indent="0">
              <a:buNone/>
            </a:pPr>
            <a:r>
              <a:rPr lang="en-US" sz="3200" b="1" dirty="0" smtClean="0">
                <a:latin typeface="Times New Roman" panose="02020603050405020304" pitchFamily="18" charset="0"/>
                <a:cs typeface="Times New Roman" panose="02020603050405020304" pitchFamily="18" charset="0"/>
              </a:rPr>
              <a:t>AB </a:t>
            </a:r>
            <a:r>
              <a:rPr lang="en-US" sz="3200" dirty="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Increase in temperature causes a corresponding increase in the rate of photosynthesis. The rate of photosynthesis is highest at B</a:t>
            </a:r>
            <a:r>
              <a:rPr lang="en-US" sz="3200" dirty="0" smtClean="0">
                <a:latin typeface="Times New Roman" panose="02020603050405020304" pitchFamily="18" charset="0"/>
                <a:cs typeface="Times New Roman" panose="02020603050405020304" pitchFamily="18" charset="0"/>
              </a:rPr>
              <a:t>. The point B corresponds to optimum temperature. </a:t>
            </a: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BC </a:t>
            </a:r>
            <a:r>
              <a:rPr lang="en-US" sz="3200" dirty="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Any further increase in temperature denatures the enzymes. Therefore the rate of photosynthesis </a:t>
            </a:r>
            <a:r>
              <a:rPr lang="en-US" sz="3200" b="1" dirty="0" smtClean="0">
                <a:latin typeface="Times New Roman" panose="02020603050405020304" pitchFamily="18" charset="0"/>
                <a:cs typeface="Times New Roman" panose="02020603050405020304" pitchFamily="18" charset="0"/>
              </a:rPr>
              <a:t>declines</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or decreases because enzymes are destroyed.</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47668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Limiting factors of photosynthesis</a:t>
            </a:r>
          </a:p>
        </p:txBody>
      </p:sp>
      <p:sp>
        <p:nvSpPr>
          <p:cNvPr id="3" name="Content Placeholder 2"/>
          <p:cNvSpPr>
            <a:spLocks noGrp="1"/>
          </p:cNvSpPr>
          <p:nvPr>
            <p:ph idx="1"/>
          </p:nvPr>
        </p:nvSpPr>
        <p:spPr/>
        <p:txBody>
          <a:bodyPr/>
          <a:lstStyle/>
          <a:p>
            <a:pPr marL="0" indent="0">
              <a:buNone/>
            </a:pPr>
            <a:r>
              <a:rPr lang="en-US" b="1" dirty="0" smtClean="0"/>
              <a:t>d</a:t>
            </a:r>
            <a:r>
              <a:rPr lang="en-US" b="1" dirty="0"/>
              <a:t>. </a:t>
            </a:r>
            <a:r>
              <a:rPr lang="en-US" sz="3200" b="1" dirty="0"/>
              <a:t>Water </a:t>
            </a:r>
            <a:r>
              <a:rPr lang="en-US" sz="3200" b="1" dirty="0" smtClean="0"/>
              <a:t>:</a:t>
            </a:r>
            <a:r>
              <a:rPr lang="en-US" sz="3200" dirty="0"/>
              <a:t> </a:t>
            </a:r>
            <a:r>
              <a:rPr lang="en-US" sz="3200" dirty="0" smtClean="0"/>
              <a:t>when </a:t>
            </a:r>
            <a:r>
              <a:rPr lang="en-US" sz="3200" dirty="0"/>
              <a:t>water is in short supply, the stomata close. This lowers the exchange of gases between the leaf and the atmosphere. As a result, less carbon dioxide diffuses via the stomata into the leaf. This reduces the rate of photosynthesis</a:t>
            </a:r>
            <a:r>
              <a:rPr lang="en-US" sz="3200" dirty="0" smtClean="0"/>
              <a:t>.</a:t>
            </a:r>
          </a:p>
          <a:p>
            <a:pPr>
              <a:buFont typeface="Wingdings" panose="05000000000000000000" pitchFamily="2" charset="2"/>
              <a:buChar char="Ø"/>
            </a:pPr>
            <a:r>
              <a:rPr lang="en-US" sz="3200" b="1" dirty="0" smtClean="0"/>
              <a:t>When water decreases , the rate of photosynthesis decreases. </a:t>
            </a:r>
            <a:endParaRPr lang="en-US" sz="3200" b="1" dirty="0"/>
          </a:p>
        </p:txBody>
      </p:sp>
    </p:spTree>
    <p:extLst>
      <p:ext uri="{BB962C8B-B14F-4D97-AF65-F5344CB8AC3E}">
        <p14:creationId xmlns:p14="http://schemas.microsoft.com/office/powerpoint/2010/main" val="1602805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31392"/>
          </a:xfrm>
        </p:spPr>
        <p:txBody>
          <a:bodyPr>
            <a:normAutofit/>
          </a:bodyPr>
          <a:lstStyle/>
          <a:p>
            <a:r>
              <a:rPr lang="en-US" sz="3600" dirty="0"/>
              <a:t>Adaptations of the leaf for photosynthesis</a:t>
            </a:r>
            <a:br>
              <a:rPr lang="en-US" sz="3600" dirty="0"/>
            </a:br>
            <a:endParaRPr lang="en-US" sz="3600" dirty="0"/>
          </a:p>
        </p:txBody>
      </p:sp>
      <p:sp>
        <p:nvSpPr>
          <p:cNvPr id="5" name="Content Placeholder 4"/>
          <p:cNvSpPr>
            <a:spLocks noGrp="1"/>
          </p:cNvSpPr>
          <p:nvPr>
            <p:ph idx="1"/>
          </p:nvPr>
        </p:nvSpPr>
        <p:spPr>
          <a:xfrm>
            <a:off x="304800" y="1935480"/>
            <a:ext cx="8534400" cy="4389120"/>
          </a:xfrm>
        </p:spPr>
        <p:txBody>
          <a:bodyPr/>
          <a:lstStyle/>
          <a:p>
            <a:pPr marL="0" indent="0">
              <a:buNone/>
            </a:pPr>
            <a:r>
              <a:rPr lang="en-US" b="1" dirty="0"/>
              <a:t>Lesson 1,2 and 3: </a:t>
            </a:r>
            <a:r>
              <a:rPr lang="en-US" dirty="0"/>
              <a:t>Adaptations of the leaf for </a:t>
            </a:r>
            <a:r>
              <a:rPr lang="en-US" dirty="0" smtClean="0"/>
              <a:t>Photosynthesis.</a:t>
            </a:r>
          </a:p>
          <a:p>
            <a:pPr marL="0" indent="0">
              <a:buNone/>
            </a:pPr>
            <a:r>
              <a:rPr lang="en-US" b="1" dirty="0" smtClean="0"/>
              <a:t>Learning objective</a:t>
            </a:r>
            <a:r>
              <a:rPr lang="en-US" dirty="0" smtClean="0"/>
              <a:t>:</a:t>
            </a:r>
          </a:p>
          <a:p>
            <a:pPr>
              <a:buFont typeface="Wingdings" panose="05000000000000000000" pitchFamily="2" charset="2"/>
              <a:buChar char="Ø"/>
            </a:pPr>
            <a:r>
              <a:rPr lang="en-US" dirty="0" smtClean="0"/>
              <a:t>Explain </a:t>
            </a:r>
            <a:r>
              <a:rPr lang="en-US" dirty="0"/>
              <a:t>how the internal and external structures of a leaf are adapted for </a:t>
            </a:r>
            <a:r>
              <a:rPr lang="en-US" dirty="0" smtClean="0"/>
              <a:t>photosynthesis. </a:t>
            </a:r>
          </a:p>
          <a:p>
            <a:pPr marL="0" indent="0">
              <a:buNone/>
            </a:pPr>
            <a:endParaRPr lang="en-US" dirty="0"/>
          </a:p>
        </p:txBody>
      </p:sp>
    </p:spTree>
    <p:extLst>
      <p:ext uri="{BB962C8B-B14F-4D97-AF65-F5344CB8AC3E}">
        <p14:creationId xmlns:p14="http://schemas.microsoft.com/office/powerpoint/2010/main" val="22980349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a:t/>
            </a:r>
            <a:br>
              <a:rPr lang="en-US" dirty="0"/>
            </a:br>
            <a:r>
              <a:rPr lang="en-US" dirty="0" smtClean="0"/>
              <a:t>            </a:t>
            </a:r>
            <a:r>
              <a:rPr lang="en-US" sz="3600" i="1" dirty="0" smtClean="0"/>
              <a:t>Internal </a:t>
            </a:r>
            <a:r>
              <a:rPr lang="en-US" sz="3600" i="1" dirty="0"/>
              <a:t>structure of the leaf </a:t>
            </a:r>
            <a:endParaRPr lang="en-US" sz="3600" dirty="0"/>
          </a:p>
        </p:txBody>
      </p:sp>
      <p:pic>
        <p:nvPicPr>
          <p:cNvPr id="4" name="Content Placeholder 3"/>
          <p:cNvPicPr>
            <a:picLocks noGrp="1" noChangeAspect="1"/>
          </p:cNvPicPr>
          <p:nvPr>
            <p:ph idx="1"/>
          </p:nvPr>
        </p:nvPicPr>
        <p:blipFill>
          <a:blip r:embed="rId2"/>
          <a:stretch>
            <a:fillRect/>
          </a:stretch>
        </p:blipFill>
        <p:spPr>
          <a:xfrm>
            <a:off x="0" y="1524000"/>
            <a:ext cx="9144000" cy="5334000"/>
          </a:xfrm>
          <a:prstGeom prst="rect">
            <a:avLst/>
          </a:prstGeom>
        </p:spPr>
      </p:pic>
    </p:spTree>
    <p:extLst>
      <p:ext uri="{BB962C8B-B14F-4D97-AF65-F5344CB8AC3E}">
        <p14:creationId xmlns:p14="http://schemas.microsoft.com/office/powerpoint/2010/main" val="37787818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 of  internal parts of a leaf</a:t>
            </a:r>
            <a:endParaRPr lang="en-US" dirty="0"/>
          </a:p>
        </p:txBody>
      </p:sp>
      <p:sp>
        <p:nvSpPr>
          <p:cNvPr id="3" name="Content Placeholder 2"/>
          <p:cNvSpPr>
            <a:spLocks noGrp="1"/>
          </p:cNvSpPr>
          <p:nvPr>
            <p:ph idx="1"/>
          </p:nvPr>
        </p:nvSpPr>
        <p:spPr>
          <a:xfrm>
            <a:off x="457200" y="1935480"/>
            <a:ext cx="8229600" cy="4693920"/>
          </a:xfrm>
        </p:spPr>
        <p:txBody>
          <a:bodyPr>
            <a:normAutofit/>
          </a:bodyPr>
          <a:lstStyle/>
          <a:p>
            <a:pPr marL="514350" indent="-514350">
              <a:buAutoNum type="arabicPeriod"/>
            </a:pPr>
            <a:r>
              <a:rPr lang="en-US" sz="2400" dirty="0" smtClean="0"/>
              <a:t>Cuticle prevents water loss.</a:t>
            </a:r>
          </a:p>
          <a:p>
            <a:pPr marL="514350" indent="-514350">
              <a:buAutoNum type="arabicPeriod"/>
            </a:pPr>
            <a:r>
              <a:rPr lang="en-US" sz="2400" dirty="0" smtClean="0"/>
              <a:t>Palisade mesophyll: Site for photosynthesis.</a:t>
            </a:r>
          </a:p>
          <a:p>
            <a:pPr marL="514350" indent="-514350">
              <a:buAutoNum type="arabicPeriod"/>
            </a:pPr>
            <a:r>
              <a:rPr lang="en-US" sz="2400" dirty="0" smtClean="0"/>
              <a:t>Stomata: Allows gaseous exchange and allows transpiration.</a:t>
            </a:r>
          </a:p>
          <a:p>
            <a:pPr marL="514350" indent="-514350">
              <a:buAutoNum type="arabicPeriod"/>
            </a:pPr>
            <a:r>
              <a:rPr lang="en-US" sz="2400" dirty="0" smtClean="0"/>
              <a:t>Xylem: Transports inorganic substances such as water, ions..</a:t>
            </a:r>
          </a:p>
          <a:p>
            <a:pPr marL="514350" indent="-514350">
              <a:buAutoNum type="arabicPeriod"/>
            </a:pPr>
            <a:r>
              <a:rPr lang="en-US" sz="2400" dirty="0" smtClean="0"/>
              <a:t>Phloem transports organic substances such as sugar  (glucose), vitamins and proteins.</a:t>
            </a:r>
          </a:p>
          <a:p>
            <a:pPr marL="514350" indent="-514350">
              <a:buAutoNum type="arabicPeriod"/>
            </a:pPr>
            <a:r>
              <a:rPr lang="en-US" sz="2400" dirty="0" smtClean="0"/>
              <a:t>Cell guards: Regulates the opening and closing of stomata.</a:t>
            </a:r>
          </a:p>
          <a:p>
            <a:pPr marL="514350" indent="-514350">
              <a:buAutoNum type="arabicPeriod"/>
            </a:pPr>
            <a:r>
              <a:rPr lang="en-US" dirty="0" smtClean="0"/>
              <a:t>Air spaces allow free movement </a:t>
            </a:r>
            <a:r>
              <a:rPr lang="en-US" smtClean="0"/>
              <a:t>of gases.</a:t>
            </a:r>
            <a:endParaRPr lang="en-US" dirty="0" smtClean="0"/>
          </a:p>
          <a:p>
            <a:pPr marL="514350" indent="-514350">
              <a:buAutoNum type="arabicPeriod"/>
            </a:pPr>
            <a:endParaRPr lang="en-US" dirty="0" smtClean="0"/>
          </a:p>
          <a:p>
            <a:pPr marL="514350" indent="-514350">
              <a:buAutoNum type="arabicPeriod"/>
            </a:pPr>
            <a:endParaRPr lang="en-US" dirty="0" smtClean="0"/>
          </a:p>
          <a:p>
            <a:pPr marL="514350" indent="-514350">
              <a:buAutoNum type="arabicPeriod"/>
            </a:pPr>
            <a:endParaRPr lang="en-US" dirty="0" smtClean="0"/>
          </a:p>
          <a:p>
            <a:pPr marL="514350" indent="-514350">
              <a:buAutoNum type="arabicPeriod"/>
            </a:pPr>
            <a:endParaRPr lang="en-US" dirty="0" smtClean="0"/>
          </a:p>
          <a:p>
            <a:pPr marL="514350" indent="-514350">
              <a:buAutoNum type="arabicPeriod"/>
            </a:pPr>
            <a:endParaRPr lang="en-US" dirty="0"/>
          </a:p>
        </p:txBody>
      </p:sp>
    </p:spTree>
    <p:extLst>
      <p:ext uri="{BB962C8B-B14F-4D97-AF65-F5344CB8AC3E}">
        <p14:creationId xmlns:p14="http://schemas.microsoft.com/office/powerpoint/2010/main" val="40525869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088"/>
            <a:ext cx="8915400" cy="1143000"/>
          </a:xfrm>
        </p:spPr>
        <p:txBody>
          <a:bodyPr>
            <a:noAutofit/>
          </a:bodyPr>
          <a:lstStyle/>
          <a:p>
            <a:r>
              <a:rPr lang="en-US" sz="4000" dirty="0"/>
              <a:t>Adaptations of the leaf for photosynthesis</a:t>
            </a:r>
          </a:p>
        </p:txBody>
      </p:sp>
      <p:sp>
        <p:nvSpPr>
          <p:cNvPr id="3" name="Content Placeholder 2"/>
          <p:cNvSpPr>
            <a:spLocks noGrp="1"/>
          </p:cNvSpPr>
          <p:nvPr>
            <p:ph idx="1"/>
          </p:nvPr>
        </p:nvSpPr>
        <p:spPr/>
        <p:txBody>
          <a:bodyPr>
            <a:normAutofit lnSpcReduction="10000"/>
          </a:bodyPr>
          <a:lstStyle/>
          <a:p>
            <a:pPr marL="0" indent="0">
              <a:buNone/>
            </a:pPr>
            <a:r>
              <a:rPr lang="en-US" b="1" i="1" dirty="0" smtClean="0"/>
              <a:t>Adaptations of the leaf for  photosynthesis are </a:t>
            </a:r>
            <a:r>
              <a:rPr lang="en-US" dirty="0" smtClean="0"/>
              <a:t>:</a:t>
            </a:r>
            <a:endParaRPr lang="en-US" dirty="0"/>
          </a:p>
          <a:p>
            <a:pPr>
              <a:buFont typeface="Wingdings" panose="05000000000000000000" pitchFamily="2" charset="2"/>
              <a:buChar char="ü"/>
            </a:pPr>
            <a:r>
              <a:rPr lang="en-US" dirty="0"/>
              <a:t>The leaf blade is </a:t>
            </a:r>
            <a:r>
              <a:rPr lang="en-US" dirty="0" smtClean="0"/>
              <a:t> </a:t>
            </a:r>
            <a:r>
              <a:rPr lang="en-US" dirty="0"/>
              <a:t>flat to provide a large surface area for absorption of sunlight and carbon dioxide. </a:t>
            </a:r>
          </a:p>
          <a:p>
            <a:pPr>
              <a:buFont typeface="Wingdings" panose="05000000000000000000" pitchFamily="2" charset="2"/>
              <a:buChar char="ü"/>
            </a:pPr>
            <a:r>
              <a:rPr lang="en-US" dirty="0" smtClean="0"/>
              <a:t>Most </a:t>
            </a:r>
            <a:r>
              <a:rPr lang="en-US" dirty="0"/>
              <a:t>leaves are thin. This reduces the distance </a:t>
            </a:r>
            <a:r>
              <a:rPr lang="en-US" dirty="0" smtClean="0"/>
              <a:t>which </a:t>
            </a:r>
            <a:r>
              <a:rPr lang="en-US" dirty="0"/>
              <a:t>carbon dioxide has to diffuse from the stomata to reach the </a:t>
            </a:r>
            <a:r>
              <a:rPr lang="en-US" dirty="0" smtClean="0"/>
              <a:t>photosynthesizing cells.</a:t>
            </a:r>
          </a:p>
          <a:p>
            <a:pPr>
              <a:buFont typeface="Wingdings" panose="05000000000000000000" pitchFamily="2" charset="2"/>
              <a:buChar char="ü"/>
            </a:pPr>
            <a:r>
              <a:rPr lang="en-US" dirty="0" smtClean="0"/>
              <a:t>Leaves </a:t>
            </a:r>
            <a:r>
              <a:rPr lang="en-US" dirty="0"/>
              <a:t>have vascular </a:t>
            </a:r>
            <a:r>
              <a:rPr lang="en-US" dirty="0" smtClean="0"/>
              <a:t>bundles ( xylem and phloem) </a:t>
            </a:r>
            <a:r>
              <a:rPr lang="en-US" dirty="0"/>
              <a:t>which supply the cells with water and mineral </a:t>
            </a:r>
            <a:r>
              <a:rPr lang="en-US" dirty="0" smtClean="0"/>
              <a:t>salts and transports synthesized food to different parts of the plant respectively.</a:t>
            </a:r>
          </a:p>
          <a:p>
            <a:pPr>
              <a:buFont typeface="Wingdings" panose="05000000000000000000" pitchFamily="2" charset="2"/>
              <a:buChar char="ü"/>
            </a:pPr>
            <a:r>
              <a:rPr lang="en-US" dirty="0" smtClean="0"/>
              <a:t>The leaf has stomata that allows gaseous exchange.</a:t>
            </a:r>
            <a:endParaRPr lang="en-US" dirty="0"/>
          </a:p>
        </p:txBody>
      </p:sp>
    </p:spTree>
    <p:extLst>
      <p:ext uri="{BB962C8B-B14F-4D97-AF65-F5344CB8AC3E}">
        <p14:creationId xmlns:p14="http://schemas.microsoft.com/office/powerpoint/2010/main" val="34693477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Adaptations of the leaf for photosynthesis</a:t>
            </a:r>
          </a:p>
        </p:txBody>
      </p:sp>
      <p:sp>
        <p:nvSpPr>
          <p:cNvPr id="3" name="Content Placeholder 2"/>
          <p:cNvSpPr>
            <a:spLocks noGrp="1"/>
          </p:cNvSpPr>
          <p:nvPr>
            <p:ph idx="1"/>
          </p:nvPr>
        </p:nvSpPr>
        <p:spPr/>
        <p:txBody>
          <a:bodyPr>
            <a:normAutofit lnSpcReduction="10000"/>
          </a:bodyPr>
          <a:lstStyle/>
          <a:p>
            <a:endParaRPr lang="en-US" dirty="0"/>
          </a:p>
          <a:p>
            <a:pPr>
              <a:buFont typeface="Wingdings" panose="05000000000000000000" pitchFamily="2" charset="2"/>
              <a:buChar char="ü"/>
            </a:pPr>
            <a:r>
              <a:rPr lang="en-US" sz="3200" dirty="0" smtClean="0"/>
              <a:t>The leaf cuticle and epidermis are transparent and thin to allow easy penetration of light.</a:t>
            </a:r>
          </a:p>
          <a:p>
            <a:pPr>
              <a:buFont typeface="Wingdings" panose="05000000000000000000" pitchFamily="2" charset="2"/>
              <a:buChar char="ü"/>
            </a:pPr>
            <a:r>
              <a:rPr lang="en-US" sz="3200" dirty="0" smtClean="0"/>
              <a:t>Presence of stomata on the leaves allows easy diffusion of carbon dioxide. </a:t>
            </a:r>
          </a:p>
          <a:p>
            <a:pPr>
              <a:buFont typeface="Wingdings" panose="05000000000000000000" pitchFamily="2" charset="2"/>
              <a:buChar char="ü"/>
            </a:pPr>
            <a:r>
              <a:rPr lang="en-US" sz="3200" dirty="0" smtClean="0"/>
              <a:t>They </a:t>
            </a:r>
            <a:r>
              <a:rPr lang="en-US" sz="3200" dirty="0"/>
              <a:t>also contain many chloroplasts </a:t>
            </a:r>
            <a:r>
              <a:rPr lang="en-US" sz="3200" dirty="0" smtClean="0"/>
              <a:t>which absorb </a:t>
            </a:r>
            <a:r>
              <a:rPr lang="en-US" sz="3200" dirty="0"/>
              <a:t>maximum sunlight required for photosynthesis</a:t>
            </a:r>
            <a:r>
              <a:rPr lang="en-US" dirty="0"/>
              <a:t>. </a:t>
            </a:r>
          </a:p>
        </p:txBody>
      </p:sp>
    </p:spTree>
    <p:extLst>
      <p:ext uri="{BB962C8B-B14F-4D97-AF65-F5344CB8AC3E}">
        <p14:creationId xmlns:p14="http://schemas.microsoft.com/office/powerpoint/2010/main" val="27235443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a:bodyPr>
          <a:lstStyle/>
          <a:p>
            <a:r>
              <a:rPr lang="en-US" dirty="0"/>
              <a:t>I</a:t>
            </a:r>
            <a:r>
              <a:rPr lang="en-US" b="1" dirty="0" smtClean="0"/>
              <a:t>mportance </a:t>
            </a:r>
            <a:r>
              <a:rPr lang="en-US" b="1" dirty="0"/>
              <a:t>of photosynthesis </a:t>
            </a:r>
            <a:endParaRPr lang="en-US" dirty="0"/>
          </a:p>
        </p:txBody>
      </p:sp>
      <p:sp>
        <p:nvSpPr>
          <p:cNvPr id="3" name="Content Placeholder 2"/>
          <p:cNvSpPr>
            <a:spLocks noGrp="1"/>
          </p:cNvSpPr>
          <p:nvPr>
            <p:ph idx="1"/>
          </p:nvPr>
        </p:nvSpPr>
        <p:spPr/>
        <p:txBody>
          <a:bodyPr/>
          <a:lstStyle/>
          <a:p>
            <a:pPr marL="0" indent="0">
              <a:buNone/>
            </a:pPr>
            <a:r>
              <a:rPr lang="en-US" sz="3200" b="1" dirty="0"/>
              <a:t>Lesson 4: </a:t>
            </a:r>
            <a:r>
              <a:rPr lang="en-US" sz="3200" dirty="0"/>
              <a:t>Importance of photosynthesis. </a:t>
            </a:r>
            <a:endParaRPr lang="en-US" sz="3200" dirty="0" smtClean="0"/>
          </a:p>
          <a:p>
            <a:pPr marL="0" indent="0">
              <a:buNone/>
            </a:pPr>
            <a:r>
              <a:rPr lang="en-US" sz="3200" b="1" i="1" dirty="0" smtClean="0"/>
              <a:t>Learning objective</a:t>
            </a:r>
            <a:r>
              <a:rPr lang="en-US" sz="3200" b="1" i="1" dirty="0"/>
              <a:t>:</a:t>
            </a:r>
          </a:p>
          <a:p>
            <a:pPr>
              <a:buFont typeface="Wingdings" panose="05000000000000000000" pitchFamily="2" charset="2"/>
              <a:buChar char="Ø"/>
            </a:pPr>
            <a:r>
              <a:rPr lang="en-US" sz="3200" dirty="0" smtClean="0"/>
              <a:t>Appreciate </a:t>
            </a:r>
            <a:r>
              <a:rPr lang="en-US" sz="3200" dirty="0"/>
              <a:t>the process of </a:t>
            </a:r>
            <a:r>
              <a:rPr lang="en-US" sz="3200" dirty="0" smtClean="0"/>
              <a:t>photosynthesis</a:t>
            </a:r>
            <a:r>
              <a:rPr lang="en-US" sz="3200" b="1" i="1" dirty="0" smtClean="0"/>
              <a:t>.</a:t>
            </a:r>
          </a:p>
          <a:p>
            <a:pPr marL="0" indent="0">
              <a:buNone/>
            </a:pPr>
            <a:r>
              <a:rPr lang="en-US" sz="3200" dirty="0" smtClean="0"/>
              <a:t>All </a:t>
            </a:r>
            <a:r>
              <a:rPr lang="en-US" sz="3200" dirty="0"/>
              <a:t>life on earth depends on photosynthesis directly or indirectly for the following reasons. </a:t>
            </a:r>
            <a:endParaRPr lang="en-US" sz="3200" dirty="0" smtClean="0"/>
          </a:p>
          <a:p>
            <a:pPr marL="0" indent="0">
              <a:buNone/>
            </a:pPr>
            <a:r>
              <a:rPr lang="en-US" dirty="0" smtClean="0"/>
              <a:t>1. Photosynthesis is </a:t>
            </a:r>
            <a:r>
              <a:rPr lang="en-US" b="1" dirty="0" smtClean="0"/>
              <a:t> </a:t>
            </a:r>
            <a:r>
              <a:rPr lang="en-US" b="1" dirty="0"/>
              <a:t>a source of energy </a:t>
            </a:r>
            <a:r>
              <a:rPr lang="en-US" dirty="0" smtClean="0"/>
              <a:t>for animals because plants make food  which stores chemical energy.</a:t>
            </a:r>
          </a:p>
        </p:txBody>
      </p:sp>
    </p:spTree>
    <p:extLst>
      <p:ext uri="{BB962C8B-B14F-4D97-AF65-F5344CB8AC3E}">
        <p14:creationId xmlns:p14="http://schemas.microsoft.com/office/powerpoint/2010/main" val="32640229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b="1" dirty="0"/>
              <a:t>mportance of photosynthesis </a:t>
            </a:r>
            <a:endParaRPr lang="en-US" dirty="0"/>
          </a:p>
        </p:txBody>
      </p:sp>
      <p:sp>
        <p:nvSpPr>
          <p:cNvPr id="3" name="Content Placeholder 2"/>
          <p:cNvSpPr>
            <a:spLocks noGrp="1"/>
          </p:cNvSpPr>
          <p:nvPr>
            <p:ph idx="1"/>
          </p:nvPr>
        </p:nvSpPr>
        <p:spPr/>
        <p:txBody>
          <a:bodyPr/>
          <a:lstStyle/>
          <a:p>
            <a:pPr marL="0" indent="0">
              <a:buNone/>
            </a:pPr>
            <a:r>
              <a:rPr lang="en-US" dirty="0" smtClean="0"/>
              <a:t>2. Photosynthesis </a:t>
            </a:r>
            <a:r>
              <a:rPr lang="en-US" b="1" dirty="0" smtClean="0"/>
              <a:t>provides </a:t>
            </a:r>
            <a:r>
              <a:rPr lang="en-US" b="1" dirty="0"/>
              <a:t>oxygen in </a:t>
            </a:r>
            <a:r>
              <a:rPr lang="en-US" b="1" dirty="0" smtClean="0"/>
              <a:t>air </a:t>
            </a:r>
            <a:r>
              <a:rPr lang="en-US" dirty="0" smtClean="0"/>
              <a:t>which is used in respiration. </a:t>
            </a:r>
            <a:endParaRPr lang="en-US" dirty="0"/>
          </a:p>
          <a:p>
            <a:pPr marL="0" indent="0">
              <a:buNone/>
            </a:pPr>
            <a:r>
              <a:rPr lang="en-US" dirty="0" smtClean="0"/>
              <a:t>3. Photosynthesis </a:t>
            </a:r>
            <a:r>
              <a:rPr lang="en-US" b="1" dirty="0"/>
              <a:t>m</a:t>
            </a:r>
            <a:r>
              <a:rPr lang="en-US" b="1" dirty="0" smtClean="0"/>
              <a:t>akes </a:t>
            </a:r>
            <a:r>
              <a:rPr lang="en-US" b="1" dirty="0"/>
              <a:t>carbon available to plants and </a:t>
            </a:r>
            <a:r>
              <a:rPr lang="en-US" b="1" dirty="0" smtClean="0"/>
              <a:t>animals .</a:t>
            </a:r>
            <a:r>
              <a:rPr lang="en-US" dirty="0" smtClean="0"/>
              <a:t> Carbon </a:t>
            </a:r>
            <a:r>
              <a:rPr lang="en-US" dirty="0"/>
              <a:t>dioxide from the air is incorporated into </a:t>
            </a:r>
            <a:r>
              <a:rPr lang="en-US" dirty="0" smtClean="0"/>
              <a:t>synthesized </a:t>
            </a:r>
            <a:r>
              <a:rPr lang="en-US" dirty="0"/>
              <a:t>food</a:t>
            </a:r>
            <a:r>
              <a:rPr lang="en-US" dirty="0" smtClean="0"/>
              <a:t>.</a:t>
            </a:r>
          </a:p>
          <a:p>
            <a:pPr marL="0" indent="0">
              <a:buNone/>
            </a:pPr>
            <a:r>
              <a:rPr lang="en-US" dirty="0" smtClean="0"/>
              <a:t>4.</a:t>
            </a:r>
            <a:r>
              <a:rPr lang="en-US" dirty="0"/>
              <a:t> Photosynthesis</a:t>
            </a:r>
            <a:r>
              <a:rPr lang="en-US" dirty="0" smtClean="0"/>
              <a:t> </a:t>
            </a:r>
            <a:r>
              <a:rPr lang="en-US" b="1" dirty="0"/>
              <a:t>p</a:t>
            </a:r>
            <a:r>
              <a:rPr lang="en-US" b="1" dirty="0" smtClean="0"/>
              <a:t>revents </a:t>
            </a:r>
            <a:r>
              <a:rPr lang="en-US" b="1" dirty="0"/>
              <a:t>accumulation of carbon dioxide in the </a:t>
            </a:r>
            <a:r>
              <a:rPr lang="en-US" b="1" dirty="0" smtClean="0"/>
              <a:t>air </a:t>
            </a:r>
            <a:r>
              <a:rPr lang="en-US" dirty="0" smtClean="0"/>
              <a:t>by using it as a raw material</a:t>
            </a:r>
            <a:r>
              <a:rPr lang="en-US" b="1" dirty="0" smtClean="0"/>
              <a:t>. Removing CO2 form air by photosynthesis </a:t>
            </a:r>
            <a:r>
              <a:rPr lang="en-US" dirty="0"/>
              <a:t> </a:t>
            </a:r>
            <a:r>
              <a:rPr lang="en-US" dirty="0" smtClean="0"/>
              <a:t>prevents </a:t>
            </a:r>
            <a:r>
              <a:rPr lang="en-US" dirty="0"/>
              <a:t>global </a:t>
            </a:r>
            <a:r>
              <a:rPr lang="en-US" dirty="0" smtClean="0"/>
              <a:t>warming.</a:t>
            </a:r>
            <a:endParaRPr lang="en-US" dirty="0"/>
          </a:p>
        </p:txBody>
      </p:sp>
    </p:spTree>
    <p:extLst>
      <p:ext uri="{BB962C8B-B14F-4D97-AF65-F5344CB8AC3E}">
        <p14:creationId xmlns:p14="http://schemas.microsoft.com/office/powerpoint/2010/main" val="31662030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00200"/>
            <a:ext cx="8229600" cy="1143000"/>
          </a:xfrm>
        </p:spPr>
        <p:txBody>
          <a:bodyPr>
            <a:normAutofit fontScale="90000"/>
          </a:bodyPr>
          <a:lstStyle/>
          <a:p>
            <a:r>
              <a:rPr lang="en-US" dirty="0" smtClean="0">
                <a:solidFill>
                  <a:srgbClr val="000000"/>
                </a:solidFill>
                <a:latin typeface="Arial" panose="020B0604020202020204" pitchFamily="34" charset="0"/>
              </a:rPr>
              <a:t/>
            </a:r>
            <a:br>
              <a:rPr lang="en-US" dirty="0" smtClean="0">
                <a:solidFill>
                  <a:srgbClr val="000000"/>
                </a:solidFill>
                <a:latin typeface="Arial" panose="020B0604020202020204" pitchFamily="34" charset="0"/>
              </a:rPr>
            </a:br>
            <a:r>
              <a:rPr lang="en-US" dirty="0">
                <a:solidFill>
                  <a:srgbClr val="000000"/>
                </a:solidFill>
                <a:latin typeface="Arial" panose="020B0604020202020204" pitchFamily="34" charset="0"/>
              </a:rPr>
              <a:t/>
            </a:r>
            <a:br>
              <a:rPr lang="en-US" dirty="0">
                <a:solidFill>
                  <a:srgbClr val="000000"/>
                </a:solidFill>
                <a:latin typeface="Arial" panose="020B0604020202020204" pitchFamily="34" charset="0"/>
              </a:rPr>
            </a:br>
            <a:r>
              <a:rPr lang="en-US" sz="4800" b="1" dirty="0">
                <a:latin typeface="Times New Roman" panose="02020603050405020304" pitchFamily="18" charset="0"/>
                <a:cs typeface="Times New Roman" panose="02020603050405020304" pitchFamily="18" charset="0"/>
              </a:rPr>
              <a:t>Lesson 1</a:t>
            </a:r>
            <a:r>
              <a:rPr lang="en-US" sz="5400" b="1"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General characteristics of </a:t>
            </a:r>
            <a:r>
              <a:rPr lang="en-US" sz="5400" dirty="0" smtClean="0">
                <a:latin typeface="Times New Roman" panose="02020603050405020304" pitchFamily="18" charset="0"/>
                <a:cs typeface="Times New Roman" panose="02020603050405020304" pitchFamily="18" charset="0"/>
              </a:rPr>
              <a:t>animals:</a:t>
            </a:r>
            <a:r>
              <a:rPr lang="en-US" dirty="0" smtClean="0">
                <a:solidFill>
                  <a:srgbClr val="000000"/>
                </a:solidFill>
                <a:latin typeface="Arial" panose="020B0604020202020204" pitchFamily="34" charset="0"/>
              </a:rPr>
              <a:t/>
            </a:r>
            <a:br>
              <a:rPr lang="en-US" dirty="0" smtClean="0">
                <a:solidFill>
                  <a:srgbClr val="000000"/>
                </a:solidFill>
                <a:latin typeface="Arial" panose="020B0604020202020204" pitchFamily="34" charset="0"/>
              </a:rPr>
            </a:br>
            <a:r>
              <a:rPr lang="en-US" sz="2000" b="1" dirty="0" smtClean="0">
                <a:solidFill>
                  <a:srgbClr val="0070C0"/>
                </a:solidFill>
                <a:latin typeface="Arial" panose="020B0604020202020204" pitchFamily="34" charset="0"/>
                <a:cs typeface="Arial" panose="020B0604020202020204" pitchFamily="34" charset="0"/>
              </a:rPr>
              <a:t>OBSERVE THE FOLLOWING PICTURE AND ANSWER THE QUESTIONS THAT FOLLOW:</a:t>
            </a:r>
            <a:r>
              <a:rPr lang="en-US" dirty="0">
                <a:solidFill>
                  <a:srgbClr val="000000"/>
                </a:solidFill>
                <a:latin typeface="Arial" panose="020B0604020202020204" pitchFamily="34" charset="0"/>
              </a:rPr>
              <a:t/>
            </a:r>
            <a:br>
              <a:rPr lang="en-US" dirty="0">
                <a:solidFill>
                  <a:srgbClr val="000000"/>
                </a:solidFill>
                <a:latin typeface="Arial" panose="020B0604020202020204" pitchFamily="34" charset="0"/>
              </a:rPr>
            </a:br>
            <a:endParaRPr lang="en-US" dirty="0"/>
          </a:p>
        </p:txBody>
      </p:sp>
      <p:sp>
        <p:nvSpPr>
          <p:cNvPr id="3" name="Content Placeholder 2"/>
          <p:cNvSpPr>
            <a:spLocks noGrp="1"/>
          </p:cNvSpPr>
          <p:nvPr>
            <p:ph idx="1"/>
          </p:nvPr>
        </p:nvSpPr>
        <p:spPr>
          <a:xfrm>
            <a:off x="457200" y="2362200"/>
            <a:ext cx="8229600" cy="4389120"/>
          </a:xfrm>
        </p:spPr>
        <p:txBody>
          <a:bodyPr>
            <a:normAutofit/>
          </a:bodyPr>
          <a:lstStyle/>
          <a:p>
            <a:pPr marL="0" indent="0" fontAlgn="ctr">
              <a:buNone/>
            </a:pPr>
            <a:r>
              <a:rPr lang="en-US" dirty="0" smtClean="0"/>
              <a:t>1. What </a:t>
            </a:r>
            <a:r>
              <a:rPr lang="en-US" dirty="0"/>
              <a:t>are you observing on this picture?</a:t>
            </a:r>
          </a:p>
          <a:p>
            <a:pPr marL="0" indent="0" fontAlgn="ctr">
              <a:buNone/>
            </a:pPr>
            <a:r>
              <a:rPr lang="en-US" dirty="0" smtClean="0"/>
              <a:t>2. What </a:t>
            </a:r>
            <a:r>
              <a:rPr lang="en-US" dirty="0"/>
              <a:t>common feature are they sharing ? </a:t>
            </a:r>
          </a:p>
          <a:p>
            <a:pPr marL="0" indent="0" fontAlgn="ctr">
              <a:buNone/>
            </a:pPr>
            <a:r>
              <a:rPr lang="en-US" dirty="0" smtClean="0"/>
              <a:t>3. By </a:t>
            </a:r>
            <a:r>
              <a:rPr lang="en-US" dirty="0"/>
              <a:t>using their numbers, how can you group individuals on this picture</a:t>
            </a:r>
            <a:r>
              <a:rPr lang="en-US" dirty="0" smtClean="0"/>
              <a:t>?</a:t>
            </a:r>
          </a:p>
          <a:p>
            <a:pPr marL="0" indent="0" fontAlgn="ctr">
              <a:buNone/>
            </a:pPr>
            <a:r>
              <a:rPr lang="en-US" dirty="0" smtClean="0"/>
              <a:t>4. What </a:t>
            </a:r>
            <a:r>
              <a:rPr lang="en-US" dirty="0"/>
              <a:t>are the main characteristics of animals</a:t>
            </a:r>
            <a:r>
              <a:rPr lang="en-US" dirty="0" smtClean="0"/>
              <a:t>?</a:t>
            </a:r>
          </a:p>
          <a:p>
            <a:r>
              <a:rPr lang="en-US" b="1" dirty="0" smtClean="0"/>
              <a:t>Key </a:t>
            </a:r>
            <a:r>
              <a:rPr lang="en-US" b="1" dirty="0"/>
              <a:t>question:</a:t>
            </a:r>
            <a:endParaRPr lang="en-US" dirty="0"/>
          </a:p>
          <a:p>
            <a:pPr>
              <a:buFont typeface="Wingdings" panose="05000000000000000000" pitchFamily="2" charset="2"/>
              <a:buChar char="ü"/>
            </a:pPr>
            <a:r>
              <a:rPr lang="en-US" dirty="0"/>
              <a:t>What makes organism an animal?</a:t>
            </a:r>
          </a:p>
          <a:p>
            <a:endParaRPr lang="en-US" dirty="0"/>
          </a:p>
        </p:txBody>
      </p:sp>
    </p:spTree>
    <p:extLst>
      <p:ext uri="{BB962C8B-B14F-4D97-AF65-F5344CB8AC3E}">
        <p14:creationId xmlns:p14="http://schemas.microsoft.com/office/powerpoint/2010/main" val="4067541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latin typeface="Times New Roman" panose="02020603050405020304" pitchFamily="18" charset="0"/>
                <a:cs typeface="Times New Roman" panose="02020603050405020304" pitchFamily="18" charset="0"/>
              </a:rPr>
              <a:t>FIVE CLASSES OF PHYLUM OF CHORDATE</a:t>
            </a:r>
            <a:endParaRPr lang="en-US" dirty="0"/>
          </a:p>
        </p:txBody>
      </p:sp>
      <p:sp>
        <p:nvSpPr>
          <p:cNvPr id="3" name="Content Placeholder 2"/>
          <p:cNvSpPr>
            <a:spLocks noGrp="1"/>
          </p:cNvSpPr>
          <p:nvPr>
            <p:ph idx="1"/>
          </p:nvPr>
        </p:nvSpPr>
        <p:spPr>
          <a:xfrm>
            <a:off x="457200" y="1981200"/>
            <a:ext cx="8229600" cy="4389120"/>
          </a:xfrm>
        </p:spPr>
        <p:txBody>
          <a:bodyPr/>
          <a:lstStyle/>
          <a:p>
            <a:r>
              <a:rPr lang="en-US" dirty="0" smtClean="0"/>
              <a:t>2. </a:t>
            </a:r>
            <a:r>
              <a:rPr lang="en-US" b="1" dirty="0" smtClean="0"/>
              <a:t>Class Amphibia:</a:t>
            </a:r>
            <a:r>
              <a:rPr lang="en-US" dirty="0"/>
              <a:t> </a:t>
            </a:r>
            <a:r>
              <a:rPr lang="en-US" dirty="0" smtClean="0"/>
              <a:t>The </a:t>
            </a:r>
            <a:r>
              <a:rPr lang="en-US" dirty="0"/>
              <a:t>word amphibia comes from the word ‘</a:t>
            </a:r>
            <a:r>
              <a:rPr lang="en-US" i="1" dirty="0" err="1"/>
              <a:t>amphi</a:t>
            </a:r>
            <a:r>
              <a:rPr lang="en-US" i="1" dirty="0"/>
              <a:t>’ </a:t>
            </a:r>
            <a:r>
              <a:rPr lang="en-US" dirty="0"/>
              <a:t>which means ‘dual’ or ‘two’ </a:t>
            </a:r>
            <a:r>
              <a:rPr lang="en-US" dirty="0" smtClean="0"/>
              <a:t>means amphibia </a:t>
            </a:r>
            <a:r>
              <a:rPr lang="en-US" dirty="0"/>
              <a:t>can live both on land and in water. </a:t>
            </a:r>
            <a:endParaRPr lang="en-US" dirty="0" smtClean="0"/>
          </a:p>
          <a:p>
            <a:pPr marL="0" indent="0">
              <a:buNone/>
            </a:pPr>
            <a:r>
              <a:rPr lang="en-US" dirty="0" smtClean="0"/>
              <a:t>Examples of amphibia</a:t>
            </a:r>
            <a:endParaRPr lang="en-US" dirty="0"/>
          </a:p>
        </p:txBody>
      </p:sp>
      <p:pic>
        <p:nvPicPr>
          <p:cNvPr id="4" name="Picture 3"/>
          <p:cNvPicPr>
            <a:picLocks noChangeAspect="1"/>
          </p:cNvPicPr>
          <p:nvPr/>
        </p:nvPicPr>
        <p:blipFill>
          <a:blip r:embed="rId2"/>
          <a:stretch>
            <a:fillRect/>
          </a:stretch>
        </p:blipFill>
        <p:spPr>
          <a:xfrm>
            <a:off x="138660" y="3962400"/>
            <a:ext cx="2133599" cy="1676400"/>
          </a:xfrm>
          <a:prstGeom prst="rect">
            <a:avLst/>
          </a:prstGeom>
        </p:spPr>
      </p:pic>
      <p:pic>
        <p:nvPicPr>
          <p:cNvPr id="5" name="Picture 4"/>
          <p:cNvPicPr>
            <a:picLocks noChangeAspect="1"/>
          </p:cNvPicPr>
          <p:nvPr/>
        </p:nvPicPr>
        <p:blipFill>
          <a:blip r:embed="rId3"/>
          <a:stretch>
            <a:fillRect/>
          </a:stretch>
        </p:blipFill>
        <p:spPr>
          <a:xfrm>
            <a:off x="4186003" y="3797807"/>
            <a:ext cx="2057400" cy="1752601"/>
          </a:xfrm>
          <a:prstGeom prst="rect">
            <a:avLst/>
          </a:prstGeom>
        </p:spPr>
      </p:pic>
      <p:sp>
        <p:nvSpPr>
          <p:cNvPr id="6" name="Rectangle 5"/>
          <p:cNvSpPr/>
          <p:nvPr/>
        </p:nvSpPr>
        <p:spPr>
          <a:xfrm>
            <a:off x="4495800" y="5638800"/>
            <a:ext cx="1496518"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Toad</a:t>
            </a:r>
            <a:endParaRPr lang="en-US" b="1" dirty="0"/>
          </a:p>
        </p:txBody>
      </p:sp>
      <p:sp>
        <p:nvSpPr>
          <p:cNvPr id="7" name="Rectangle 6"/>
          <p:cNvSpPr/>
          <p:nvPr/>
        </p:nvSpPr>
        <p:spPr>
          <a:xfrm>
            <a:off x="457200" y="5593882"/>
            <a:ext cx="19050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t>Frog</a:t>
            </a:r>
            <a:endParaRPr lang="en-US" sz="2000" b="1" dirty="0"/>
          </a:p>
        </p:txBody>
      </p:sp>
      <p:pic>
        <p:nvPicPr>
          <p:cNvPr id="8" name="Picture 7"/>
          <p:cNvPicPr>
            <a:picLocks noChangeAspect="1"/>
          </p:cNvPicPr>
          <p:nvPr/>
        </p:nvPicPr>
        <p:blipFill>
          <a:blip r:embed="rId4"/>
          <a:stretch>
            <a:fillRect/>
          </a:stretch>
        </p:blipFill>
        <p:spPr>
          <a:xfrm>
            <a:off x="2272259" y="3957117"/>
            <a:ext cx="1905000" cy="1898182"/>
          </a:xfrm>
          <a:prstGeom prst="rect">
            <a:avLst/>
          </a:prstGeom>
        </p:spPr>
      </p:pic>
      <p:sp>
        <p:nvSpPr>
          <p:cNvPr id="10" name="Rectangle 9"/>
          <p:cNvSpPr/>
          <p:nvPr/>
        </p:nvSpPr>
        <p:spPr>
          <a:xfrm>
            <a:off x="2590799" y="5638800"/>
            <a:ext cx="1496519"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i="1" dirty="0">
                <a:latin typeface="Minion Pro"/>
              </a:rPr>
              <a:t>Salamander</a:t>
            </a:r>
            <a:r>
              <a:rPr lang="en-US" i="1" dirty="0">
                <a:latin typeface="Minion Pro"/>
              </a:rPr>
              <a:t> </a:t>
            </a:r>
            <a:endParaRPr lang="en-US" dirty="0"/>
          </a:p>
        </p:txBody>
      </p:sp>
      <p:pic>
        <p:nvPicPr>
          <p:cNvPr id="11" name="Picture 10"/>
          <p:cNvPicPr>
            <a:picLocks noChangeAspect="1"/>
          </p:cNvPicPr>
          <p:nvPr/>
        </p:nvPicPr>
        <p:blipFill>
          <a:blip r:embed="rId5"/>
          <a:stretch>
            <a:fillRect/>
          </a:stretch>
        </p:blipFill>
        <p:spPr>
          <a:xfrm>
            <a:off x="6934200" y="3733799"/>
            <a:ext cx="2057399" cy="1627781"/>
          </a:xfrm>
          <a:prstGeom prst="rect">
            <a:avLst/>
          </a:prstGeom>
        </p:spPr>
      </p:pic>
      <p:sp>
        <p:nvSpPr>
          <p:cNvPr id="12" name="Rectangle 11"/>
          <p:cNvSpPr/>
          <p:nvPr/>
        </p:nvSpPr>
        <p:spPr>
          <a:xfrm>
            <a:off x="7239000" y="5361580"/>
            <a:ext cx="1447800" cy="7657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sz="2400" b="1" i="1" dirty="0"/>
              <a:t>Newt</a:t>
            </a:r>
            <a:r>
              <a:rPr lang="en-US" i="1" dirty="0"/>
              <a:t> </a:t>
            </a:r>
            <a:endParaRPr lang="en-US" dirty="0"/>
          </a:p>
        </p:txBody>
      </p:sp>
    </p:spTree>
    <p:extLst>
      <p:ext uri="{BB962C8B-B14F-4D97-AF65-F5344CB8AC3E}">
        <p14:creationId xmlns:p14="http://schemas.microsoft.com/office/powerpoint/2010/main" val="18169759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80">
                                          <p:stCondLst>
                                            <p:cond delay="0"/>
                                          </p:stCondLst>
                                        </p:cTn>
                                        <p:tgtEl>
                                          <p:spTgt spid="3">
                                            <p:txEl>
                                              <p:pRg st="0" end="0"/>
                                            </p:txEl>
                                          </p:spTgt>
                                        </p:tgtEl>
                                      </p:cBhvr>
                                    </p:animEffect>
                                    <p:anim calcmode="lin" valueType="num">
                                      <p:cBhvr>
                                        <p:cTn id="1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xEl>
                                              <p:pRg st="0" end="0"/>
                                            </p:txEl>
                                          </p:spTgt>
                                        </p:tgtEl>
                                      </p:cBhvr>
                                      <p:to x="100000" y="60000"/>
                                    </p:animScale>
                                    <p:animScale>
                                      <p:cBhvr>
                                        <p:cTn id="24" dur="166" decel="50000">
                                          <p:stCondLst>
                                            <p:cond delay="676"/>
                                          </p:stCondLst>
                                        </p:cTn>
                                        <p:tgtEl>
                                          <p:spTgt spid="3">
                                            <p:txEl>
                                              <p:pRg st="0" end="0"/>
                                            </p:txEl>
                                          </p:spTgt>
                                        </p:tgtEl>
                                      </p:cBhvr>
                                      <p:to x="100000" y="100000"/>
                                    </p:animScale>
                                    <p:animScale>
                                      <p:cBhvr>
                                        <p:cTn id="25" dur="26">
                                          <p:stCondLst>
                                            <p:cond delay="1312"/>
                                          </p:stCondLst>
                                        </p:cTn>
                                        <p:tgtEl>
                                          <p:spTgt spid="3">
                                            <p:txEl>
                                              <p:pRg st="0" end="0"/>
                                            </p:txEl>
                                          </p:spTgt>
                                        </p:tgtEl>
                                      </p:cBhvr>
                                      <p:to x="100000" y="80000"/>
                                    </p:animScale>
                                    <p:animScale>
                                      <p:cBhvr>
                                        <p:cTn id="26" dur="166" decel="50000">
                                          <p:stCondLst>
                                            <p:cond delay="1338"/>
                                          </p:stCondLst>
                                        </p:cTn>
                                        <p:tgtEl>
                                          <p:spTgt spid="3">
                                            <p:txEl>
                                              <p:pRg st="0" end="0"/>
                                            </p:txEl>
                                          </p:spTgt>
                                        </p:tgtEl>
                                      </p:cBhvr>
                                      <p:to x="100000" y="100000"/>
                                    </p:animScale>
                                    <p:animScale>
                                      <p:cBhvr>
                                        <p:cTn id="27" dur="26">
                                          <p:stCondLst>
                                            <p:cond delay="1642"/>
                                          </p:stCondLst>
                                        </p:cTn>
                                        <p:tgtEl>
                                          <p:spTgt spid="3">
                                            <p:txEl>
                                              <p:pRg st="0" end="0"/>
                                            </p:txEl>
                                          </p:spTgt>
                                        </p:tgtEl>
                                      </p:cBhvr>
                                      <p:to x="100000" y="90000"/>
                                    </p:animScale>
                                    <p:animScale>
                                      <p:cBhvr>
                                        <p:cTn id="28" dur="166" decel="50000">
                                          <p:stCondLst>
                                            <p:cond delay="1668"/>
                                          </p:stCondLst>
                                        </p:cTn>
                                        <p:tgtEl>
                                          <p:spTgt spid="3">
                                            <p:txEl>
                                              <p:pRg st="0" end="0"/>
                                            </p:txEl>
                                          </p:spTgt>
                                        </p:tgtEl>
                                      </p:cBhvr>
                                      <p:to x="100000" y="100000"/>
                                    </p:animScale>
                                    <p:animScale>
                                      <p:cBhvr>
                                        <p:cTn id="29" dur="26">
                                          <p:stCondLst>
                                            <p:cond delay="1808"/>
                                          </p:stCondLst>
                                        </p:cTn>
                                        <p:tgtEl>
                                          <p:spTgt spid="3">
                                            <p:txEl>
                                              <p:pRg st="0" end="0"/>
                                            </p:txEl>
                                          </p:spTgt>
                                        </p:tgtEl>
                                      </p:cBhvr>
                                      <p:to x="100000" y="95000"/>
                                    </p:animScale>
                                    <p:animScale>
                                      <p:cBhvr>
                                        <p:cTn id="30" dur="166" decel="50000">
                                          <p:stCondLst>
                                            <p:cond delay="1834"/>
                                          </p:stCondLst>
                                        </p:cTn>
                                        <p:tgtEl>
                                          <p:spTgt spid="3">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down)">
                                      <p:cBhvr>
                                        <p:cTn id="35" dur="580">
                                          <p:stCondLst>
                                            <p:cond delay="0"/>
                                          </p:stCondLst>
                                        </p:cTn>
                                        <p:tgtEl>
                                          <p:spTgt spid="3">
                                            <p:txEl>
                                              <p:pRg st="1" end="1"/>
                                            </p:txEl>
                                          </p:spTgt>
                                        </p:tgtEl>
                                      </p:cBhvr>
                                    </p:animEffect>
                                    <p:anim calcmode="lin" valueType="num">
                                      <p:cBhvr>
                                        <p:cTn id="3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xEl>
                                              <p:pRg st="1" end="1"/>
                                            </p:txEl>
                                          </p:spTgt>
                                        </p:tgtEl>
                                      </p:cBhvr>
                                      <p:to x="100000" y="60000"/>
                                    </p:animScale>
                                    <p:animScale>
                                      <p:cBhvr>
                                        <p:cTn id="42" dur="166" decel="50000">
                                          <p:stCondLst>
                                            <p:cond delay="676"/>
                                          </p:stCondLst>
                                        </p:cTn>
                                        <p:tgtEl>
                                          <p:spTgt spid="3">
                                            <p:txEl>
                                              <p:pRg st="1" end="1"/>
                                            </p:txEl>
                                          </p:spTgt>
                                        </p:tgtEl>
                                      </p:cBhvr>
                                      <p:to x="100000" y="100000"/>
                                    </p:animScale>
                                    <p:animScale>
                                      <p:cBhvr>
                                        <p:cTn id="43" dur="26">
                                          <p:stCondLst>
                                            <p:cond delay="1312"/>
                                          </p:stCondLst>
                                        </p:cTn>
                                        <p:tgtEl>
                                          <p:spTgt spid="3">
                                            <p:txEl>
                                              <p:pRg st="1" end="1"/>
                                            </p:txEl>
                                          </p:spTgt>
                                        </p:tgtEl>
                                      </p:cBhvr>
                                      <p:to x="100000" y="80000"/>
                                    </p:animScale>
                                    <p:animScale>
                                      <p:cBhvr>
                                        <p:cTn id="44" dur="166" decel="50000">
                                          <p:stCondLst>
                                            <p:cond delay="1338"/>
                                          </p:stCondLst>
                                        </p:cTn>
                                        <p:tgtEl>
                                          <p:spTgt spid="3">
                                            <p:txEl>
                                              <p:pRg st="1" end="1"/>
                                            </p:txEl>
                                          </p:spTgt>
                                        </p:tgtEl>
                                      </p:cBhvr>
                                      <p:to x="100000" y="100000"/>
                                    </p:animScale>
                                    <p:animScale>
                                      <p:cBhvr>
                                        <p:cTn id="45" dur="26">
                                          <p:stCondLst>
                                            <p:cond delay="1642"/>
                                          </p:stCondLst>
                                        </p:cTn>
                                        <p:tgtEl>
                                          <p:spTgt spid="3">
                                            <p:txEl>
                                              <p:pRg st="1" end="1"/>
                                            </p:txEl>
                                          </p:spTgt>
                                        </p:tgtEl>
                                      </p:cBhvr>
                                      <p:to x="100000" y="90000"/>
                                    </p:animScale>
                                    <p:animScale>
                                      <p:cBhvr>
                                        <p:cTn id="46" dur="166" decel="50000">
                                          <p:stCondLst>
                                            <p:cond delay="1668"/>
                                          </p:stCondLst>
                                        </p:cTn>
                                        <p:tgtEl>
                                          <p:spTgt spid="3">
                                            <p:txEl>
                                              <p:pRg st="1" end="1"/>
                                            </p:txEl>
                                          </p:spTgt>
                                        </p:tgtEl>
                                      </p:cBhvr>
                                      <p:to x="100000" y="100000"/>
                                    </p:animScale>
                                    <p:animScale>
                                      <p:cBhvr>
                                        <p:cTn id="47" dur="26">
                                          <p:stCondLst>
                                            <p:cond delay="1808"/>
                                          </p:stCondLst>
                                        </p:cTn>
                                        <p:tgtEl>
                                          <p:spTgt spid="3">
                                            <p:txEl>
                                              <p:pRg st="1" end="1"/>
                                            </p:txEl>
                                          </p:spTgt>
                                        </p:tgtEl>
                                      </p:cBhvr>
                                      <p:to x="100000" y="95000"/>
                                    </p:animScale>
                                    <p:animScale>
                                      <p:cBhvr>
                                        <p:cTn id="4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Mineral </a:t>
            </a:r>
            <a:r>
              <a:rPr lang="en-US" dirty="0" smtClean="0"/>
              <a:t>requirements for synthesis of proteins and chlorophyll</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Lesson 1 &amp; 2: </a:t>
            </a:r>
            <a:r>
              <a:rPr lang="en-US" dirty="0"/>
              <a:t>Mineral requirements (nitrate ions for protein synthesis and magnesium ions for chlorophyll synthesis).                        </a:t>
            </a:r>
          </a:p>
          <a:p>
            <a:pPr marL="0" indent="0">
              <a:buNone/>
            </a:pPr>
            <a:r>
              <a:rPr lang="en-US" b="1" dirty="0" smtClean="0"/>
              <a:t>Learning objective:</a:t>
            </a:r>
            <a:endParaRPr lang="en-US" b="1" dirty="0"/>
          </a:p>
          <a:p>
            <a:pPr>
              <a:buFont typeface="Wingdings" panose="05000000000000000000" pitchFamily="2" charset="2"/>
              <a:buChar char="v"/>
            </a:pPr>
            <a:r>
              <a:rPr lang="en-US" dirty="0"/>
              <a:t>Explain the importance of nitrates and magnesium in chlorophyll synthesis</a:t>
            </a:r>
            <a:r>
              <a:rPr lang="en-US" dirty="0" smtClean="0"/>
              <a:t>.</a:t>
            </a:r>
          </a:p>
          <a:p>
            <a:endParaRPr lang="en-US" dirty="0"/>
          </a:p>
          <a:p>
            <a:pPr marL="0" indent="0">
              <a:buNone/>
            </a:pPr>
            <a:r>
              <a:rPr lang="en-US" b="1" dirty="0" smtClean="0"/>
              <a:t>a)Magnesium </a:t>
            </a:r>
            <a:r>
              <a:rPr lang="en-US" b="1" dirty="0"/>
              <a:t>ions </a:t>
            </a:r>
            <a:r>
              <a:rPr lang="en-US" dirty="0" smtClean="0"/>
              <a:t>:</a:t>
            </a:r>
          </a:p>
          <a:p>
            <a:pPr>
              <a:buFont typeface="Wingdings" panose="05000000000000000000" pitchFamily="2" charset="2"/>
              <a:buChar char="Ø"/>
            </a:pPr>
            <a:r>
              <a:rPr lang="en-US" dirty="0" smtClean="0"/>
              <a:t>Are </a:t>
            </a:r>
            <a:r>
              <a:rPr lang="en-US" dirty="0"/>
              <a:t>required </a:t>
            </a:r>
            <a:r>
              <a:rPr lang="en-US" b="1" dirty="0"/>
              <a:t>for the synthesis of chlorophyll</a:t>
            </a:r>
            <a:r>
              <a:rPr lang="en-US" dirty="0"/>
              <a:t>, the pigment required in photosynthesis. </a:t>
            </a:r>
            <a:endParaRPr lang="en-US" dirty="0" smtClean="0"/>
          </a:p>
          <a:p>
            <a:pPr>
              <a:buFont typeface="Wingdings" panose="05000000000000000000" pitchFamily="2" charset="2"/>
              <a:buChar char="Ø"/>
            </a:pPr>
            <a:r>
              <a:rPr lang="en-US" dirty="0" smtClean="0"/>
              <a:t>They </a:t>
            </a:r>
            <a:r>
              <a:rPr lang="en-US" dirty="0"/>
              <a:t>are also needed </a:t>
            </a:r>
            <a:r>
              <a:rPr lang="en-US" b="1" dirty="0"/>
              <a:t>for activation of many enzymes </a:t>
            </a:r>
            <a:r>
              <a:rPr lang="en-US" dirty="0"/>
              <a:t>involved in the energy transfer processes.</a:t>
            </a:r>
          </a:p>
        </p:txBody>
      </p:sp>
    </p:spTree>
    <p:extLst>
      <p:ext uri="{BB962C8B-B14F-4D97-AF65-F5344CB8AC3E}">
        <p14:creationId xmlns:p14="http://schemas.microsoft.com/office/powerpoint/2010/main" val="20621908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Mineral requirements for synthesis of proteins and chlorophyll</a:t>
            </a:r>
          </a:p>
        </p:txBody>
      </p:sp>
      <p:sp>
        <p:nvSpPr>
          <p:cNvPr id="3" name="Content Placeholder 2"/>
          <p:cNvSpPr>
            <a:spLocks noGrp="1"/>
          </p:cNvSpPr>
          <p:nvPr>
            <p:ph idx="1"/>
          </p:nvPr>
        </p:nvSpPr>
        <p:spPr/>
        <p:txBody>
          <a:bodyPr/>
          <a:lstStyle/>
          <a:p>
            <a:pPr marL="0" indent="0">
              <a:buNone/>
            </a:pPr>
            <a:r>
              <a:rPr lang="en-US" b="1" dirty="0" smtClean="0"/>
              <a:t>(</a:t>
            </a:r>
            <a:r>
              <a:rPr lang="en-US" sz="3200" b="1" dirty="0"/>
              <a:t>b) Nitrate ions </a:t>
            </a:r>
            <a:endParaRPr lang="en-US" sz="3200" dirty="0"/>
          </a:p>
          <a:p>
            <a:pPr marL="0" indent="0">
              <a:buNone/>
            </a:pPr>
            <a:r>
              <a:rPr lang="en-US" sz="3200" dirty="0"/>
              <a:t>Nitrate ions are required by plants </a:t>
            </a:r>
            <a:r>
              <a:rPr lang="en-US" sz="3200" dirty="0" smtClean="0"/>
              <a:t>for protein synthesis and nitrates are used to make amino acids.</a:t>
            </a:r>
          </a:p>
          <a:p>
            <a:pPr marL="0" indent="0">
              <a:buNone/>
            </a:pPr>
            <a:r>
              <a:rPr lang="en-US" sz="3200" dirty="0" smtClean="0"/>
              <a:t>Deficiency of nitrates ions results </a:t>
            </a:r>
            <a:r>
              <a:rPr lang="en-US" sz="3200" dirty="0"/>
              <a:t>to stunted </a:t>
            </a:r>
            <a:r>
              <a:rPr lang="en-US" sz="3200" dirty="0" smtClean="0"/>
              <a:t>growth.</a:t>
            </a:r>
          </a:p>
          <a:p>
            <a:pPr marL="0" indent="0">
              <a:buNone/>
            </a:pPr>
            <a:r>
              <a:rPr lang="en-US" sz="3200" dirty="0" smtClean="0"/>
              <a:t> </a:t>
            </a:r>
            <a:endParaRPr lang="en-US" sz="3200" dirty="0"/>
          </a:p>
        </p:txBody>
      </p:sp>
    </p:spTree>
    <p:extLst>
      <p:ext uri="{BB962C8B-B14F-4D97-AF65-F5344CB8AC3E}">
        <p14:creationId xmlns:p14="http://schemas.microsoft.com/office/powerpoint/2010/main" val="30455223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24712"/>
          </a:xfrm>
        </p:spPr>
        <p:txBody>
          <a:bodyPr>
            <a:normAutofit/>
          </a:bodyPr>
          <a:lstStyle/>
          <a:p>
            <a:r>
              <a:rPr lang="en-US" sz="3200" dirty="0"/>
              <a:t>Use and dangers of nitrogen and other fertilizers</a:t>
            </a:r>
            <a:br>
              <a:rPr lang="en-US" sz="3200" dirty="0"/>
            </a:br>
            <a:endParaRPr lang="en-US" sz="3200" dirty="0"/>
          </a:p>
        </p:txBody>
      </p:sp>
      <p:sp>
        <p:nvSpPr>
          <p:cNvPr id="3" name="Content Placeholder 2"/>
          <p:cNvSpPr>
            <a:spLocks noGrp="1"/>
          </p:cNvSpPr>
          <p:nvPr>
            <p:ph idx="1"/>
          </p:nvPr>
        </p:nvSpPr>
        <p:spPr/>
        <p:txBody>
          <a:bodyPr/>
          <a:lstStyle/>
          <a:p>
            <a:pPr marL="0" indent="0">
              <a:buNone/>
            </a:pPr>
            <a:r>
              <a:rPr lang="en-US" b="1" dirty="0" smtClean="0"/>
              <a:t>Lesson 11:</a:t>
            </a:r>
            <a:r>
              <a:rPr lang="en-US" dirty="0" smtClean="0"/>
              <a:t> </a:t>
            </a:r>
            <a:r>
              <a:rPr lang="en-US" dirty="0"/>
              <a:t>Use and dangers of nitrogen and other </a:t>
            </a:r>
            <a:r>
              <a:rPr lang="en-US" dirty="0" smtClean="0"/>
              <a:t>fertilizers.</a:t>
            </a:r>
          </a:p>
          <a:p>
            <a:pPr marL="0" indent="0">
              <a:buNone/>
            </a:pPr>
            <a:r>
              <a:rPr lang="en-US" b="1" dirty="0" smtClean="0">
                <a:latin typeface="Times New Roman" panose="02020603050405020304" pitchFamily="18" charset="0"/>
                <a:cs typeface="Times New Roman" panose="02020603050405020304" pitchFamily="18" charset="0"/>
              </a:rPr>
              <a:t>Learning objective:</a:t>
            </a:r>
            <a:endParaRPr lang="en-US"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smtClean="0"/>
              <a:t>Describe </a:t>
            </a:r>
            <a:r>
              <a:rPr lang="en-US" dirty="0"/>
              <a:t>the uses and dangers of </a:t>
            </a:r>
            <a:r>
              <a:rPr lang="en-US" dirty="0" smtClean="0"/>
              <a:t>fertilizers. </a:t>
            </a:r>
          </a:p>
        </p:txBody>
      </p:sp>
    </p:spTree>
    <p:extLst>
      <p:ext uri="{BB962C8B-B14F-4D97-AF65-F5344CB8AC3E}">
        <p14:creationId xmlns:p14="http://schemas.microsoft.com/office/powerpoint/2010/main" val="25594011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534400" cy="1143000"/>
          </a:xfrm>
        </p:spPr>
        <p:txBody>
          <a:bodyPr>
            <a:noAutofit/>
          </a:bodyPr>
          <a:lstStyle/>
          <a:p>
            <a:r>
              <a:rPr lang="en-US" sz="4000" b="1" i="1" dirty="0"/>
              <a:t>Harmful effects of nitrogen </a:t>
            </a:r>
            <a:r>
              <a:rPr lang="en-US" sz="4000" b="1" i="1" dirty="0" smtClean="0"/>
              <a:t>fertilizers </a:t>
            </a:r>
            <a:r>
              <a:rPr lang="en-US" sz="4000" b="1" i="1" dirty="0"/>
              <a:t>to the environment</a:t>
            </a:r>
            <a:endParaRPr lang="en-US" sz="4000" dirty="0"/>
          </a:p>
        </p:txBody>
      </p:sp>
      <p:sp>
        <p:nvSpPr>
          <p:cNvPr id="3" name="Content Placeholder 2"/>
          <p:cNvSpPr>
            <a:spLocks noGrp="1"/>
          </p:cNvSpPr>
          <p:nvPr>
            <p:ph idx="1"/>
          </p:nvPr>
        </p:nvSpPr>
        <p:spPr/>
        <p:txBody>
          <a:bodyPr>
            <a:normAutofit/>
          </a:bodyPr>
          <a:lstStyle/>
          <a:p>
            <a:pPr marL="0" indent="0">
              <a:buNone/>
            </a:pPr>
            <a:r>
              <a:rPr lang="en-US" dirty="0" smtClean="0"/>
              <a:t>b) </a:t>
            </a:r>
            <a:r>
              <a:rPr lang="en-US" b="1" i="1" dirty="0" smtClean="0"/>
              <a:t>Harmful </a:t>
            </a:r>
            <a:r>
              <a:rPr lang="en-US" b="1" i="1" dirty="0"/>
              <a:t>effects of nitrogen </a:t>
            </a:r>
            <a:r>
              <a:rPr lang="en-US" b="1" i="1" dirty="0" smtClean="0"/>
              <a:t>fertilizers </a:t>
            </a:r>
            <a:r>
              <a:rPr lang="en-US" b="1" i="1" dirty="0"/>
              <a:t>to the </a:t>
            </a:r>
            <a:r>
              <a:rPr lang="en-US" b="1" i="1" dirty="0" smtClean="0"/>
              <a:t>environment. </a:t>
            </a:r>
            <a:endParaRPr lang="en-US" b="1" i="1" dirty="0"/>
          </a:p>
          <a:p>
            <a:pPr marL="0" indent="0">
              <a:buNone/>
            </a:pPr>
            <a:r>
              <a:rPr lang="en-US" dirty="0" smtClean="0"/>
              <a:t>1.Nitrogen fertilizers </a:t>
            </a:r>
            <a:r>
              <a:rPr lang="en-US" dirty="0"/>
              <a:t>aid </a:t>
            </a:r>
            <a:r>
              <a:rPr lang="en-US" dirty="0" smtClean="0"/>
              <a:t> </a:t>
            </a:r>
            <a:r>
              <a:rPr lang="en-US" dirty="0"/>
              <a:t>weeds and non-native plants tend to grow more readily with additional nitrogen supplies</a:t>
            </a:r>
            <a:r>
              <a:rPr lang="en-US" dirty="0" smtClean="0"/>
              <a:t>.</a:t>
            </a:r>
          </a:p>
          <a:p>
            <a:pPr marL="0" indent="0">
              <a:buNone/>
            </a:pPr>
            <a:r>
              <a:rPr lang="en-US" dirty="0" smtClean="0"/>
              <a:t>2. </a:t>
            </a:r>
            <a:r>
              <a:rPr lang="en-US" dirty="0"/>
              <a:t>Excess nitrogen in the soil creates an imbalance of </a:t>
            </a:r>
            <a:r>
              <a:rPr lang="en-US" dirty="0" smtClean="0"/>
              <a:t>nutrients.</a:t>
            </a:r>
          </a:p>
          <a:p>
            <a:pPr marL="0" indent="0">
              <a:buNone/>
            </a:pPr>
            <a:r>
              <a:rPr lang="en-US" dirty="0" smtClean="0"/>
              <a:t>3.High </a:t>
            </a:r>
            <a:r>
              <a:rPr lang="en-US" dirty="0"/>
              <a:t>amounts of nitrates in the soil results to increased acidity. This affects plants that require alkaline conditions to </a:t>
            </a:r>
            <a:r>
              <a:rPr lang="en-US" dirty="0" smtClean="0"/>
              <a:t>grow.</a:t>
            </a:r>
            <a:endParaRPr lang="en-US" dirty="0"/>
          </a:p>
        </p:txBody>
      </p:sp>
    </p:spTree>
    <p:extLst>
      <p:ext uri="{BB962C8B-B14F-4D97-AF65-F5344CB8AC3E}">
        <p14:creationId xmlns:p14="http://schemas.microsoft.com/office/powerpoint/2010/main" val="19600694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a:t>Harmful effects of nitrogen fertilizers to the environment</a:t>
            </a:r>
            <a:endParaRPr lang="en-US" sz="4000" dirty="0"/>
          </a:p>
        </p:txBody>
      </p:sp>
      <p:sp>
        <p:nvSpPr>
          <p:cNvPr id="3" name="Content Placeholder 2"/>
          <p:cNvSpPr>
            <a:spLocks noGrp="1"/>
          </p:cNvSpPr>
          <p:nvPr>
            <p:ph idx="1"/>
          </p:nvPr>
        </p:nvSpPr>
        <p:spPr/>
        <p:txBody>
          <a:bodyPr/>
          <a:lstStyle/>
          <a:p>
            <a:pPr marL="0" indent="0">
              <a:buNone/>
            </a:pPr>
            <a:r>
              <a:rPr lang="en-US" dirty="0" smtClean="0"/>
              <a:t>4. </a:t>
            </a:r>
            <a:r>
              <a:rPr lang="en-US" sz="2800" dirty="0" smtClean="0"/>
              <a:t>Nitrogen-polluted </a:t>
            </a:r>
            <a:r>
              <a:rPr lang="en-US" sz="2800" dirty="0"/>
              <a:t>air, caused by nitrates from automobiles and industrial plants, results in acidification of the soil when acid rain falls. </a:t>
            </a:r>
          </a:p>
          <a:p>
            <a:pPr marL="0" indent="0">
              <a:buNone/>
            </a:pPr>
            <a:r>
              <a:rPr lang="en-US" sz="2800" dirty="0" smtClean="0"/>
              <a:t>5.Surface </a:t>
            </a:r>
            <a:r>
              <a:rPr lang="en-US" sz="2800" dirty="0"/>
              <a:t>run-offs containing high amounts of nitrates enter into water </a:t>
            </a:r>
            <a:r>
              <a:rPr lang="en-US" sz="2800" dirty="0" smtClean="0"/>
              <a:t>bodies </a:t>
            </a:r>
            <a:r>
              <a:rPr lang="en-US" sz="2800" dirty="0"/>
              <a:t>resulting to </a:t>
            </a:r>
            <a:r>
              <a:rPr lang="en-US" sz="2800" b="1" dirty="0" smtClean="0"/>
              <a:t>eutrophication.</a:t>
            </a:r>
          </a:p>
          <a:p>
            <a:pPr marL="0" indent="0">
              <a:buNone/>
            </a:pPr>
            <a:r>
              <a:rPr lang="en-US" sz="2800" b="1" dirty="0" smtClean="0"/>
              <a:t>6. </a:t>
            </a:r>
            <a:r>
              <a:rPr lang="en-US" sz="2800" dirty="0" smtClean="0"/>
              <a:t>Nitrogen is a soluble substance. </a:t>
            </a:r>
            <a:r>
              <a:rPr lang="en-US" sz="2800" dirty="0"/>
              <a:t>It soaks deeply into the soil after a rainstorm or </a:t>
            </a:r>
            <a:r>
              <a:rPr lang="en-US" sz="2800" dirty="0" smtClean="0"/>
              <a:t>irrigation polluting water. </a:t>
            </a:r>
            <a:endParaRPr lang="en-US" sz="2800" dirty="0"/>
          </a:p>
        </p:txBody>
      </p:sp>
    </p:spTree>
    <p:extLst>
      <p:ext uri="{BB962C8B-B14F-4D97-AF65-F5344CB8AC3E}">
        <p14:creationId xmlns:p14="http://schemas.microsoft.com/office/powerpoint/2010/main" val="11797691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r>
            <a:br>
              <a:rPr lang="en-US" dirty="0"/>
            </a:br>
            <a:r>
              <a:rPr lang="en-US" sz="3600" b="1" dirty="0" smtClean="0">
                <a:latin typeface="Times New Roman" panose="02020603050405020304" pitchFamily="18" charset="0"/>
                <a:cs typeface="Times New Roman" panose="02020603050405020304" pitchFamily="18" charset="0"/>
              </a:rPr>
              <a:t>Unit 8:Transport </a:t>
            </a:r>
            <a:r>
              <a:rPr lang="en-US" sz="3600" b="1" dirty="0">
                <a:latin typeface="Times New Roman" panose="02020603050405020304" pitchFamily="18" charset="0"/>
                <a:cs typeface="Times New Roman" panose="02020603050405020304" pitchFamily="18" charset="0"/>
              </a:rPr>
              <a:t>of water, minerals and organic foods in </a:t>
            </a:r>
            <a:r>
              <a:rPr lang="en-US" sz="3600" b="1" dirty="0" smtClean="0">
                <a:latin typeface="Times New Roman" panose="02020603050405020304" pitchFamily="18" charset="0"/>
                <a:cs typeface="Times New Roman" panose="02020603050405020304" pitchFamily="18" charset="0"/>
              </a:rPr>
              <a:t>plants. </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b="1" dirty="0"/>
              <a:t>Lesson 1: </a:t>
            </a:r>
            <a:r>
              <a:rPr lang="en-US" dirty="0"/>
              <a:t>Transport system in </a:t>
            </a:r>
            <a:r>
              <a:rPr lang="en-US" dirty="0" smtClean="0"/>
              <a:t>plants.</a:t>
            </a:r>
          </a:p>
          <a:p>
            <a:pPr marL="0" indent="0">
              <a:buNone/>
            </a:pPr>
            <a:r>
              <a:rPr lang="en-US" b="1" dirty="0" smtClean="0">
                <a:latin typeface="Times New Roman" panose="02020603050405020304" pitchFamily="18" charset="0"/>
                <a:cs typeface="Times New Roman" panose="02020603050405020304" pitchFamily="18" charset="0"/>
              </a:rPr>
              <a:t>Learning objective:</a:t>
            </a:r>
            <a:endParaRPr lang="en-US"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Identify </a:t>
            </a:r>
            <a:r>
              <a:rPr lang="en-US" b="1" dirty="0">
                <a:latin typeface="Times New Roman" panose="02020603050405020304" pitchFamily="18" charset="0"/>
                <a:cs typeface="Times New Roman" panose="02020603050405020304" pitchFamily="18" charset="0"/>
              </a:rPr>
              <a:t>xylem and phloem tissues from transverse sections and state their functions. </a:t>
            </a:r>
            <a:endParaRPr lang="en-US" b="1"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Plants synthesize organic substances ( food ) during photosynthesis. Those synthesized food are transported from source( leaves)  to sinks ( roots or stem) to be stored. </a:t>
            </a:r>
          </a:p>
          <a:p>
            <a:pPr>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Plants also transport inorganic substances ( water and minerals ) from the soil to the plant. Water from the soil is used in plant as a raw material during photosynthesis.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9156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400" dirty="0" smtClean="0"/>
              <a:t>Necessity of transport in living things</a:t>
            </a:r>
            <a:endParaRPr lang="en-US" sz="4400" dirty="0"/>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Transport </a:t>
            </a:r>
            <a:r>
              <a:rPr lang="en-US" sz="3200" dirty="0">
                <a:latin typeface="Times New Roman" panose="02020603050405020304" pitchFamily="18" charset="0"/>
                <a:cs typeface="Times New Roman" panose="02020603050405020304" pitchFamily="18" charset="0"/>
              </a:rPr>
              <a:t>is necessary </a:t>
            </a:r>
            <a:r>
              <a:rPr lang="en-US" sz="3200" dirty="0" smtClean="0">
                <a:latin typeface="Times New Roman" panose="02020603050405020304" pitchFamily="18" charset="0"/>
                <a:cs typeface="Times New Roman" panose="02020603050405020304" pitchFamily="18" charset="0"/>
              </a:rPr>
              <a:t>because:</a:t>
            </a: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 Transport allows substances such as food to reach the cells. </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 Transport allows oxygen </a:t>
            </a:r>
            <a:r>
              <a:rPr lang="en-US" sz="3200" dirty="0">
                <a:latin typeface="Times New Roman" panose="02020603050405020304" pitchFamily="18" charset="0"/>
                <a:cs typeface="Times New Roman" panose="02020603050405020304" pitchFamily="18" charset="0"/>
              </a:rPr>
              <a:t>from their </a:t>
            </a:r>
            <a:r>
              <a:rPr lang="en-US" sz="3200" dirty="0" smtClean="0">
                <a:latin typeface="Times New Roman" panose="02020603050405020304" pitchFamily="18" charset="0"/>
                <a:cs typeface="Times New Roman" panose="02020603050405020304" pitchFamily="18" charset="0"/>
              </a:rPr>
              <a:t>surroundings</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to reach the cells.</a:t>
            </a: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Transport allows waste </a:t>
            </a:r>
            <a:r>
              <a:rPr lang="en-US" sz="3200" dirty="0">
                <a:latin typeface="Times New Roman" panose="02020603050405020304" pitchFamily="18" charset="0"/>
                <a:cs typeface="Times New Roman" panose="02020603050405020304" pitchFamily="18" charset="0"/>
              </a:rPr>
              <a:t>substances </a:t>
            </a:r>
            <a:r>
              <a:rPr lang="en-US" sz="3200" dirty="0" smtClean="0">
                <a:latin typeface="Times New Roman" panose="02020603050405020304" pitchFamily="18" charset="0"/>
                <a:cs typeface="Times New Roman" panose="02020603050405020304" pitchFamily="18" charset="0"/>
              </a:rPr>
              <a:t>to </a:t>
            </a:r>
            <a:r>
              <a:rPr lang="en-US" sz="3200" dirty="0">
                <a:latin typeface="Times New Roman" panose="02020603050405020304" pitchFamily="18" charset="0"/>
                <a:cs typeface="Times New Roman" panose="02020603050405020304" pitchFamily="18" charset="0"/>
              </a:rPr>
              <a:t>be eliminated from their bodies</a:t>
            </a:r>
            <a:r>
              <a:rPr lang="en-US" sz="3200" dirty="0" smtClean="0">
                <a:latin typeface="Times New Roman" panose="02020603050405020304" pitchFamily="18" charset="0"/>
                <a:cs typeface="Times New Roman" panose="02020603050405020304" pitchFamily="18" charset="0"/>
              </a:rPr>
              <a:t>.</a:t>
            </a:r>
          </a:p>
          <a:p>
            <a:pPr marL="0" indent="0">
              <a:buNone/>
            </a:pP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0767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088"/>
            <a:ext cx="8686800" cy="1143000"/>
          </a:xfrm>
        </p:spPr>
        <p:txBody>
          <a:bodyPr>
            <a:normAutofit/>
          </a:bodyPr>
          <a:lstStyle/>
          <a:p>
            <a:r>
              <a:rPr lang="en-US" sz="3600" dirty="0" smtClean="0">
                <a:latin typeface="Times New Roman" panose="02020603050405020304" pitchFamily="18" charset="0"/>
                <a:cs typeface="Times New Roman" panose="02020603050405020304" pitchFamily="18" charset="0"/>
              </a:rPr>
              <a:t>TRANSPORT OF MATERIALS IN A PLANT</a:t>
            </a:r>
            <a:endParaRPr lang="en-US" sz="36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286000" y="1847088"/>
            <a:ext cx="5029200" cy="4389437"/>
          </a:xfrm>
          <a:prstGeom prst="rect">
            <a:avLst/>
          </a:prstGeom>
        </p:spPr>
      </p:pic>
      <p:cxnSp>
        <p:nvCxnSpPr>
          <p:cNvPr id="6" name="Straight Arrow Connector 5"/>
          <p:cNvCxnSpPr/>
          <p:nvPr/>
        </p:nvCxnSpPr>
        <p:spPr>
          <a:xfrm flipV="1">
            <a:off x="3657600" y="5638800"/>
            <a:ext cx="8382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639734" y="4512733"/>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639734" y="3826933"/>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438400" y="4648200"/>
            <a:ext cx="20574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85800" y="4038600"/>
            <a:ext cx="1981200" cy="1143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Water and minerals from the soil</a:t>
            </a:r>
            <a:endParaRPr lang="en-US" dirty="0"/>
          </a:p>
        </p:txBody>
      </p:sp>
      <p:cxnSp>
        <p:nvCxnSpPr>
          <p:cNvPr id="15" name="Straight Arrow Connector 14"/>
          <p:cNvCxnSpPr/>
          <p:nvPr/>
        </p:nvCxnSpPr>
        <p:spPr>
          <a:xfrm>
            <a:off x="4783669" y="4114799"/>
            <a:ext cx="0" cy="990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00600" y="5334000"/>
            <a:ext cx="2286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783669" y="4533899"/>
            <a:ext cx="571500"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855634" y="3171444"/>
            <a:ext cx="402166" cy="5496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389033" y="4267200"/>
            <a:ext cx="2307167"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Sugar from leaves                ( source to sinks)</a:t>
            </a:r>
            <a:endParaRPr lang="en-US" dirty="0"/>
          </a:p>
        </p:txBody>
      </p:sp>
      <p:cxnSp>
        <p:nvCxnSpPr>
          <p:cNvPr id="25" name="Straight Arrow Connector 24"/>
          <p:cNvCxnSpPr/>
          <p:nvPr/>
        </p:nvCxnSpPr>
        <p:spPr>
          <a:xfrm flipV="1">
            <a:off x="5103283" y="2500461"/>
            <a:ext cx="1297517" cy="192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400800" y="1981200"/>
            <a:ext cx="22860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Oxygen given off during photosynthesis</a:t>
            </a:r>
            <a:endParaRPr lang="en-US" dirty="0"/>
          </a:p>
        </p:txBody>
      </p:sp>
      <p:cxnSp>
        <p:nvCxnSpPr>
          <p:cNvPr id="28" name="Straight Arrow Connector 27"/>
          <p:cNvCxnSpPr/>
          <p:nvPr/>
        </p:nvCxnSpPr>
        <p:spPr>
          <a:xfrm>
            <a:off x="685800" y="2362200"/>
            <a:ext cx="29718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57200" y="2133600"/>
            <a:ext cx="2209800" cy="1037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CO2  from atmosphere</a:t>
            </a:r>
            <a:endParaRPr lang="en-US" dirty="0"/>
          </a:p>
        </p:txBody>
      </p:sp>
    </p:spTree>
    <p:extLst>
      <p:ext uri="{BB962C8B-B14F-4D97-AF65-F5344CB8AC3E}">
        <p14:creationId xmlns:p14="http://schemas.microsoft.com/office/powerpoint/2010/main" val="29154997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Times New Roman" panose="02020603050405020304" pitchFamily="18" charset="0"/>
                <a:cs typeface="Times New Roman" panose="02020603050405020304" pitchFamily="18" charset="0"/>
              </a:rPr>
              <a:t>Transport system in plants.</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dirty="0" smtClean="0">
                <a:latin typeface="Times New Roman" panose="02020603050405020304" pitchFamily="18"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plants, the transport system is made up of </a:t>
            </a:r>
            <a:r>
              <a:rPr lang="en-US" dirty="0" smtClean="0">
                <a:latin typeface="Times New Roman" panose="02020603050405020304" pitchFamily="18" charset="0"/>
                <a:cs typeface="Times New Roman" panose="02020603050405020304" pitchFamily="18" charset="0"/>
              </a:rPr>
              <a:t>specialized </a:t>
            </a:r>
            <a:r>
              <a:rPr lang="en-US" dirty="0">
                <a:latin typeface="Times New Roman" panose="02020603050405020304" pitchFamily="18" charset="0"/>
                <a:cs typeface="Times New Roman" panose="02020603050405020304" pitchFamily="18" charset="0"/>
              </a:rPr>
              <a:t>tissues called </a:t>
            </a:r>
            <a:r>
              <a:rPr lang="en-US" b="1" dirty="0">
                <a:latin typeface="Times New Roman" panose="02020603050405020304" pitchFamily="18" charset="0"/>
                <a:cs typeface="Times New Roman" panose="02020603050405020304" pitchFamily="18" charset="0"/>
              </a:rPr>
              <a:t>vascular bundles. </a:t>
            </a:r>
            <a:r>
              <a:rPr lang="en-US" dirty="0">
                <a:latin typeface="Times New Roman" panose="02020603050405020304" pitchFamily="18" charset="0"/>
                <a:cs typeface="Times New Roman" panose="02020603050405020304" pitchFamily="18" charset="0"/>
              </a:rPr>
              <a:t>The vascular bundles contain </a:t>
            </a:r>
          </a:p>
          <a:p>
            <a:pPr marL="0" indent="0">
              <a:buNone/>
            </a:pPr>
            <a:r>
              <a:rPr lang="en-US" dirty="0">
                <a:latin typeface="Times New Roman" panose="02020603050405020304" pitchFamily="18" charset="0"/>
                <a:cs typeface="Times New Roman" panose="02020603050405020304" pitchFamily="18" charset="0"/>
              </a:rPr>
              <a:t>Substances that need to be transported in plants are: </a:t>
            </a:r>
            <a:endParaRPr lang="en-US"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Water</a:t>
            </a:r>
            <a:r>
              <a:rPr lang="en-US" dirty="0">
                <a:latin typeface="Times New Roman" panose="02020603050405020304" pitchFamily="18" charset="0"/>
                <a:cs typeface="Times New Roman" panose="02020603050405020304" pitchFamily="18" charset="0"/>
              </a:rPr>
              <a:t> required in photosynthesis. </a:t>
            </a:r>
          </a:p>
          <a:p>
            <a:pPr>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Mineral </a:t>
            </a:r>
            <a:r>
              <a:rPr lang="en-US" b="1" dirty="0">
                <a:latin typeface="Times New Roman" panose="02020603050405020304" pitchFamily="18" charset="0"/>
                <a:cs typeface="Times New Roman" panose="02020603050405020304" pitchFamily="18" charset="0"/>
              </a:rPr>
              <a:t>salts </a:t>
            </a:r>
            <a:r>
              <a:rPr lang="en-US" dirty="0">
                <a:latin typeface="Times New Roman" panose="02020603050405020304" pitchFamily="18" charset="0"/>
                <a:cs typeface="Times New Roman" panose="02020603050405020304" pitchFamily="18" charset="0"/>
              </a:rPr>
              <a:t>used in various plant processes. </a:t>
            </a:r>
            <a:r>
              <a:rPr lang="en-US" dirty="0" smtClean="0">
                <a:latin typeface="Times New Roman" panose="02020603050405020304" pitchFamily="18" charset="0"/>
                <a:cs typeface="Times New Roman" panose="02020603050405020304" pitchFamily="18" charset="0"/>
              </a:rPr>
              <a:t>two </a:t>
            </a:r>
            <a:r>
              <a:rPr lang="en-US" dirty="0">
                <a:latin typeface="Times New Roman" panose="02020603050405020304" pitchFamily="18" charset="0"/>
                <a:cs typeface="Times New Roman" panose="02020603050405020304" pitchFamily="18" charset="0"/>
              </a:rPr>
              <a:t>types of tissues: </a:t>
            </a:r>
            <a:r>
              <a:rPr lang="en-US" b="1" dirty="0">
                <a:latin typeface="Times New Roman" panose="02020603050405020304" pitchFamily="18" charset="0"/>
                <a:cs typeface="Times New Roman" panose="02020603050405020304" pitchFamily="18" charset="0"/>
              </a:rPr>
              <a:t>xylem </a:t>
            </a:r>
            <a:r>
              <a:rPr lang="en-US" dirty="0">
                <a:latin typeface="Times New Roman" panose="02020603050405020304" pitchFamily="18" charset="0"/>
                <a:cs typeface="Times New Roman" panose="02020603050405020304" pitchFamily="18" charset="0"/>
              </a:rPr>
              <a:t>and </a:t>
            </a:r>
            <a:r>
              <a:rPr lang="en-US" b="1" dirty="0" smtClean="0">
                <a:latin typeface="Times New Roman" panose="02020603050405020304" pitchFamily="18" charset="0"/>
                <a:cs typeface="Times New Roman" panose="02020603050405020304" pitchFamily="18" charset="0"/>
              </a:rPr>
              <a:t>phloem</a:t>
            </a:r>
            <a:r>
              <a:rPr lang="en-US"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b="1" dirty="0" smtClean="0"/>
              <a:t>Organic </a:t>
            </a:r>
            <a:r>
              <a:rPr lang="en-US" b="1" dirty="0"/>
              <a:t>substances </a:t>
            </a:r>
            <a:r>
              <a:rPr lang="en-US" dirty="0"/>
              <a:t>manufactured mainly by photosynthesis taking place in leaves</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0696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VASCULAR BUNDLES</a:t>
            </a:r>
            <a:endParaRPr lang="en-US" dirty="0"/>
          </a:p>
        </p:txBody>
      </p:sp>
      <p:sp>
        <p:nvSpPr>
          <p:cNvPr id="3" name="Content Placeholder 2"/>
          <p:cNvSpPr>
            <a:spLocks noGrp="1"/>
          </p:cNvSpPr>
          <p:nvPr>
            <p:ph idx="1"/>
          </p:nvPr>
        </p:nvSpPr>
        <p:spPr>
          <a:xfrm>
            <a:off x="304800" y="1935480"/>
            <a:ext cx="8534400" cy="4389120"/>
          </a:xfrm>
        </p:spPr>
        <p:txBody>
          <a:bodyPr/>
          <a:lstStyle/>
          <a:p>
            <a:pPr marL="0" indent="0">
              <a:buNone/>
            </a:pPr>
            <a:r>
              <a:rPr lang="en-US" dirty="0" smtClean="0"/>
              <a:t>Phloem </a:t>
            </a:r>
            <a:r>
              <a:rPr lang="en-US" dirty="0"/>
              <a:t>and xylem tissues are found in the root, the stem and the leaves</a:t>
            </a:r>
            <a:r>
              <a:rPr lang="en-US" dirty="0" smtClean="0"/>
              <a:t>.</a:t>
            </a:r>
          </a:p>
          <a:p>
            <a:pPr>
              <a:buFont typeface="Wingdings" panose="05000000000000000000" pitchFamily="2" charset="2"/>
              <a:buChar char="ü"/>
            </a:pPr>
            <a:r>
              <a:rPr lang="en-US" dirty="0" smtClean="0"/>
              <a:t> </a:t>
            </a:r>
            <a:r>
              <a:rPr lang="en-US" b="1" dirty="0"/>
              <a:t>Phloem </a:t>
            </a:r>
            <a:r>
              <a:rPr lang="en-US" dirty="0"/>
              <a:t>tissues transport </a:t>
            </a:r>
            <a:r>
              <a:rPr lang="en-US" dirty="0" smtClean="0"/>
              <a:t>food </a:t>
            </a:r>
            <a:r>
              <a:rPr lang="en-US" dirty="0"/>
              <a:t>substances such as glucose and amino </a:t>
            </a:r>
            <a:r>
              <a:rPr lang="en-US" dirty="0" smtClean="0"/>
              <a:t>acids ( </a:t>
            </a:r>
            <a:r>
              <a:rPr lang="en-US" dirty="0"/>
              <a:t>organic substances)</a:t>
            </a:r>
            <a:r>
              <a:rPr lang="en-US" dirty="0" smtClean="0"/>
              <a:t>           from </a:t>
            </a:r>
            <a:r>
              <a:rPr lang="en-US" dirty="0"/>
              <a:t>the </a:t>
            </a:r>
            <a:r>
              <a:rPr lang="en-US" dirty="0" smtClean="0"/>
              <a:t>leaves ( source)  </a:t>
            </a:r>
            <a:r>
              <a:rPr lang="en-US" dirty="0"/>
              <a:t>to other plant tissues where they are used or </a:t>
            </a:r>
            <a:r>
              <a:rPr lang="en-US" dirty="0" smtClean="0"/>
              <a:t>stored ( sinks) </a:t>
            </a:r>
            <a:endParaRPr lang="en-US" dirty="0"/>
          </a:p>
          <a:p>
            <a:pPr>
              <a:buFont typeface="Wingdings" panose="05000000000000000000" pitchFamily="2" charset="2"/>
              <a:buChar char="ü"/>
            </a:pPr>
            <a:r>
              <a:rPr lang="en-US" dirty="0"/>
              <a:t>X</a:t>
            </a:r>
            <a:r>
              <a:rPr lang="en-US" b="1" dirty="0" smtClean="0"/>
              <a:t>ylem </a:t>
            </a:r>
            <a:r>
              <a:rPr lang="en-US" dirty="0"/>
              <a:t>tissues transport water and mineral </a:t>
            </a:r>
            <a:r>
              <a:rPr lang="en-US" dirty="0" smtClean="0"/>
              <a:t>salts                 ( from the soil)  </a:t>
            </a:r>
            <a:r>
              <a:rPr lang="en-US" dirty="0"/>
              <a:t>absorbed by the roots to different parts of the plant. </a:t>
            </a:r>
          </a:p>
        </p:txBody>
      </p:sp>
    </p:spTree>
    <p:extLst>
      <p:ext uri="{BB962C8B-B14F-4D97-AF65-F5344CB8AC3E}">
        <p14:creationId xmlns:p14="http://schemas.microsoft.com/office/powerpoint/2010/main" val="17535270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Main characteristics of animals in class Amphibia </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sz="2800" dirty="0" smtClean="0"/>
              <a:t>Adult </a:t>
            </a:r>
            <a:r>
              <a:rPr lang="en-US" sz="2800" dirty="0"/>
              <a:t>amphibians use the lungs, moist skin and mouth cavity for gaseous exchange. </a:t>
            </a:r>
            <a:endParaRPr lang="en-US" sz="2800" dirty="0" smtClean="0"/>
          </a:p>
          <a:p>
            <a:pPr>
              <a:buFont typeface="Wingdings" panose="05000000000000000000" pitchFamily="2" charset="2"/>
              <a:buChar char="Ø"/>
            </a:pPr>
            <a:r>
              <a:rPr lang="en-US" sz="2800" dirty="0" smtClean="0"/>
              <a:t>The </a:t>
            </a:r>
            <a:r>
              <a:rPr lang="en-US" sz="2800" dirty="0"/>
              <a:t>adult female amphibians always lay their eggs in water. </a:t>
            </a:r>
            <a:endParaRPr lang="en-US" sz="2800" dirty="0" smtClean="0"/>
          </a:p>
          <a:p>
            <a:pPr>
              <a:buFont typeface="Wingdings" panose="05000000000000000000" pitchFamily="2" charset="2"/>
              <a:buChar char="Ø"/>
            </a:pPr>
            <a:r>
              <a:rPr lang="en-US" sz="2800" dirty="0" smtClean="0"/>
              <a:t>They </a:t>
            </a:r>
            <a:r>
              <a:rPr lang="en-US" sz="2800" dirty="0"/>
              <a:t>exhibit external </a:t>
            </a:r>
            <a:r>
              <a:rPr lang="en-US" sz="2800" dirty="0" smtClean="0"/>
              <a:t>fertilization.</a:t>
            </a:r>
          </a:p>
          <a:p>
            <a:pPr>
              <a:buFont typeface="Wingdings" panose="05000000000000000000" pitchFamily="2" charset="2"/>
              <a:buChar char="Ø"/>
            </a:pPr>
            <a:r>
              <a:rPr lang="en-US" sz="2800" dirty="0" smtClean="0"/>
              <a:t>They </a:t>
            </a:r>
            <a:r>
              <a:rPr lang="en-US" sz="2800" dirty="0"/>
              <a:t>have mucus glands under the skin to keep it moist. </a:t>
            </a:r>
            <a:endParaRPr lang="en-US" sz="2800" dirty="0" smtClean="0"/>
          </a:p>
          <a:p>
            <a:pPr>
              <a:buFont typeface="Wingdings" panose="05000000000000000000" pitchFamily="2" charset="2"/>
              <a:buChar char="Ø"/>
            </a:pPr>
            <a:r>
              <a:rPr lang="en-US" sz="2800" dirty="0" smtClean="0"/>
              <a:t>The </a:t>
            </a:r>
            <a:r>
              <a:rPr lang="en-US" sz="2800" dirty="0"/>
              <a:t>skin has no </a:t>
            </a:r>
            <a:r>
              <a:rPr lang="en-US" sz="2800" dirty="0" smtClean="0"/>
              <a:t>scales</a:t>
            </a:r>
            <a:r>
              <a:rPr lang="en-US" sz="3200" dirty="0" smtClean="0"/>
              <a:t>. </a:t>
            </a:r>
            <a:endParaRPr lang="en-US" sz="3200" dirty="0"/>
          </a:p>
          <a:p>
            <a:pPr>
              <a:buFont typeface="Wingdings" panose="05000000000000000000" pitchFamily="2" charset="2"/>
              <a:buChar char="Ø"/>
            </a:pPr>
            <a:r>
              <a:rPr lang="en-US" sz="3200" dirty="0"/>
              <a:t>They have two pairs of limbs. </a:t>
            </a:r>
          </a:p>
        </p:txBody>
      </p:sp>
    </p:spTree>
    <p:extLst>
      <p:ext uri="{BB962C8B-B14F-4D97-AF65-F5344CB8AC3E}">
        <p14:creationId xmlns:p14="http://schemas.microsoft.com/office/powerpoint/2010/main" val="8683619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and minerals uptake</a:t>
            </a:r>
          </a:p>
        </p:txBody>
      </p:sp>
      <p:sp>
        <p:nvSpPr>
          <p:cNvPr id="3" name="Content Placeholder 2"/>
          <p:cNvSpPr>
            <a:spLocks noGrp="1"/>
          </p:cNvSpPr>
          <p:nvPr>
            <p:ph idx="1"/>
          </p:nvPr>
        </p:nvSpPr>
        <p:spPr/>
        <p:txBody>
          <a:bodyPr/>
          <a:lstStyle/>
          <a:p>
            <a:pPr marL="0" indent="0">
              <a:buNone/>
            </a:pPr>
            <a:r>
              <a:rPr lang="en-US" b="1" dirty="0"/>
              <a:t>Lesson 2</a:t>
            </a:r>
            <a:r>
              <a:rPr lang="en-US" b="1" dirty="0" smtClean="0"/>
              <a:t>: </a:t>
            </a:r>
            <a:r>
              <a:rPr lang="en-US" dirty="0" smtClean="0"/>
              <a:t>Water </a:t>
            </a:r>
            <a:r>
              <a:rPr lang="en-US" dirty="0"/>
              <a:t>and minerals </a:t>
            </a:r>
            <a:r>
              <a:rPr lang="en-US" dirty="0" smtClean="0"/>
              <a:t>uptake.</a:t>
            </a:r>
          </a:p>
          <a:p>
            <a:pPr marL="0" indent="0">
              <a:buNone/>
            </a:pPr>
            <a:r>
              <a:rPr lang="en-US" b="1" dirty="0" smtClean="0"/>
              <a:t>Learning objective:</a:t>
            </a:r>
          </a:p>
          <a:p>
            <a:pPr>
              <a:buFont typeface="Wingdings" panose="05000000000000000000" pitchFamily="2" charset="2"/>
              <a:buChar char="Ø"/>
            </a:pPr>
            <a:r>
              <a:rPr lang="en-US" dirty="0" smtClean="0"/>
              <a:t>Explain </a:t>
            </a:r>
            <a:r>
              <a:rPr lang="en-US" dirty="0"/>
              <a:t>the mechanism by which water moves </a:t>
            </a:r>
            <a:r>
              <a:rPr lang="en-US" dirty="0" smtClean="0"/>
              <a:t>upwards </a:t>
            </a:r>
            <a:r>
              <a:rPr lang="en-US" dirty="0"/>
              <a:t>in the </a:t>
            </a:r>
            <a:r>
              <a:rPr lang="en-US" dirty="0" smtClean="0"/>
              <a:t>xylem.</a:t>
            </a:r>
          </a:p>
          <a:p>
            <a:pPr>
              <a:buFont typeface="Wingdings" panose="05000000000000000000" pitchFamily="2" charset="2"/>
              <a:buChar char="ü"/>
            </a:pPr>
            <a:r>
              <a:rPr lang="en-US" dirty="0" smtClean="0"/>
              <a:t>Water </a:t>
            </a:r>
            <a:r>
              <a:rPr lang="en-US" dirty="0"/>
              <a:t>and mineral salts are absorbed from the soil through the </a:t>
            </a:r>
            <a:r>
              <a:rPr lang="en-US" dirty="0" smtClean="0"/>
              <a:t>root </a:t>
            </a:r>
            <a:r>
              <a:rPr lang="en-US" dirty="0"/>
              <a:t>hair cells found in the </a:t>
            </a:r>
            <a:r>
              <a:rPr lang="en-US" dirty="0" smtClean="0"/>
              <a:t>roots.</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5055770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704088"/>
            <a:ext cx="8229600" cy="1143000"/>
          </a:xfrm>
        </p:spPr>
        <p:txBody>
          <a:bodyPr>
            <a:normAutofit fontScale="90000"/>
          </a:bodyPr>
          <a:lstStyle/>
          <a:p>
            <a:r>
              <a:rPr lang="en-US" dirty="0"/>
              <a:t/>
            </a:r>
            <a:br>
              <a:rPr lang="en-US" dirty="0"/>
            </a:br>
            <a:r>
              <a:rPr lang="en-US" i="1" dirty="0"/>
              <a:t>Transverse section of dicot and monocot roots</a:t>
            </a:r>
            <a:endParaRPr lang="en-US" dirty="0"/>
          </a:p>
        </p:txBody>
      </p:sp>
      <p:pic>
        <p:nvPicPr>
          <p:cNvPr id="4" name="Content Placeholder 3"/>
          <p:cNvPicPr>
            <a:picLocks noGrp="1" noChangeAspect="1"/>
          </p:cNvPicPr>
          <p:nvPr>
            <p:ph idx="1"/>
          </p:nvPr>
        </p:nvPicPr>
        <p:blipFill>
          <a:blip r:embed="rId2"/>
          <a:stretch>
            <a:fillRect/>
          </a:stretch>
        </p:blipFill>
        <p:spPr>
          <a:xfrm>
            <a:off x="152401" y="2362200"/>
            <a:ext cx="2743200" cy="2819400"/>
          </a:xfrm>
          <a:prstGeom prst="rect">
            <a:avLst/>
          </a:prstGeom>
        </p:spPr>
      </p:pic>
      <p:pic>
        <p:nvPicPr>
          <p:cNvPr id="5" name="Picture 4"/>
          <p:cNvPicPr>
            <a:picLocks noChangeAspect="1"/>
          </p:cNvPicPr>
          <p:nvPr/>
        </p:nvPicPr>
        <p:blipFill>
          <a:blip r:embed="rId3"/>
          <a:stretch>
            <a:fillRect/>
          </a:stretch>
        </p:blipFill>
        <p:spPr>
          <a:xfrm>
            <a:off x="5410200" y="2552700"/>
            <a:ext cx="2743200" cy="2628900"/>
          </a:xfrm>
          <a:prstGeom prst="rect">
            <a:avLst/>
          </a:prstGeom>
        </p:spPr>
      </p:pic>
      <p:cxnSp>
        <p:nvCxnSpPr>
          <p:cNvPr id="7" name="Straight Arrow Connector 6"/>
          <p:cNvCxnSpPr/>
          <p:nvPr/>
        </p:nvCxnSpPr>
        <p:spPr>
          <a:xfrm flipH="1">
            <a:off x="2245383" y="2247938"/>
            <a:ext cx="1966784" cy="633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33343" y="1990866"/>
            <a:ext cx="2148016" cy="886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16992" y="1752600"/>
            <a:ext cx="2293208" cy="800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Root hairs</a:t>
            </a:r>
            <a:endParaRPr lang="en-US" dirty="0"/>
          </a:p>
        </p:txBody>
      </p:sp>
      <p:cxnSp>
        <p:nvCxnSpPr>
          <p:cNvPr id="14" name="Straight Arrow Connector 13"/>
          <p:cNvCxnSpPr/>
          <p:nvPr/>
        </p:nvCxnSpPr>
        <p:spPr>
          <a:xfrm flipV="1">
            <a:off x="454227" y="3698044"/>
            <a:ext cx="1069774" cy="1226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6584" y="4924763"/>
            <a:ext cx="1157417" cy="8664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Xylem</a:t>
            </a:r>
            <a:endParaRPr lang="en-US" dirty="0"/>
          </a:p>
        </p:txBody>
      </p:sp>
      <p:cxnSp>
        <p:nvCxnSpPr>
          <p:cNvPr id="17" name="Straight Arrow Connector 16"/>
          <p:cNvCxnSpPr/>
          <p:nvPr/>
        </p:nvCxnSpPr>
        <p:spPr>
          <a:xfrm flipH="1" flipV="1">
            <a:off x="1611644" y="4080460"/>
            <a:ext cx="904672" cy="844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516316" y="4800600"/>
            <a:ext cx="1293684" cy="5573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Phloem</a:t>
            </a:r>
            <a:endParaRPr lang="en-US" dirty="0"/>
          </a:p>
        </p:txBody>
      </p:sp>
      <p:cxnSp>
        <p:nvCxnSpPr>
          <p:cNvPr id="22" name="Straight Arrow Connector 21"/>
          <p:cNvCxnSpPr/>
          <p:nvPr/>
        </p:nvCxnSpPr>
        <p:spPr>
          <a:xfrm flipH="1" flipV="1">
            <a:off x="1764044" y="4709336"/>
            <a:ext cx="839915" cy="987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281166" y="5553638"/>
            <a:ext cx="1986033" cy="3899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Epidermis</a:t>
            </a:r>
            <a:endParaRPr lang="en-US" dirty="0"/>
          </a:p>
        </p:txBody>
      </p:sp>
      <p:cxnSp>
        <p:nvCxnSpPr>
          <p:cNvPr id="26" name="Straight Arrow Connector 25"/>
          <p:cNvCxnSpPr/>
          <p:nvPr/>
        </p:nvCxnSpPr>
        <p:spPr>
          <a:xfrm>
            <a:off x="4648200" y="3438842"/>
            <a:ext cx="1600200" cy="384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10000" y="3124200"/>
            <a:ext cx="1600200" cy="742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Phloem</a:t>
            </a:r>
            <a:endParaRPr lang="en-US" dirty="0"/>
          </a:p>
        </p:txBody>
      </p:sp>
      <p:cxnSp>
        <p:nvCxnSpPr>
          <p:cNvPr id="29" name="Straight Arrow Connector 28"/>
          <p:cNvCxnSpPr/>
          <p:nvPr/>
        </p:nvCxnSpPr>
        <p:spPr>
          <a:xfrm flipV="1">
            <a:off x="5318324" y="3932183"/>
            <a:ext cx="1006275" cy="1290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689675" y="5092219"/>
            <a:ext cx="1441049" cy="6641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Xylem</a:t>
            </a:r>
            <a:endParaRPr lang="en-US" dirty="0"/>
          </a:p>
        </p:txBody>
      </p:sp>
      <p:cxnSp>
        <p:nvCxnSpPr>
          <p:cNvPr id="32" name="Straight Arrow Connector 31"/>
          <p:cNvCxnSpPr/>
          <p:nvPr/>
        </p:nvCxnSpPr>
        <p:spPr>
          <a:xfrm flipH="1" flipV="1">
            <a:off x="7319888" y="4311403"/>
            <a:ext cx="685800" cy="680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337224" y="4991686"/>
            <a:ext cx="1418565" cy="628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t>Pericycle</a:t>
            </a:r>
            <a:endParaRPr lang="en-US" dirty="0"/>
          </a:p>
        </p:txBody>
      </p:sp>
      <p:cxnSp>
        <p:nvCxnSpPr>
          <p:cNvPr id="35" name="Straight Arrow Connector 34"/>
          <p:cNvCxnSpPr/>
          <p:nvPr/>
        </p:nvCxnSpPr>
        <p:spPr>
          <a:xfrm flipH="1">
            <a:off x="6726766" y="2381405"/>
            <a:ext cx="503139" cy="1568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628855" y="1958153"/>
            <a:ext cx="2066412" cy="5206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Pith</a:t>
            </a:r>
            <a:endParaRPr lang="en-US" dirty="0"/>
          </a:p>
        </p:txBody>
      </p:sp>
      <p:sp>
        <p:nvSpPr>
          <p:cNvPr id="40" name="Oval 39"/>
          <p:cNvSpPr/>
          <p:nvPr/>
        </p:nvSpPr>
        <p:spPr>
          <a:xfrm>
            <a:off x="515210" y="6060244"/>
            <a:ext cx="2601782"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a) A dicot root</a:t>
            </a:r>
            <a:endParaRPr lang="en-US" b="1" dirty="0"/>
          </a:p>
        </p:txBody>
      </p:sp>
      <p:sp>
        <p:nvSpPr>
          <p:cNvPr id="41" name="Oval 40"/>
          <p:cNvSpPr/>
          <p:nvPr/>
        </p:nvSpPr>
        <p:spPr>
          <a:xfrm>
            <a:off x="5585997" y="5925636"/>
            <a:ext cx="2784676"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 </a:t>
            </a:r>
            <a:r>
              <a:rPr lang="en-US" b="1" dirty="0" smtClean="0"/>
              <a:t>Monocot root</a:t>
            </a:r>
            <a:endParaRPr lang="en-US" b="1" dirty="0"/>
          </a:p>
        </p:txBody>
      </p:sp>
    </p:spTree>
    <p:extLst>
      <p:ext uri="{BB962C8B-B14F-4D97-AF65-F5344CB8AC3E}">
        <p14:creationId xmlns:p14="http://schemas.microsoft.com/office/powerpoint/2010/main" val="7341772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r>
              <a:rPr lang="en-US" b="1" i="1" dirty="0"/>
              <a:t>Adaptations of the root hair cells </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sz="3200" b="1" i="1" dirty="0" smtClean="0"/>
              <a:t>Adaptations </a:t>
            </a:r>
            <a:r>
              <a:rPr lang="en-US" sz="3200" b="1" i="1" dirty="0"/>
              <a:t>of the root hair cells </a:t>
            </a:r>
            <a:endParaRPr lang="en-US" sz="3200" dirty="0"/>
          </a:p>
          <a:p>
            <a:pPr marL="0" indent="0">
              <a:buNone/>
            </a:pPr>
            <a:r>
              <a:rPr lang="en-US" sz="3200" dirty="0"/>
              <a:t>(i) They are numerous so as to increase the surface area over which absorption of water and mineral salts occurs. </a:t>
            </a:r>
          </a:p>
          <a:p>
            <a:pPr marL="0" indent="0">
              <a:buNone/>
            </a:pPr>
            <a:r>
              <a:rPr lang="en-US" sz="3200" dirty="0"/>
              <a:t>(ii) They are thin and fine so that they can penetrate the spaces in between the soil particles where water is found. </a:t>
            </a:r>
          </a:p>
        </p:txBody>
      </p:sp>
    </p:spTree>
    <p:extLst>
      <p:ext uri="{BB962C8B-B14F-4D97-AF65-F5344CB8AC3E}">
        <p14:creationId xmlns:p14="http://schemas.microsoft.com/office/powerpoint/2010/main" val="42489890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000" i="1" dirty="0">
                <a:latin typeface="Times New Roman" panose="02020603050405020304" pitchFamily="18" charset="0"/>
                <a:cs typeface="Times New Roman" panose="02020603050405020304" pitchFamily="18" charset="0"/>
              </a:rPr>
              <a:t>Absorption of water and how it moves from the root hair cell to the root </a:t>
            </a:r>
            <a:r>
              <a:rPr lang="en-US" sz="4000" i="1" dirty="0" smtClean="0">
                <a:latin typeface="Times New Roman" panose="02020603050405020304" pitchFamily="18" charset="0"/>
                <a:cs typeface="Times New Roman" panose="02020603050405020304" pitchFamily="18" charset="0"/>
              </a:rPr>
              <a:t>xylem</a:t>
            </a:r>
            <a:endParaRPr lang="en-US" sz="4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638905" y="1935163"/>
            <a:ext cx="5866189" cy="4389437"/>
          </a:xfrm>
          <a:prstGeom prst="rect">
            <a:avLst/>
          </a:prstGeom>
        </p:spPr>
      </p:pic>
      <p:cxnSp>
        <p:nvCxnSpPr>
          <p:cNvPr id="6" name="Straight Arrow Connector 5"/>
          <p:cNvCxnSpPr/>
          <p:nvPr/>
        </p:nvCxnSpPr>
        <p:spPr>
          <a:xfrm flipV="1">
            <a:off x="685800" y="4343400"/>
            <a:ext cx="11430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4800" y="4953000"/>
            <a:ext cx="12192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Root hair</a:t>
            </a:r>
            <a:endParaRPr lang="en-US" dirty="0"/>
          </a:p>
        </p:txBody>
      </p:sp>
      <p:cxnSp>
        <p:nvCxnSpPr>
          <p:cNvPr id="10" name="Straight Arrow Connector 9"/>
          <p:cNvCxnSpPr/>
          <p:nvPr/>
        </p:nvCxnSpPr>
        <p:spPr>
          <a:xfrm flipV="1">
            <a:off x="2218267" y="4368800"/>
            <a:ext cx="381000" cy="1409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209800" y="4129881"/>
            <a:ext cx="1219200" cy="1585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38905" y="5486400"/>
            <a:ext cx="1790095"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Water entering root hair by osmosis</a:t>
            </a:r>
            <a:endParaRPr lang="en-US" dirty="0"/>
          </a:p>
        </p:txBody>
      </p:sp>
      <p:sp>
        <p:nvSpPr>
          <p:cNvPr id="15" name="Left Brace 14"/>
          <p:cNvSpPr/>
          <p:nvPr/>
        </p:nvSpPr>
        <p:spPr>
          <a:xfrm rot="16200000">
            <a:off x="4725156" y="4236206"/>
            <a:ext cx="654050" cy="2087638"/>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4419600" y="5486400"/>
            <a:ext cx="1524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Cortex</a:t>
            </a:r>
            <a:endParaRPr lang="en-US" dirty="0"/>
          </a:p>
        </p:txBody>
      </p:sp>
      <p:cxnSp>
        <p:nvCxnSpPr>
          <p:cNvPr id="18" name="Straight Arrow Connector 17"/>
          <p:cNvCxnSpPr/>
          <p:nvPr/>
        </p:nvCxnSpPr>
        <p:spPr>
          <a:xfrm flipV="1">
            <a:off x="6858000" y="4952999"/>
            <a:ext cx="228600" cy="990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553200" y="5715000"/>
            <a:ext cx="13716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Xylem</a:t>
            </a:r>
            <a:endParaRPr lang="en-US" dirty="0"/>
          </a:p>
        </p:txBody>
      </p:sp>
      <p:cxnSp>
        <p:nvCxnSpPr>
          <p:cNvPr id="21" name="Straight Arrow Connector 20"/>
          <p:cNvCxnSpPr/>
          <p:nvPr/>
        </p:nvCxnSpPr>
        <p:spPr>
          <a:xfrm>
            <a:off x="914400" y="3352800"/>
            <a:ext cx="10668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4800" y="2971800"/>
            <a:ext cx="1334105" cy="7770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a:t>
            </a:r>
            <a:r>
              <a:rPr lang="en-US" dirty="0" smtClean="0"/>
              <a:t>oil</a:t>
            </a:r>
            <a:endParaRPr lang="en-US" dirty="0"/>
          </a:p>
        </p:txBody>
      </p:sp>
    </p:spTree>
    <p:extLst>
      <p:ext uri="{BB962C8B-B14F-4D97-AF65-F5344CB8AC3E}">
        <p14:creationId xmlns:p14="http://schemas.microsoft.com/office/powerpoint/2010/main" val="34284020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Movement of water from the soil into root.</a:t>
            </a:r>
            <a:endParaRPr lang="en-US" dirty="0"/>
          </a:p>
        </p:txBody>
      </p:sp>
      <p:sp>
        <p:nvSpPr>
          <p:cNvPr id="3" name="Content Placeholder 2"/>
          <p:cNvSpPr>
            <a:spLocks noGrp="1"/>
          </p:cNvSpPr>
          <p:nvPr>
            <p:ph idx="1"/>
          </p:nvPr>
        </p:nvSpPr>
        <p:spPr>
          <a:xfrm>
            <a:off x="457200" y="1844505"/>
            <a:ext cx="8229600" cy="4389120"/>
          </a:xfrm>
        </p:spPr>
        <p:txBody>
          <a:bodyPr>
            <a:normAutofit fontScale="92500"/>
          </a:bodyPr>
          <a:lstStyle/>
          <a:p>
            <a:pPr>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The cell sap in the vacuole of the root hair cell has a high concentration of salts and sugars  It </a:t>
            </a:r>
            <a:r>
              <a:rPr lang="en-US" sz="2800" dirty="0">
                <a:latin typeface="Times New Roman" panose="02020603050405020304" pitchFamily="18" charset="0"/>
                <a:cs typeface="Times New Roman" panose="02020603050405020304" pitchFamily="18" charset="0"/>
              </a:rPr>
              <a:t>is therefore hypertonic to the water found between the soil </a:t>
            </a:r>
            <a:r>
              <a:rPr lang="en-US" sz="2800" dirty="0" smtClean="0">
                <a:latin typeface="Times New Roman" panose="02020603050405020304" pitchFamily="18" charset="0"/>
                <a:cs typeface="Times New Roman" panose="02020603050405020304" pitchFamily="18" charset="0"/>
              </a:rPr>
              <a:t>particles due to this water moves by osmosis from the soil into the root. </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Within the roots, water moves from cell to cell by the process of osmosis. This is because adjacent cells contain different water quantities. </a:t>
            </a:r>
            <a:endParaRPr lang="en-US" sz="2800" dirty="0"/>
          </a:p>
          <a:p>
            <a:pPr>
              <a:buFont typeface="Wingdings" panose="05000000000000000000" pitchFamily="2" charset="2"/>
              <a:buChar char="v"/>
            </a:pPr>
            <a:r>
              <a:rPr lang="en-US" sz="2800" dirty="0" smtClean="0"/>
              <a:t> </a:t>
            </a:r>
            <a:r>
              <a:rPr lang="en-US" sz="2800" b="1" dirty="0" smtClean="0"/>
              <a:t>Factors that influence the uptake of water :</a:t>
            </a:r>
          </a:p>
          <a:p>
            <a:pPr marL="0" indent="0">
              <a:buNone/>
            </a:pPr>
            <a:r>
              <a:rPr lang="en-US" sz="2800" dirty="0"/>
              <a:t>C</a:t>
            </a:r>
            <a:r>
              <a:rPr lang="en-US" sz="2800" dirty="0" smtClean="0"/>
              <a:t>apillarity</a:t>
            </a:r>
            <a:r>
              <a:rPr lang="en-US" sz="2800" dirty="0"/>
              <a:t>, root pressure, transpiration pull and </a:t>
            </a:r>
            <a:r>
              <a:rPr lang="en-US" sz="2800" dirty="0" smtClean="0"/>
              <a:t>cohesion</a:t>
            </a:r>
            <a:r>
              <a:rPr lang="en-US" sz="2800" dirty="0"/>
              <a:t> </a:t>
            </a:r>
            <a:r>
              <a:rPr lang="en-US" sz="2800" dirty="0" smtClean="0"/>
              <a:t>of water molecules.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1343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Movement of </a:t>
            </a:r>
            <a:r>
              <a:rPr lang="en-US" dirty="0" smtClean="0"/>
              <a:t>ions </a:t>
            </a:r>
            <a:r>
              <a:rPr lang="en-US" dirty="0"/>
              <a:t>from the soil into root.</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sz="3200" dirty="0" smtClean="0">
                <a:latin typeface="Times New Roman" panose="02020603050405020304" pitchFamily="18" charset="0"/>
                <a:cs typeface="Times New Roman" panose="02020603050405020304" pitchFamily="18" charset="0"/>
              </a:rPr>
              <a:t>Roots </a:t>
            </a:r>
            <a:r>
              <a:rPr lang="en-US" sz="3200" dirty="0">
                <a:latin typeface="Times New Roman" panose="02020603050405020304" pitchFamily="18" charset="0"/>
                <a:cs typeface="Times New Roman" panose="02020603050405020304" pitchFamily="18" charset="0"/>
              </a:rPr>
              <a:t>have higher concentrations of ions as compared to the </a:t>
            </a:r>
            <a:r>
              <a:rPr lang="en-US" sz="3200" dirty="0" smtClean="0">
                <a:latin typeface="Times New Roman" panose="02020603050405020304" pitchFamily="18" charset="0"/>
                <a:cs typeface="Times New Roman" panose="02020603050405020304" pitchFamily="18" charset="0"/>
              </a:rPr>
              <a:t>soil. This </a:t>
            </a:r>
            <a:r>
              <a:rPr lang="en-US" sz="3200" dirty="0">
                <a:latin typeface="Times New Roman" panose="02020603050405020304" pitchFamily="18" charset="0"/>
                <a:cs typeface="Times New Roman" panose="02020603050405020304" pitchFamily="18" charset="0"/>
              </a:rPr>
              <a:t>means that a root hair must take up these mineral ions against their concentration gradient. </a:t>
            </a:r>
            <a:r>
              <a:rPr lang="en-US" sz="3200" dirty="0" smtClean="0">
                <a:latin typeface="Times New Roman" panose="02020603050405020304" pitchFamily="18" charset="0"/>
                <a:cs typeface="Times New Roman" panose="02020603050405020304" pitchFamily="18" charset="0"/>
              </a:rPr>
              <a:t> Ions are therefore transported by </a:t>
            </a:r>
            <a:r>
              <a:rPr lang="en-US" sz="3200" b="1" dirty="0" smtClean="0">
                <a:latin typeface="Times New Roman" panose="02020603050405020304" pitchFamily="18" charset="0"/>
                <a:cs typeface="Times New Roman" panose="02020603050405020304" pitchFamily="18" charset="0"/>
              </a:rPr>
              <a:t>active </a:t>
            </a:r>
            <a:r>
              <a:rPr lang="en-US" sz="3200" b="1" dirty="0">
                <a:latin typeface="Times New Roman" panose="02020603050405020304" pitchFamily="18" charset="0"/>
                <a:cs typeface="Times New Roman" panose="02020603050405020304" pitchFamily="18" charset="0"/>
              </a:rPr>
              <a:t>transport </a:t>
            </a:r>
            <a:r>
              <a:rPr lang="en-US" sz="3200" dirty="0" smtClean="0">
                <a:latin typeface="Times New Roman" panose="02020603050405020304" pitchFamily="18" charset="0"/>
                <a:cs typeface="Times New Roman" panose="02020603050405020304" pitchFamily="18" charset="0"/>
              </a:rPr>
              <a:t>which </a:t>
            </a:r>
            <a:r>
              <a:rPr lang="en-US" sz="3200" dirty="0">
                <a:latin typeface="Times New Roman" panose="02020603050405020304" pitchFamily="18" charset="0"/>
                <a:cs typeface="Times New Roman" panose="02020603050405020304" pitchFamily="18" charset="0"/>
              </a:rPr>
              <a:t>requires the expenditure of </a:t>
            </a:r>
            <a:r>
              <a:rPr lang="en-US" sz="3200" dirty="0" smtClean="0">
                <a:latin typeface="Times New Roman" panose="02020603050405020304" pitchFamily="18" charset="0"/>
                <a:cs typeface="Times New Roman" panose="02020603050405020304" pitchFamily="18" charset="0"/>
              </a:rPr>
              <a:t>energy.</a:t>
            </a:r>
          </a:p>
          <a:p>
            <a:pPr>
              <a:buFont typeface="Wingdings" panose="05000000000000000000" pitchFamily="2" charset="2"/>
              <a:buChar char="v"/>
            </a:pPr>
            <a:r>
              <a:rPr lang="en-US" sz="3200" dirty="0" smtClean="0">
                <a:latin typeface="Times New Roman" panose="02020603050405020304" pitchFamily="18" charset="0"/>
                <a:cs typeface="Times New Roman" panose="02020603050405020304" pitchFamily="18" charset="0"/>
              </a:rPr>
              <a:t>Mineral </a:t>
            </a:r>
            <a:r>
              <a:rPr lang="en-US" sz="3200" dirty="0">
                <a:latin typeface="Times New Roman" panose="02020603050405020304" pitchFamily="18" charset="0"/>
                <a:cs typeface="Times New Roman" panose="02020603050405020304" pitchFamily="18" charset="0"/>
              </a:rPr>
              <a:t>salts </a:t>
            </a:r>
            <a:r>
              <a:rPr lang="en-US" sz="3200" dirty="0" smtClean="0">
                <a:latin typeface="Times New Roman" panose="02020603050405020304" pitchFamily="18" charset="0"/>
                <a:cs typeface="Times New Roman" panose="02020603050405020304" pitchFamily="18" charset="0"/>
              </a:rPr>
              <a:t>move </a:t>
            </a:r>
            <a:r>
              <a:rPr lang="en-US" sz="3200" dirty="0">
                <a:latin typeface="Times New Roman" panose="02020603050405020304" pitchFamily="18" charset="0"/>
                <a:cs typeface="Times New Roman" panose="02020603050405020304" pitchFamily="18" charset="0"/>
              </a:rPr>
              <a:t>together with water in form of a solution up the </a:t>
            </a:r>
            <a:r>
              <a:rPr lang="en-US" sz="3200" dirty="0" smtClean="0">
                <a:latin typeface="Times New Roman" panose="02020603050405020304" pitchFamily="18" charset="0"/>
                <a:cs typeface="Times New Roman" panose="02020603050405020304" pitchFamily="18" charset="0"/>
              </a:rPr>
              <a:t>plant.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4248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447800"/>
          </a:xfrm>
        </p:spPr>
        <p:txBody>
          <a:bodyPr>
            <a:normAutofit fontScale="90000"/>
          </a:bodyPr>
          <a:lstStyle/>
          <a:p>
            <a:r>
              <a:rPr lang="en-US" sz="4400" dirty="0">
                <a:latin typeface="Times New Roman" panose="02020603050405020304" pitchFamily="18" charset="0"/>
                <a:cs typeface="Times New Roman" panose="02020603050405020304" pitchFamily="18" charset="0"/>
              </a:rPr>
              <a:t>Source and sink of food products</a:t>
            </a:r>
            <a:r>
              <a:rPr lang="en-US" dirty="0"/>
              <a:t/>
            </a:r>
            <a:br>
              <a:rPr lang="en-US" dirty="0"/>
            </a:br>
            <a:endParaRPr lang="en-US" dirty="0"/>
          </a:p>
        </p:txBody>
      </p:sp>
      <p:sp>
        <p:nvSpPr>
          <p:cNvPr id="3" name="Content Placeholder 2"/>
          <p:cNvSpPr>
            <a:spLocks noGrp="1"/>
          </p:cNvSpPr>
          <p:nvPr>
            <p:ph idx="1"/>
          </p:nvPr>
        </p:nvSpPr>
        <p:spPr>
          <a:xfrm>
            <a:off x="457200" y="2133600"/>
            <a:ext cx="8229600" cy="4191000"/>
          </a:xfrm>
        </p:spPr>
        <p:txBody>
          <a:bodyPr>
            <a:normAutofit/>
          </a:bodyPr>
          <a:lstStyle/>
          <a:p>
            <a:pPr marL="0" indent="0">
              <a:buNone/>
            </a:pPr>
            <a:r>
              <a:rPr lang="en-US" sz="3200" b="1" dirty="0"/>
              <a:t>Lesson 3:</a:t>
            </a:r>
            <a:r>
              <a:rPr lang="en-US" sz="3200" dirty="0"/>
              <a:t> </a:t>
            </a:r>
            <a:r>
              <a:rPr lang="en-US" sz="3200" dirty="0" smtClean="0"/>
              <a:t>Source </a:t>
            </a:r>
            <a:r>
              <a:rPr lang="en-US" sz="3200" dirty="0"/>
              <a:t>and </a:t>
            </a:r>
            <a:r>
              <a:rPr lang="en-US" sz="3200" dirty="0" smtClean="0"/>
              <a:t>sink </a:t>
            </a:r>
            <a:r>
              <a:rPr lang="en-US" sz="3200" dirty="0"/>
              <a:t>of food </a:t>
            </a:r>
            <a:r>
              <a:rPr lang="en-US" sz="3200" dirty="0" smtClean="0"/>
              <a:t>products.</a:t>
            </a:r>
          </a:p>
          <a:p>
            <a:pPr marL="0" indent="0">
              <a:buNone/>
            </a:pPr>
            <a:r>
              <a:rPr lang="en-US" sz="3200" b="1"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Define and give examples of </a:t>
            </a:r>
            <a:r>
              <a:rPr lang="en-US" sz="3200" b="1" dirty="0" smtClean="0">
                <a:latin typeface="Times New Roman" panose="02020603050405020304" pitchFamily="18" charset="0"/>
                <a:cs typeface="Times New Roman" panose="02020603050405020304" pitchFamily="18" charset="0"/>
              </a:rPr>
              <a:t>source</a:t>
            </a:r>
            <a:r>
              <a:rPr lang="en-US" sz="3200" dirty="0" smtClean="0">
                <a:latin typeface="Times New Roman" panose="02020603050405020304" pitchFamily="18" charset="0"/>
                <a:cs typeface="Times New Roman" panose="02020603050405020304" pitchFamily="18" charset="0"/>
              </a:rPr>
              <a:t> and </a:t>
            </a:r>
            <a:r>
              <a:rPr lang="en-US" sz="3200" b="1" dirty="0" smtClean="0">
                <a:latin typeface="Times New Roman" panose="02020603050405020304" pitchFamily="18" charset="0"/>
                <a:cs typeface="Times New Roman" panose="02020603050405020304" pitchFamily="18" charset="0"/>
              </a:rPr>
              <a:t>sinks</a:t>
            </a:r>
            <a:r>
              <a:rPr lang="en-US" sz="3200" dirty="0" smtClean="0">
                <a:latin typeface="Times New Roman" panose="02020603050405020304" pitchFamily="18" charset="0"/>
                <a:cs typeface="Times New Roman" panose="02020603050405020304" pitchFamily="18" charset="0"/>
              </a:rPr>
              <a:t> in a plant.</a:t>
            </a:r>
          </a:p>
          <a:p>
            <a:pPr marL="0" indent="0">
              <a:buNone/>
            </a:pPr>
            <a:r>
              <a:rPr lang="en-US" sz="3200" dirty="0" smtClean="0">
                <a:latin typeface="Times New Roman" panose="02020603050405020304" pitchFamily="18" charset="0"/>
                <a:cs typeface="Times New Roman" panose="02020603050405020304" pitchFamily="18" charset="0"/>
              </a:rPr>
              <a:t>Source is a part of a plant where organic substances ( </a:t>
            </a:r>
            <a:r>
              <a:rPr lang="en-US" sz="3200" dirty="0" err="1" smtClean="0">
                <a:latin typeface="Times New Roman" panose="02020603050405020304" pitchFamily="18" charset="0"/>
                <a:cs typeface="Times New Roman" panose="02020603050405020304" pitchFamily="18" charset="0"/>
              </a:rPr>
              <a:t>photosynthates</a:t>
            </a:r>
            <a:r>
              <a:rPr lang="en-US" sz="3200" dirty="0" smtClean="0">
                <a:latin typeface="Times New Roman" panose="02020603050405020304" pitchFamily="18" charset="0"/>
                <a:cs typeface="Times New Roman" panose="02020603050405020304" pitchFamily="18" charset="0"/>
              </a:rPr>
              <a:t>) are synthesized.</a:t>
            </a:r>
          </a:p>
          <a:p>
            <a:pPr marL="0" indent="0">
              <a:buNone/>
            </a:pPr>
            <a:r>
              <a:rPr lang="en-US" sz="3200" dirty="0" smtClean="0">
                <a:latin typeface="Times New Roman" panose="02020603050405020304" pitchFamily="18" charset="0"/>
                <a:cs typeface="Times New Roman" panose="02020603050405020304" pitchFamily="18" charset="0"/>
              </a:rPr>
              <a:t>Ex leaves.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0050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Times New Roman" panose="02020603050405020304" pitchFamily="18" charset="0"/>
                <a:cs typeface="Times New Roman" panose="02020603050405020304" pitchFamily="18" charset="0"/>
              </a:rPr>
              <a:t>Source and sink of food products</a:t>
            </a:r>
            <a:r>
              <a:rPr lang="en-US" sz="4000" dirty="0"/>
              <a:t/>
            </a:r>
            <a:br>
              <a:rPr lang="en-US" sz="4000" dirty="0"/>
            </a:br>
            <a:endParaRPr lang="en-US" sz="4000" dirty="0"/>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Sinks are parts of plants where synthesized organic substances ( food) are stored or used.</a:t>
            </a:r>
          </a:p>
          <a:p>
            <a:pPr marL="0" indent="0">
              <a:buNone/>
            </a:pPr>
            <a:r>
              <a:rPr lang="en-US" sz="3200" b="1" i="1" dirty="0" smtClean="0">
                <a:latin typeface="Times New Roman" panose="02020603050405020304" pitchFamily="18" charset="0"/>
                <a:cs typeface="Times New Roman" panose="02020603050405020304" pitchFamily="18" charset="0"/>
              </a:rPr>
              <a:t>Examples:</a:t>
            </a:r>
            <a:r>
              <a:rPr lang="en-US" sz="3200" dirty="0" smtClean="0">
                <a:latin typeface="Times New Roman" panose="02020603050405020304" pitchFamily="18" charset="0"/>
                <a:cs typeface="Times New Roman" panose="02020603050405020304" pitchFamily="18" charset="0"/>
              </a:rPr>
              <a:t> Roots, young shoots, developing seeds,</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developing leaves, </a:t>
            </a:r>
            <a:r>
              <a:rPr lang="en-US" sz="3200" dirty="0" smtClean="0"/>
              <a:t>flowers and  </a:t>
            </a:r>
            <a:r>
              <a:rPr lang="en-US" sz="3200" dirty="0"/>
              <a:t>fruits, </a:t>
            </a:r>
          </a:p>
          <a:p>
            <a:pPr marL="0" indent="0">
              <a:buNone/>
            </a:pP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Notice: </a:t>
            </a:r>
            <a:r>
              <a:rPr lang="en-US" sz="3200" dirty="0" smtClean="0"/>
              <a:t>Leaves are </a:t>
            </a:r>
            <a:r>
              <a:rPr lang="en-US" sz="3200" dirty="0"/>
              <a:t>sinks when they are young and become sources </a:t>
            </a:r>
            <a:r>
              <a:rPr lang="en-US" sz="3200" dirty="0" smtClean="0"/>
              <a:t>later. </a:t>
            </a:r>
            <a:endParaRPr lang="en-US" sz="3200" dirty="0"/>
          </a:p>
          <a:p>
            <a:pPr marL="0" indent="0">
              <a:buNone/>
            </a:pPr>
            <a:endParaRPr lang="en-US" sz="3200" dirty="0"/>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3518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r>
              <a:rPr lang="en-US" sz="4000" dirty="0"/>
              <a:t>Transpiration.</a:t>
            </a:r>
            <a:br>
              <a:rPr lang="en-US" sz="4000" dirty="0"/>
            </a:br>
            <a:endParaRPr lang="en-US" sz="4000" dirty="0"/>
          </a:p>
        </p:txBody>
      </p:sp>
      <p:sp>
        <p:nvSpPr>
          <p:cNvPr id="3" name="Content Placeholder 2"/>
          <p:cNvSpPr>
            <a:spLocks noGrp="1"/>
          </p:cNvSpPr>
          <p:nvPr>
            <p:ph idx="1"/>
          </p:nvPr>
        </p:nvSpPr>
        <p:spPr/>
        <p:txBody>
          <a:bodyPr>
            <a:normAutofit/>
          </a:bodyPr>
          <a:lstStyle/>
          <a:p>
            <a:pPr marL="0" indent="0">
              <a:buNone/>
            </a:pPr>
            <a:r>
              <a:rPr lang="en-US" b="1" dirty="0"/>
              <a:t>Lesson 4: </a:t>
            </a:r>
            <a:r>
              <a:rPr lang="en-US" dirty="0" smtClean="0"/>
              <a:t>Transpiration.</a:t>
            </a:r>
          </a:p>
          <a:p>
            <a:pPr marL="0" indent="0">
              <a:buNone/>
            </a:pPr>
            <a:r>
              <a:rPr lang="en-US" b="1" i="1" dirty="0" smtClean="0">
                <a:latin typeface="Times New Roman" panose="02020603050405020304" pitchFamily="18" charset="0"/>
                <a:cs typeface="Times New Roman" panose="02020603050405020304" pitchFamily="18" charset="0"/>
              </a:rPr>
              <a:t>Learning objective:</a:t>
            </a:r>
            <a:endParaRPr lang="en-US" b="1"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smtClean="0"/>
              <a:t>Describe transpiration </a:t>
            </a:r>
            <a:r>
              <a:rPr lang="en-US" dirty="0"/>
              <a:t>and its effects. </a:t>
            </a:r>
            <a:endParaRPr lang="en-US" dirty="0" smtClean="0"/>
          </a:p>
          <a:p>
            <a:pPr>
              <a:buFont typeface="Wingdings" panose="05000000000000000000" pitchFamily="2" charset="2"/>
              <a:buChar char="ü"/>
            </a:pPr>
            <a:r>
              <a:rPr lang="en-US" dirty="0" smtClean="0"/>
              <a:t>Transpiration </a:t>
            </a:r>
            <a:r>
              <a:rPr lang="en-US" dirty="0"/>
              <a:t>is the evaporation of water from the plant </a:t>
            </a:r>
            <a:r>
              <a:rPr lang="en-US" dirty="0" smtClean="0"/>
              <a:t>surface mainly </a:t>
            </a:r>
            <a:r>
              <a:rPr lang="en-US" dirty="0"/>
              <a:t>through the leaf. </a:t>
            </a:r>
          </a:p>
          <a:p>
            <a:pPr marL="0" indent="0">
              <a:buNone/>
            </a:pPr>
            <a:r>
              <a:rPr lang="en-US" b="1" i="1" dirty="0" smtClean="0"/>
              <a:t>Transpiration </a:t>
            </a:r>
            <a:r>
              <a:rPr lang="en-US" b="1" i="1" dirty="0"/>
              <a:t>is important </a:t>
            </a:r>
            <a:r>
              <a:rPr lang="en-US" b="1" i="1" dirty="0" smtClean="0"/>
              <a:t>because:</a:t>
            </a:r>
          </a:p>
          <a:p>
            <a:pPr>
              <a:buFont typeface="Wingdings" panose="05000000000000000000" pitchFamily="2" charset="2"/>
              <a:buChar char="v"/>
            </a:pPr>
            <a:r>
              <a:rPr lang="en-US" dirty="0" smtClean="0"/>
              <a:t> </a:t>
            </a:r>
            <a:r>
              <a:rPr lang="en-US" dirty="0"/>
              <a:t>I</a:t>
            </a:r>
            <a:r>
              <a:rPr lang="en-US" dirty="0" smtClean="0"/>
              <a:t>t </a:t>
            </a:r>
            <a:r>
              <a:rPr lang="en-US" dirty="0"/>
              <a:t>cools the plant on hot days. </a:t>
            </a:r>
            <a:endParaRPr lang="en-US" dirty="0" smtClean="0"/>
          </a:p>
          <a:p>
            <a:pPr>
              <a:buFont typeface="Wingdings" panose="05000000000000000000" pitchFamily="2" charset="2"/>
              <a:buChar char="v"/>
            </a:pPr>
            <a:r>
              <a:rPr lang="en-US" dirty="0" smtClean="0"/>
              <a:t>It </a:t>
            </a:r>
            <a:r>
              <a:rPr lang="en-US" dirty="0"/>
              <a:t>also assists the movement of water and mineral salts up the plant. </a:t>
            </a:r>
          </a:p>
        </p:txBody>
      </p:sp>
    </p:spTree>
    <p:extLst>
      <p:ext uri="{BB962C8B-B14F-4D97-AF65-F5344CB8AC3E}">
        <p14:creationId xmlns:p14="http://schemas.microsoft.com/office/powerpoint/2010/main" val="40876798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Transpiration.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200" dirty="0" smtClean="0">
                <a:latin typeface="Times New Roman" panose="02020603050405020304" pitchFamily="18" charset="0"/>
                <a:cs typeface="Times New Roman" panose="02020603050405020304" pitchFamily="18" charset="0"/>
              </a:rPr>
              <a:t>Leaves contain small pores called stomata on their surfaces, which  </a:t>
            </a:r>
            <a:r>
              <a:rPr lang="en-US" sz="3200" dirty="0">
                <a:latin typeface="Times New Roman" panose="02020603050405020304" pitchFamily="18" charset="0"/>
                <a:cs typeface="Times New Roman" panose="02020603050405020304" pitchFamily="18" charset="0"/>
              </a:rPr>
              <a:t>allows the exchange of respiratory gases as well as the loss of water in form of </a:t>
            </a:r>
            <a:r>
              <a:rPr lang="en-US" sz="3200" dirty="0" smtClean="0">
                <a:latin typeface="Times New Roman" panose="02020603050405020304" pitchFamily="18" charset="0"/>
                <a:cs typeface="Times New Roman" panose="02020603050405020304" pitchFamily="18" charset="0"/>
              </a:rPr>
              <a:t>vapor. </a:t>
            </a:r>
          </a:p>
          <a:p>
            <a:pPr>
              <a:buFont typeface="Wingdings" panose="05000000000000000000" pitchFamily="2" charset="2"/>
              <a:buChar char="v"/>
            </a:pPr>
            <a:r>
              <a:rPr lang="en-US" sz="3200" dirty="0"/>
              <a:t>If plants lose a lot of water than they can gain, they wilt. If this continues for a long period of time, they may die. Thus transpiration is always referred to as a necessary evil. </a:t>
            </a:r>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6039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latin typeface="Times New Roman" panose="02020603050405020304" pitchFamily="18" charset="0"/>
                <a:cs typeface="Times New Roman" panose="02020603050405020304" pitchFamily="18" charset="0"/>
              </a:rPr>
              <a:t>FIVE CLASSES OF PHYLUM OF </a:t>
            </a:r>
            <a:r>
              <a:rPr lang="en-US" sz="4800" b="1" dirty="0" smtClean="0">
                <a:latin typeface="Times New Roman" panose="02020603050405020304" pitchFamily="18" charset="0"/>
                <a:cs typeface="Times New Roman" panose="02020603050405020304" pitchFamily="18" charset="0"/>
              </a:rPr>
              <a:t>CHORDATE (Cont.)</a:t>
            </a:r>
            <a:endParaRPr lang="en-US" dirty="0"/>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3.</a:t>
            </a:r>
            <a:r>
              <a:rPr lang="en-US" b="1" dirty="0" smtClean="0"/>
              <a:t>Class Reptilia: </a:t>
            </a:r>
            <a:r>
              <a:rPr lang="en-US" dirty="0"/>
              <a:t> </a:t>
            </a:r>
            <a:r>
              <a:rPr lang="en-US" dirty="0" smtClean="0"/>
              <a:t>The </a:t>
            </a:r>
            <a:r>
              <a:rPr lang="en-US" dirty="0"/>
              <a:t>term ‘Reptilia’ comes from a </a:t>
            </a:r>
            <a:r>
              <a:rPr lang="en-US" dirty="0" err="1"/>
              <a:t>latin</a:t>
            </a:r>
            <a:r>
              <a:rPr lang="en-US" dirty="0"/>
              <a:t> word, ‘</a:t>
            </a:r>
            <a:r>
              <a:rPr lang="en-US" i="1" dirty="0" err="1"/>
              <a:t>Reptilis</a:t>
            </a:r>
            <a:r>
              <a:rPr lang="en-US" i="1" dirty="0"/>
              <a:t>’ </a:t>
            </a:r>
            <a:r>
              <a:rPr lang="en-US" dirty="0"/>
              <a:t>which means ‘crawl’. The animals in this class move by creeping or crawling. </a:t>
            </a:r>
            <a:endParaRPr lang="en-US" dirty="0" smtClean="0"/>
          </a:p>
          <a:p>
            <a:r>
              <a:rPr lang="en-US" dirty="0" smtClean="0"/>
              <a:t>Examples of reptilia</a:t>
            </a:r>
            <a:r>
              <a:rPr lang="en-US" dirty="0"/>
              <a:t> </a:t>
            </a:r>
            <a:r>
              <a:rPr lang="en-US" dirty="0" smtClean="0"/>
              <a:t>snakes</a:t>
            </a:r>
            <a:r>
              <a:rPr lang="en-US" dirty="0"/>
              <a:t>, turtles, tortoises, crocodiles and lizards </a:t>
            </a:r>
          </a:p>
        </p:txBody>
      </p:sp>
      <p:pic>
        <p:nvPicPr>
          <p:cNvPr id="4" name="Picture 3"/>
          <p:cNvPicPr>
            <a:picLocks noChangeAspect="1"/>
          </p:cNvPicPr>
          <p:nvPr/>
        </p:nvPicPr>
        <p:blipFill>
          <a:blip r:embed="rId2"/>
          <a:stretch>
            <a:fillRect/>
          </a:stretch>
        </p:blipFill>
        <p:spPr>
          <a:xfrm>
            <a:off x="615808" y="4130040"/>
            <a:ext cx="2502185" cy="1664156"/>
          </a:xfrm>
          <a:prstGeom prst="rect">
            <a:avLst/>
          </a:prstGeom>
        </p:spPr>
      </p:pic>
      <p:sp>
        <p:nvSpPr>
          <p:cNvPr id="5" name="Rectangle 4"/>
          <p:cNvSpPr/>
          <p:nvPr/>
        </p:nvSpPr>
        <p:spPr>
          <a:xfrm>
            <a:off x="795738" y="5791148"/>
            <a:ext cx="2057400" cy="621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t>Tortoise</a:t>
            </a:r>
            <a:endParaRPr lang="en-US" sz="2000" b="1" dirty="0"/>
          </a:p>
        </p:txBody>
      </p:sp>
      <p:pic>
        <p:nvPicPr>
          <p:cNvPr id="6" name="Picture 5"/>
          <p:cNvPicPr>
            <a:picLocks noChangeAspect="1"/>
          </p:cNvPicPr>
          <p:nvPr/>
        </p:nvPicPr>
        <p:blipFill>
          <a:blip r:embed="rId3"/>
          <a:stretch>
            <a:fillRect/>
          </a:stretch>
        </p:blipFill>
        <p:spPr>
          <a:xfrm>
            <a:off x="4184792" y="4040473"/>
            <a:ext cx="2895600" cy="1664156"/>
          </a:xfrm>
          <a:prstGeom prst="rect">
            <a:avLst/>
          </a:prstGeom>
        </p:spPr>
      </p:pic>
      <p:sp>
        <p:nvSpPr>
          <p:cNvPr id="7" name="Rectangle 6"/>
          <p:cNvSpPr/>
          <p:nvPr/>
        </p:nvSpPr>
        <p:spPr>
          <a:xfrm>
            <a:off x="4645683" y="5716695"/>
            <a:ext cx="2133600" cy="6279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t>Crocodile</a:t>
            </a:r>
            <a:endParaRPr lang="en-US" sz="2000" b="1" dirty="0"/>
          </a:p>
        </p:txBody>
      </p:sp>
    </p:spTree>
    <p:extLst>
      <p:ext uri="{BB962C8B-B14F-4D97-AF65-F5344CB8AC3E}">
        <p14:creationId xmlns:p14="http://schemas.microsoft.com/office/powerpoint/2010/main" val="1105485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000" i="1" dirty="0">
                <a:latin typeface="Times New Roman" panose="02020603050405020304" pitchFamily="18" charset="0"/>
                <a:cs typeface="Times New Roman" panose="02020603050405020304" pitchFamily="18" charset="0"/>
              </a:rPr>
              <a:t>Leaf structure in relation to transpiration</a:t>
            </a:r>
            <a:endParaRPr lang="en-US" sz="4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209800" y="2115312"/>
            <a:ext cx="4343400" cy="4191000"/>
          </a:xfrm>
          <a:prstGeom prst="rect">
            <a:avLst/>
          </a:prstGeom>
        </p:spPr>
      </p:pic>
      <p:sp>
        <p:nvSpPr>
          <p:cNvPr id="5" name="Right Brace 4"/>
          <p:cNvSpPr/>
          <p:nvPr/>
        </p:nvSpPr>
        <p:spPr>
          <a:xfrm>
            <a:off x="6324600" y="2590800"/>
            <a:ext cx="381000" cy="762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6705600" y="2705100"/>
            <a:ext cx="19812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Palisade layer</a:t>
            </a:r>
            <a:endParaRPr lang="en-US" dirty="0"/>
          </a:p>
        </p:txBody>
      </p:sp>
      <p:sp>
        <p:nvSpPr>
          <p:cNvPr id="7" name="Right Brace 6"/>
          <p:cNvSpPr/>
          <p:nvPr/>
        </p:nvSpPr>
        <p:spPr>
          <a:xfrm>
            <a:off x="6096000" y="3581400"/>
            <a:ext cx="1447800" cy="1905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7391400" y="4210812"/>
            <a:ext cx="1447800" cy="8945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Spongy mesophyll</a:t>
            </a:r>
            <a:endParaRPr lang="en-US" dirty="0"/>
          </a:p>
        </p:txBody>
      </p:sp>
      <p:sp>
        <p:nvSpPr>
          <p:cNvPr id="9" name="Right Brace 8"/>
          <p:cNvSpPr/>
          <p:nvPr/>
        </p:nvSpPr>
        <p:spPr>
          <a:xfrm>
            <a:off x="6553200" y="2133600"/>
            <a:ext cx="152400" cy="39793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6705600" y="2133601"/>
            <a:ext cx="1981200" cy="342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Upper epidermis</a:t>
            </a:r>
            <a:endParaRPr lang="en-US" dirty="0"/>
          </a:p>
        </p:txBody>
      </p:sp>
      <p:sp>
        <p:nvSpPr>
          <p:cNvPr id="14" name="Right Brace 13"/>
          <p:cNvSpPr/>
          <p:nvPr/>
        </p:nvSpPr>
        <p:spPr>
          <a:xfrm>
            <a:off x="6362700" y="5562600"/>
            <a:ext cx="190500" cy="3048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6620932" y="5563362"/>
            <a:ext cx="2065867" cy="2659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Lower epidermis</a:t>
            </a:r>
            <a:endParaRPr lang="en-US" dirty="0"/>
          </a:p>
        </p:txBody>
      </p:sp>
      <p:cxnSp>
        <p:nvCxnSpPr>
          <p:cNvPr id="17" name="Straight Arrow Connector 16"/>
          <p:cNvCxnSpPr/>
          <p:nvPr/>
        </p:nvCxnSpPr>
        <p:spPr>
          <a:xfrm>
            <a:off x="1219200" y="2819401"/>
            <a:ext cx="1371600" cy="990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7200" y="2531533"/>
            <a:ext cx="1524000" cy="8212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Xylem</a:t>
            </a:r>
            <a:endParaRPr lang="en-US" dirty="0"/>
          </a:p>
        </p:txBody>
      </p:sp>
      <p:cxnSp>
        <p:nvCxnSpPr>
          <p:cNvPr id="20" name="Straight Arrow Connector 19"/>
          <p:cNvCxnSpPr/>
          <p:nvPr/>
        </p:nvCxnSpPr>
        <p:spPr>
          <a:xfrm flipV="1">
            <a:off x="838200" y="4452113"/>
            <a:ext cx="16002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57200" y="4533900"/>
            <a:ext cx="1524000" cy="723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Phloem</a:t>
            </a:r>
            <a:endParaRPr lang="en-US" dirty="0"/>
          </a:p>
        </p:txBody>
      </p:sp>
      <p:cxnSp>
        <p:nvCxnSpPr>
          <p:cNvPr id="23" name="Straight Arrow Connector 22"/>
          <p:cNvCxnSpPr/>
          <p:nvPr/>
        </p:nvCxnSpPr>
        <p:spPr>
          <a:xfrm flipV="1">
            <a:off x="3581400" y="5696331"/>
            <a:ext cx="685800" cy="609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371600" y="6172200"/>
            <a:ext cx="2743200" cy="4023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Stomata opening</a:t>
            </a:r>
            <a:endParaRPr lang="en-US" dirty="0"/>
          </a:p>
        </p:txBody>
      </p:sp>
    </p:spTree>
    <p:extLst>
      <p:ext uri="{BB962C8B-B14F-4D97-AF65-F5344CB8AC3E}">
        <p14:creationId xmlns:p14="http://schemas.microsoft.com/office/powerpoint/2010/main" val="19622964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Factors that affect the rate of transpiration</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3200" dirty="0" smtClean="0">
                <a:latin typeface="Times New Roman" panose="02020603050405020304" pitchFamily="18" charset="0"/>
                <a:cs typeface="Times New Roman" panose="02020603050405020304" pitchFamily="18" charset="0"/>
              </a:rPr>
              <a:t>a) The </a:t>
            </a:r>
            <a:r>
              <a:rPr lang="en-US" sz="3200" dirty="0">
                <a:latin typeface="Times New Roman" panose="02020603050405020304" pitchFamily="18" charset="0"/>
                <a:cs typeface="Times New Roman" panose="02020603050405020304" pitchFamily="18" charset="0"/>
              </a:rPr>
              <a:t>environmental factors affecting transpiration </a:t>
            </a:r>
            <a:r>
              <a:rPr lang="en-US" sz="3200" dirty="0" smtClean="0">
                <a:latin typeface="Times New Roman" panose="02020603050405020304" pitchFamily="18" charset="0"/>
                <a:cs typeface="Times New Roman" panose="02020603050405020304" pitchFamily="18" charset="0"/>
              </a:rPr>
              <a:t>are(They are also called external factors affecting transpiration)</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200" b="1" dirty="0" smtClean="0">
                <a:latin typeface="Times New Roman" panose="02020603050405020304" pitchFamily="18" charset="0"/>
                <a:cs typeface="Times New Roman" panose="02020603050405020304" pitchFamily="18" charset="0"/>
              </a:rPr>
              <a:t>Temperature</a:t>
            </a:r>
            <a:r>
              <a:rPr lang="en-US" sz="3200" dirty="0" smtClean="0">
                <a:latin typeface="Times New Roman" panose="02020603050405020304" pitchFamily="18" charset="0"/>
                <a:cs typeface="Times New Roman" panose="02020603050405020304" pitchFamily="18" charset="0"/>
              </a:rPr>
              <a:t> : On </a:t>
            </a:r>
            <a:r>
              <a:rPr lang="en-US" sz="3200" dirty="0">
                <a:latin typeface="Times New Roman" panose="02020603050405020304" pitchFamily="18" charset="0"/>
                <a:cs typeface="Times New Roman" panose="02020603050405020304" pitchFamily="18" charset="0"/>
              </a:rPr>
              <a:t>a hot day, the temperature is </a:t>
            </a:r>
            <a:r>
              <a:rPr lang="en-US" sz="3200" dirty="0" smtClean="0">
                <a:latin typeface="Times New Roman" panose="02020603050405020304" pitchFamily="18" charset="0"/>
                <a:cs typeface="Times New Roman" panose="02020603050405020304" pitchFamily="18" charset="0"/>
              </a:rPr>
              <a:t>high the rate of transpiration increases.</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On </a:t>
            </a:r>
            <a:r>
              <a:rPr lang="en-US" sz="3200" dirty="0">
                <a:latin typeface="Times New Roman" panose="02020603050405020304" pitchFamily="18" charset="0"/>
                <a:cs typeface="Times New Roman" panose="02020603050405020304" pitchFamily="18" charset="0"/>
              </a:rPr>
              <a:t>cold days the temperature ,</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the rate of transpiration  </a:t>
            </a:r>
            <a:r>
              <a:rPr lang="en-US" sz="3200" dirty="0" smtClean="0">
                <a:latin typeface="Times New Roman" panose="02020603050405020304" pitchFamily="18" charset="0"/>
                <a:cs typeface="Times New Roman" panose="02020603050405020304" pitchFamily="18" charset="0"/>
              </a:rPr>
              <a:t>decreases</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Wind </a:t>
            </a: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faster the air moves, the faster the rate of transpiration. Plants will lose a lot of water during windy conditions as compared to calm conditions</a:t>
            </a:r>
            <a:r>
              <a:rPr lang="en-US" sz="28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39247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Factors that affect the rate of transpiration</a:t>
            </a:r>
            <a:endParaRPr lang="en-US" dirty="0"/>
          </a:p>
        </p:txBody>
      </p:sp>
      <p:sp>
        <p:nvSpPr>
          <p:cNvPr id="3" name="Content Placeholder 2"/>
          <p:cNvSpPr>
            <a:spLocks noGrp="1"/>
          </p:cNvSpPr>
          <p:nvPr>
            <p:ph idx="1"/>
          </p:nvPr>
        </p:nvSpPr>
        <p:spPr>
          <a:xfrm>
            <a:off x="304800" y="1935480"/>
            <a:ext cx="8686800" cy="4617720"/>
          </a:xfrm>
        </p:spPr>
        <p:txBody>
          <a:bodyPr>
            <a:noAutofit/>
          </a:bodyPr>
          <a:lstStyle/>
          <a:p>
            <a:pPr>
              <a:buFont typeface="Wingdings" panose="05000000000000000000" pitchFamily="2" charset="2"/>
              <a:buChar char="ü"/>
            </a:pPr>
            <a:r>
              <a:rPr lang="en-US" sz="3200" b="1" dirty="0">
                <a:latin typeface="Times New Roman" panose="02020603050405020304" pitchFamily="18" charset="0"/>
                <a:cs typeface="Times New Roman" panose="02020603050405020304" pitchFamily="18" charset="0"/>
              </a:rPr>
              <a:t>Humidity</a:t>
            </a:r>
            <a:r>
              <a:rPr lang="en-US" sz="3200" dirty="0">
                <a:latin typeface="Times New Roman" panose="02020603050405020304" pitchFamily="18" charset="0"/>
                <a:cs typeface="Times New Roman" panose="02020603050405020304" pitchFamily="18" charset="0"/>
              </a:rPr>
              <a:t> : When humidity is very high, the rate of transpiration decreases.</a:t>
            </a:r>
          </a:p>
          <a:p>
            <a:pPr>
              <a:buFont typeface="Wingdings" panose="05000000000000000000" pitchFamily="2" charset="2"/>
              <a:buChar char="ü"/>
            </a:pP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Light </a:t>
            </a:r>
            <a:r>
              <a:rPr lang="en-US" sz="3200" b="1" dirty="0" smtClean="0">
                <a:latin typeface="Times New Roman" panose="02020603050405020304" pitchFamily="18" charset="0"/>
                <a:cs typeface="Times New Roman" panose="02020603050405020304" pitchFamily="18" charset="0"/>
              </a:rPr>
              <a:t>intensity: </a:t>
            </a: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rate of transpiration is high when there is high light intensity because the stomata </a:t>
            </a:r>
            <a:r>
              <a:rPr lang="en-US" sz="3200" dirty="0" smtClean="0">
                <a:latin typeface="Times New Roman" panose="02020603050405020304" pitchFamily="18" charset="0"/>
                <a:cs typeface="Times New Roman" panose="02020603050405020304" pitchFamily="18" charset="0"/>
              </a:rPr>
              <a:t>open</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more</a:t>
            </a:r>
            <a:r>
              <a:rPr lang="en-US" sz="3200" dirty="0">
                <a:latin typeface="Times New Roman" panose="02020603050405020304" pitchFamily="18" charset="0"/>
                <a:cs typeface="Times New Roman" panose="02020603050405020304" pitchFamily="18" charset="0"/>
              </a:rPr>
              <a:t>. When the intensity of light is low, the rate of transpiration is reduced because stomata opens less. Stomata close in darkness, therefore at night very minimal amounts of water is lost. </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481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Factors that affect the rate of transpiration</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b) Internal </a:t>
            </a:r>
            <a:r>
              <a:rPr lang="en-US" sz="2800" dirty="0">
                <a:latin typeface="Times New Roman" panose="02020603050405020304" pitchFamily="18" charset="0"/>
                <a:cs typeface="Times New Roman" panose="02020603050405020304" pitchFamily="18" charset="0"/>
              </a:rPr>
              <a:t>factors that affect transpiration. </a:t>
            </a:r>
            <a:endParaRPr lang="en-US" sz="2800" dirty="0" smtClean="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They </a:t>
            </a:r>
            <a:r>
              <a:rPr lang="en-US" sz="2800" dirty="0">
                <a:latin typeface="Times New Roman" panose="02020603050405020304" pitchFamily="18" charset="0"/>
                <a:cs typeface="Times New Roman" panose="02020603050405020304" pitchFamily="18" charset="0"/>
              </a:rPr>
              <a:t>include; </a:t>
            </a: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S</a:t>
            </a:r>
            <a:r>
              <a:rPr lang="en-US" sz="2800" dirty="0" smtClean="0">
                <a:latin typeface="Times New Roman" panose="02020603050405020304" pitchFamily="18" charset="0"/>
                <a:cs typeface="Times New Roman" panose="02020603050405020304" pitchFamily="18" charset="0"/>
              </a:rPr>
              <a:t>tomatal distribution.</a:t>
            </a:r>
          </a:p>
          <a:p>
            <a:pPr>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 Leaf surface area.</a:t>
            </a:r>
          </a:p>
          <a:p>
            <a:pPr>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Presence </a:t>
            </a:r>
            <a:r>
              <a:rPr lang="en-US" sz="2800" dirty="0">
                <a:latin typeface="Times New Roman" panose="02020603050405020304" pitchFamily="18" charset="0"/>
                <a:cs typeface="Times New Roman" panose="02020603050405020304" pitchFamily="18" charset="0"/>
              </a:rPr>
              <a:t>of a </a:t>
            </a:r>
            <a:r>
              <a:rPr lang="en-US" sz="2800" dirty="0" smtClean="0">
                <a:latin typeface="Times New Roman" panose="02020603050405020304" pitchFamily="18" charset="0"/>
                <a:cs typeface="Times New Roman" panose="02020603050405020304" pitchFamily="18" charset="0"/>
              </a:rPr>
              <a:t>cuticle.</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T</a:t>
            </a:r>
            <a:r>
              <a:rPr lang="en-US" sz="2800" dirty="0" smtClean="0">
                <a:latin typeface="Times New Roman" panose="02020603050405020304" pitchFamily="18" charset="0"/>
                <a:cs typeface="Times New Roman" panose="02020603050405020304" pitchFamily="18" charset="0"/>
              </a:rPr>
              <a:t>he number of stomata on a leaf. </a:t>
            </a:r>
          </a:p>
          <a:p>
            <a:pPr marL="0" indent="0">
              <a:buNone/>
            </a:pPr>
            <a:r>
              <a:rPr lang="en-US" sz="2800" dirty="0" smtClean="0">
                <a:latin typeface="Times New Roman" panose="02020603050405020304" pitchFamily="18" charset="0"/>
                <a:cs typeface="Times New Roman" panose="02020603050405020304" pitchFamily="18" charset="0"/>
              </a:rPr>
              <a:t>Notice: Transpiration </a:t>
            </a:r>
            <a:r>
              <a:rPr lang="en-US" sz="2800" dirty="0">
                <a:latin typeface="Times New Roman" panose="02020603050405020304" pitchFamily="18" charset="0"/>
                <a:cs typeface="Times New Roman" panose="02020603050405020304" pitchFamily="18" charset="0"/>
              </a:rPr>
              <a:t>is measured using an instrument known as a </a:t>
            </a:r>
            <a:r>
              <a:rPr lang="en-US" sz="2800" b="1" dirty="0" err="1">
                <a:latin typeface="Times New Roman" panose="02020603050405020304" pitchFamily="18" charset="0"/>
                <a:cs typeface="Times New Roman" panose="02020603050405020304" pitchFamily="18" charset="0"/>
              </a:rPr>
              <a:t>potometer</a:t>
            </a:r>
            <a:r>
              <a:rPr lang="en-US" sz="2800" dirty="0" smtClean="0"/>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15526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Adaptations of plants to different environment conditions.</a:t>
            </a:r>
          </a:p>
        </p:txBody>
      </p:sp>
      <p:sp>
        <p:nvSpPr>
          <p:cNvPr id="3" name="Content Placeholder 2"/>
          <p:cNvSpPr>
            <a:spLocks noGrp="1"/>
          </p:cNvSpPr>
          <p:nvPr>
            <p:ph idx="1"/>
          </p:nvPr>
        </p:nvSpPr>
        <p:spPr/>
        <p:txBody>
          <a:bodyPr>
            <a:normAutofit/>
          </a:bodyPr>
          <a:lstStyle/>
          <a:p>
            <a:pPr marL="0" indent="0">
              <a:buNone/>
            </a:pPr>
            <a:r>
              <a:rPr lang="en-US" sz="3200" b="1" dirty="0">
                <a:latin typeface="Times New Roman" panose="02020603050405020304" pitchFamily="18" charset="0"/>
                <a:cs typeface="Times New Roman" panose="02020603050405020304" pitchFamily="18" charset="0"/>
              </a:rPr>
              <a:t>Lesson 1 &amp; 2:</a:t>
            </a:r>
            <a:r>
              <a:rPr lang="en-US" sz="3200" dirty="0">
                <a:latin typeface="Times New Roman" panose="02020603050405020304" pitchFamily="18" charset="0"/>
                <a:cs typeface="Times New Roman" panose="02020603050405020304" pitchFamily="18" charset="0"/>
              </a:rPr>
              <a:t> Adaptations of plants to different </a:t>
            </a:r>
            <a:r>
              <a:rPr lang="en-US" sz="3200" dirty="0" smtClean="0">
                <a:latin typeface="Times New Roman" panose="02020603050405020304" pitchFamily="18" charset="0"/>
                <a:cs typeface="Times New Roman" panose="02020603050405020304" pitchFamily="18" charset="0"/>
              </a:rPr>
              <a:t>environment conditions.</a:t>
            </a:r>
          </a:p>
          <a:p>
            <a:pPr marL="0" indent="0">
              <a:buNone/>
            </a:pPr>
            <a:r>
              <a:rPr lang="en-US" sz="3200" b="1" i="1" dirty="0" smtClean="0">
                <a:latin typeface="Times New Roman" panose="02020603050405020304" pitchFamily="18" charset="0"/>
                <a:cs typeface="Times New Roman" panose="02020603050405020304" pitchFamily="18" charset="0"/>
              </a:rPr>
              <a:t>Learning objective:</a:t>
            </a:r>
            <a:endParaRPr lang="en-US" sz="3200" b="1"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Explain the </a:t>
            </a:r>
            <a:r>
              <a:rPr lang="en-US" sz="3200" dirty="0">
                <a:latin typeface="Times New Roman" panose="02020603050405020304" pitchFamily="18" charset="0"/>
                <a:cs typeface="Times New Roman" panose="02020603050405020304" pitchFamily="18" charset="0"/>
              </a:rPr>
              <a:t>adaptations of desert plants. </a:t>
            </a:r>
            <a:endParaRPr lang="en-US" sz="3200" dirty="0" smtClean="0">
              <a:latin typeface="Times New Roman" panose="02020603050405020304" pitchFamily="18" charset="0"/>
              <a:cs typeface="Times New Roman" panose="02020603050405020304" pitchFamily="18" charset="0"/>
            </a:endParaRPr>
          </a:p>
          <a:p>
            <a:pPr marL="0" indent="0">
              <a:buNone/>
            </a:pPr>
            <a:endParaRPr lang="en-US" sz="3200" dirty="0"/>
          </a:p>
          <a:p>
            <a:pPr>
              <a:buFont typeface="Wingdings" panose="05000000000000000000" pitchFamily="2" charset="2"/>
              <a:buChar char="ü"/>
            </a:pPr>
            <a:r>
              <a:rPr lang="en-US" sz="3200" dirty="0" smtClean="0"/>
              <a:t>Characteristics </a:t>
            </a:r>
            <a:r>
              <a:rPr lang="en-US" sz="3200" dirty="0"/>
              <a:t>that enable a plant to survive in its specified habitat are called </a:t>
            </a:r>
            <a:r>
              <a:rPr lang="en-US" sz="3200" b="1" dirty="0"/>
              <a:t>adaptations.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0221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Adaptations of </a:t>
            </a:r>
            <a:r>
              <a:rPr lang="en-US" sz="3200" b="1" dirty="0" smtClean="0">
                <a:latin typeface="Times New Roman" panose="02020603050405020304" pitchFamily="18" charset="0"/>
                <a:cs typeface="Times New Roman" panose="02020603050405020304" pitchFamily="18" charset="0"/>
              </a:rPr>
              <a:t>Xerophytes plants </a:t>
            </a:r>
            <a:r>
              <a:rPr lang="en-US" sz="3200" b="1" dirty="0">
                <a:latin typeface="Times New Roman" panose="02020603050405020304" pitchFamily="18" charset="0"/>
                <a:cs typeface="Times New Roman" panose="02020603050405020304" pitchFamily="18" charset="0"/>
              </a:rPr>
              <a:t>to </a:t>
            </a:r>
            <a:r>
              <a:rPr lang="en-US" sz="3200" b="1" dirty="0" smtClean="0">
                <a:latin typeface="Times New Roman" panose="02020603050405020304" pitchFamily="18" charset="0"/>
                <a:cs typeface="Times New Roman" panose="02020603050405020304" pitchFamily="18" charset="0"/>
              </a:rPr>
              <a:t>dry areas</a:t>
            </a:r>
            <a:endParaRPr lang="en-US" sz="3200" dirty="0"/>
          </a:p>
        </p:txBody>
      </p:sp>
      <p:sp>
        <p:nvSpPr>
          <p:cNvPr id="3" name="Content Placeholder 2"/>
          <p:cNvSpPr>
            <a:spLocks noGrp="1"/>
          </p:cNvSpPr>
          <p:nvPr>
            <p:ph idx="1"/>
          </p:nvPr>
        </p:nvSpPr>
        <p:spPr/>
        <p:txBody>
          <a:bodyPr/>
          <a:lstStyle/>
          <a:p>
            <a:pPr marL="0" indent="0">
              <a:buNone/>
            </a:pPr>
            <a:r>
              <a:rPr lang="en-US" dirty="0" smtClean="0"/>
              <a:t>a)</a:t>
            </a:r>
            <a:r>
              <a:rPr lang="en-US" b="1" dirty="0" smtClean="0"/>
              <a:t> Xerophytes</a:t>
            </a:r>
            <a:r>
              <a:rPr lang="en-US" dirty="0" smtClean="0"/>
              <a:t> : Plants that grow in dry areas such as in desert.</a:t>
            </a:r>
            <a:r>
              <a:rPr lang="en-US" dirty="0"/>
              <a:t> </a:t>
            </a:r>
            <a:r>
              <a:rPr lang="en-US" dirty="0" smtClean="0"/>
              <a:t>Ex: Cactus and  </a:t>
            </a:r>
            <a:r>
              <a:rPr lang="en-US" i="1" dirty="0" smtClean="0"/>
              <a:t>Aloe </a:t>
            </a:r>
            <a:r>
              <a:rPr lang="en-US" i="1" dirty="0" err="1"/>
              <a:t>vera</a:t>
            </a:r>
            <a:r>
              <a:rPr lang="en-US" dirty="0"/>
              <a:t>. </a:t>
            </a:r>
            <a:endParaRPr lang="en-US" dirty="0" smtClean="0"/>
          </a:p>
          <a:p>
            <a:pPr>
              <a:buFont typeface="Wingdings" panose="05000000000000000000" pitchFamily="2" charset="2"/>
              <a:buChar char="Ø"/>
            </a:pPr>
            <a:r>
              <a:rPr lang="en-US" b="1" dirty="0" smtClean="0"/>
              <a:t>Adaptations of </a:t>
            </a:r>
            <a:r>
              <a:rPr lang="en-US" sz="2800" b="1" dirty="0">
                <a:latin typeface="Times New Roman" panose="02020603050405020304" pitchFamily="18" charset="0"/>
                <a:cs typeface="Times New Roman" panose="02020603050405020304" pitchFamily="18" charset="0"/>
              </a:rPr>
              <a:t>desert plants. </a:t>
            </a:r>
            <a:endParaRPr lang="en-US" dirty="0"/>
          </a:p>
          <a:p>
            <a:pPr>
              <a:buFont typeface="Wingdings" panose="05000000000000000000" pitchFamily="2" charset="2"/>
              <a:buChar char="ü"/>
            </a:pPr>
            <a:r>
              <a:rPr lang="en-US" dirty="0"/>
              <a:t>They have a high ability to absorb water from the soil</a:t>
            </a:r>
            <a:r>
              <a:rPr lang="en-US" dirty="0" smtClean="0"/>
              <a:t>.</a:t>
            </a:r>
          </a:p>
          <a:p>
            <a:pPr>
              <a:buFont typeface="Wingdings" panose="05000000000000000000" pitchFamily="2" charset="2"/>
              <a:buChar char="ü"/>
            </a:pPr>
            <a:r>
              <a:rPr lang="en-US" dirty="0" smtClean="0"/>
              <a:t> </a:t>
            </a:r>
            <a:r>
              <a:rPr lang="en-US" dirty="0"/>
              <a:t>Their roots are usually more developed and grow deep into the </a:t>
            </a:r>
            <a:r>
              <a:rPr lang="en-US" dirty="0" smtClean="0"/>
              <a:t>soil.</a:t>
            </a:r>
          </a:p>
          <a:p>
            <a:pPr>
              <a:buFont typeface="Wingdings" panose="05000000000000000000" pitchFamily="2" charset="2"/>
              <a:buChar char="ü"/>
            </a:pPr>
            <a:r>
              <a:rPr lang="en-US" dirty="0" smtClean="0"/>
              <a:t>They </a:t>
            </a:r>
            <a:r>
              <a:rPr lang="en-US" dirty="0"/>
              <a:t>have water storage tissues. </a:t>
            </a:r>
          </a:p>
          <a:p>
            <a:pPr>
              <a:buFont typeface="Wingdings" panose="05000000000000000000" pitchFamily="2" charset="2"/>
              <a:buChar char="ü"/>
            </a:pPr>
            <a:r>
              <a:rPr lang="en-US" dirty="0" smtClean="0"/>
              <a:t>They </a:t>
            </a:r>
            <a:r>
              <a:rPr lang="en-US" dirty="0"/>
              <a:t>have hairs that trap damp air near the leaf surface causing saturation. </a:t>
            </a:r>
          </a:p>
        </p:txBody>
      </p:sp>
    </p:spTree>
    <p:extLst>
      <p:ext uri="{BB962C8B-B14F-4D97-AF65-F5344CB8AC3E}">
        <p14:creationId xmlns:p14="http://schemas.microsoft.com/office/powerpoint/2010/main" val="37947707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Adaptations of Xerophytes plants to dry areas</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dirty="0"/>
              <a:t>X</a:t>
            </a:r>
            <a:r>
              <a:rPr lang="en-US" dirty="0" smtClean="0"/>
              <a:t>erophytes </a:t>
            </a:r>
            <a:r>
              <a:rPr lang="en-US" dirty="0"/>
              <a:t>have very few </a:t>
            </a:r>
            <a:r>
              <a:rPr lang="en-US" dirty="0" smtClean="0"/>
              <a:t>stomata </a:t>
            </a:r>
            <a:r>
              <a:rPr lang="en-US" dirty="0"/>
              <a:t>which are located on the lower epidermis away from the direct heat of the </a:t>
            </a:r>
            <a:r>
              <a:rPr lang="en-US" dirty="0" smtClean="0"/>
              <a:t>sun.</a:t>
            </a:r>
          </a:p>
          <a:p>
            <a:pPr>
              <a:buFont typeface="Wingdings" panose="05000000000000000000" pitchFamily="2" charset="2"/>
              <a:buChar char="ü"/>
            </a:pPr>
            <a:r>
              <a:rPr lang="en-US" dirty="0" smtClean="0"/>
              <a:t>Some have stomata that opens </a:t>
            </a:r>
            <a:r>
              <a:rPr lang="en-US" dirty="0"/>
              <a:t>during the night and close during the </a:t>
            </a:r>
            <a:r>
              <a:rPr lang="en-US" dirty="0" smtClean="0"/>
              <a:t>day. </a:t>
            </a:r>
            <a:endParaRPr lang="en-US" dirty="0"/>
          </a:p>
          <a:p>
            <a:pPr>
              <a:buFont typeface="Wingdings" panose="05000000000000000000" pitchFamily="2" charset="2"/>
              <a:buChar char="ü"/>
            </a:pPr>
            <a:r>
              <a:rPr lang="en-US" dirty="0"/>
              <a:t>S</a:t>
            </a:r>
            <a:r>
              <a:rPr lang="en-US" dirty="0" smtClean="0"/>
              <a:t>ome </a:t>
            </a:r>
            <a:r>
              <a:rPr lang="en-US" dirty="0"/>
              <a:t>shed their leaves during the dry season. </a:t>
            </a:r>
          </a:p>
        </p:txBody>
      </p:sp>
    </p:spTree>
    <p:extLst>
      <p:ext uri="{BB962C8B-B14F-4D97-AF65-F5344CB8AC3E}">
        <p14:creationId xmlns:p14="http://schemas.microsoft.com/office/powerpoint/2010/main" val="11703770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Adaptations of Xerophytes plants to dry areas</a:t>
            </a:r>
            <a:endParaRPr lang="en-US" sz="3200" dirty="0"/>
          </a:p>
        </p:txBody>
      </p:sp>
      <p:pic>
        <p:nvPicPr>
          <p:cNvPr id="4" name="Content Placeholder 3"/>
          <p:cNvPicPr>
            <a:picLocks noGrp="1" noChangeAspect="1"/>
          </p:cNvPicPr>
          <p:nvPr>
            <p:ph idx="1"/>
          </p:nvPr>
        </p:nvPicPr>
        <p:blipFill>
          <a:blip r:embed="rId2"/>
          <a:stretch>
            <a:fillRect/>
          </a:stretch>
        </p:blipFill>
        <p:spPr>
          <a:xfrm>
            <a:off x="1649493" y="1935163"/>
            <a:ext cx="5845014" cy="4084637"/>
          </a:xfrm>
          <a:prstGeom prst="rect">
            <a:avLst/>
          </a:prstGeom>
        </p:spPr>
      </p:pic>
      <p:sp>
        <p:nvSpPr>
          <p:cNvPr id="5" name="Rectangle 4"/>
          <p:cNvSpPr/>
          <p:nvPr/>
        </p:nvSpPr>
        <p:spPr>
          <a:xfrm>
            <a:off x="1649494" y="6053666"/>
            <a:ext cx="5845014" cy="6519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sz="2800" i="1" dirty="0" smtClean="0"/>
              <a:t>Cactus have tissues that store water </a:t>
            </a:r>
            <a:endParaRPr lang="en-US" sz="2800" dirty="0"/>
          </a:p>
        </p:txBody>
      </p:sp>
    </p:spTree>
    <p:extLst>
      <p:ext uri="{BB962C8B-B14F-4D97-AF65-F5344CB8AC3E}">
        <p14:creationId xmlns:p14="http://schemas.microsoft.com/office/powerpoint/2010/main" val="1493609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Adaptations of </a:t>
            </a:r>
            <a:r>
              <a:rPr lang="en-US" sz="3200" b="1" dirty="0" err="1"/>
              <a:t>mesophytes</a:t>
            </a:r>
            <a:r>
              <a:rPr lang="en-US" sz="3200" b="1" dirty="0"/>
              <a:t> to their habitats </a:t>
            </a:r>
            <a:r>
              <a:rPr lang="en-US" sz="3200" dirty="0"/>
              <a:t/>
            </a:r>
            <a:br>
              <a:rPr lang="en-US" sz="3200" dirty="0"/>
            </a:br>
            <a:endParaRPr lang="en-US" sz="3200" dirty="0"/>
          </a:p>
        </p:txBody>
      </p:sp>
      <p:sp>
        <p:nvSpPr>
          <p:cNvPr id="3" name="Content Placeholder 2"/>
          <p:cNvSpPr>
            <a:spLocks noGrp="1"/>
          </p:cNvSpPr>
          <p:nvPr>
            <p:ph idx="1"/>
          </p:nvPr>
        </p:nvSpPr>
        <p:spPr/>
        <p:txBody>
          <a:bodyPr>
            <a:normAutofit/>
          </a:bodyPr>
          <a:lstStyle/>
          <a:p>
            <a:pPr marL="0" indent="0">
              <a:buNone/>
            </a:pPr>
            <a:r>
              <a:rPr lang="en-US" dirty="0" smtClean="0"/>
              <a:t>b) </a:t>
            </a:r>
            <a:r>
              <a:rPr lang="en-US" dirty="0" err="1" smtClean="0"/>
              <a:t>Mesophytes</a:t>
            </a:r>
            <a:r>
              <a:rPr lang="en-US" dirty="0" smtClean="0"/>
              <a:t>:</a:t>
            </a:r>
            <a:r>
              <a:rPr lang="en-US" dirty="0"/>
              <a:t> P</a:t>
            </a:r>
            <a:r>
              <a:rPr lang="en-US" dirty="0" smtClean="0"/>
              <a:t>lants </a:t>
            </a:r>
            <a:r>
              <a:rPr lang="en-US" dirty="0"/>
              <a:t>that grow under average conditions of water supply and temperature. </a:t>
            </a:r>
            <a:endParaRPr lang="en-US" b="1" dirty="0" smtClean="0"/>
          </a:p>
          <a:p>
            <a:pPr>
              <a:buFont typeface="Wingdings" panose="05000000000000000000" pitchFamily="2" charset="2"/>
              <a:buChar char="Ø"/>
            </a:pPr>
            <a:r>
              <a:rPr lang="en-US" b="1" dirty="0" smtClean="0"/>
              <a:t>Adaptations </a:t>
            </a:r>
            <a:r>
              <a:rPr lang="en-US" b="1" dirty="0"/>
              <a:t>of </a:t>
            </a:r>
            <a:r>
              <a:rPr lang="en-US" b="1" dirty="0" err="1"/>
              <a:t>mesophytes</a:t>
            </a:r>
            <a:r>
              <a:rPr lang="en-US" b="1" dirty="0"/>
              <a:t> to their habitats </a:t>
            </a:r>
            <a:r>
              <a:rPr lang="en-US" b="1" dirty="0" smtClean="0"/>
              <a:t>:</a:t>
            </a:r>
            <a:endParaRPr lang="en-US" dirty="0"/>
          </a:p>
          <a:p>
            <a:pPr>
              <a:buFont typeface="Wingdings" panose="05000000000000000000" pitchFamily="2" charset="2"/>
              <a:buChar char="ü"/>
            </a:pPr>
            <a:r>
              <a:rPr lang="en-US" dirty="0"/>
              <a:t>They have thin leaves, which ensure rapid diffusion of gasses from the </a:t>
            </a:r>
            <a:r>
              <a:rPr lang="en-US" dirty="0" smtClean="0"/>
              <a:t>stomata.</a:t>
            </a:r>
          </a:p>
          <a:p>
            <a:pPr>
              <a:buFont typeface="Wingdings" panose="05000000000000000000" pitchFamily="2" charset="2"/>
              <a:buChar char="ü"/>
            </a:pPr>
            <a:r>
              <a:rPr lang="en-US" dirty="0" smtClean="0"/>
              <a:t>They have  </a:t>
            </a:r>
            <a:r>
              <a:rPr lang="en-US" dirty="0"/>
              <a:t>stomata on the upper and lower leaf epidermis to allow for efficient gaseous exchange and also for transpiration. </a:t>
            </a:r>
          </a:p>
          <a:p>
            <a:pPr>
              <a:buFont typeface="Wingdings" panose="05000000000000000000" pitchFamily="2" charset="2"/>
              <a:buChar char="ü"/>
            </a:pPr>
            <a:r>
              <a:rPr lang="en-US" dirty="0" smtClean="0"/>
              <a:t>They </a:t>
            </a:r>
            <a:r>
              <a:rPr lang="en-US" dirty="0"/>
              <a:t>have f</a:t>
            </a:r>
            <a:r>
              <a:rPr lang="en-US" dirty="0" smtClean="0"/>
              <a:t>lat </a:t>
            </a:r>
            <a:r>
              <a:rPr lang="en-US" dirty="0"/>
              <a:t>leaf blades that provide a large surface area for absorption of light and carbon dioxide. </a:t>
            </a:r>
          </a:p>
        </p:txBody>
      </p:sp>
    </p:spTree>
    <p:extLst>
      <p:ext uri="{BB962C8B-B14F-4D97-AF65-F5344CB8AC3E}">
        <p14:creationId xmlns:p14="http://schemas.microsoft.com/office/powerpoint/2010/main" val="27300532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Adaptations of </a:t>
            </a:r>
            <a:r>
              <a:rPr lang="en-US" sz="3200" b="1" dirty="0" err="1">
                <a:latin typeface="Times New Roman" panose="02020603050405020304" pitchFamily="18" charset="0"/>
                <a:cs typeface="Times New Roman" panose="02020603050405020304" pitchFamily="18" charset="0"/>
              </a:rPr>
              <a:t>mesophytes</a:t>
            </a:r>
            <a:r>
              <a:rPr lang="en-US" sz="3200" b="1" dirty="0">
                <a:latin typeface="Times New Roman" panose="02020603050405020304" pitchFamily="18" charset="0"/>
                <a:cs typeface="Times New Roman" panose="02020603050405020304" pitchFamily="18" charset="0"/>
              </a:rPr>
              <a:t> to their habitats </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have thick transparent cuticles to prevent water loss.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They have a well developed root system with long tap or fibrous roots.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Their </a:t>
            </a:r>
            <a:r>
              <a:rPr lang="en-US" sz="3200" dirty="0">
                <a:latin typeface="Times New Roman" panose="02020603050405020304" pitchFamily="18" charset="0"/>
                <a:cs typeface="Times New Roman" panose="02020603050405020304" pitchFamily="18" charset="0"/>
              </a:rPr>
              <a:t>leaves have cells with chlorophyll so that photosynthesis takes place. </a:t>
            </a:r>
            <a:endParaRPr lang="en-US" sz="3200" dirty="0"/>
          </a:p>
          <a:p>
            <a:pPr>
              <a:buFont typeface="Wingdings" panose="05000000000000000000" pitchFamily="2" charset="2"/>
              <a:buChar char="ü"/>
            </a:pPr>
            <a:r>
              <a:rPr lang="en-US" sz="3200" dirty="0" smtClean="0"/>
              <a:t>They have </a:t>
            </a:r>
            <a:r>
              <a:rPr lang="en-US" sz="3200" dirty="0"/>
              <a:t>a well developed root system with long </a:t>
            </a:r>
            <a:r>
              <a:rPr lang="en-US" sz="3200" dirty="0" smtClean="0"/>
              <a:t>tap.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883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Main characteristics of animals in Class Reptilia </a:t>
            </a:r>
            <a:endParaRPr lang="en-US" dirty="0"/>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Ø"/>
            </a:pPr>
            <a:r>
              <a:rPr lang="en-US" dirty="0" smtClean="0"/>
              <a:t>They </a:t>
            </a:r>
            <a:r>
              <a:rPr lang="en-US" dirty="0"/>
              <a:t>have a dry scaly </a:t>
            </a:r>
            <a:r>
              <a:rPr lang="en-US" dirty="0" smtClean="0"/>
              <a:t>skin which reduces water loss.</a:t>
            </a:r>
            <a:endParaRPr lang="en-US" dirty="0"/>
          </a:p>
          <a:p>
            <a:pPr>
              <a:buFont typeface="Wingdings" panose="05000000000000000000" pitchFamily="2" charset="2"/>
              <a:buChar char="Ø"/>
            </a:pPr>
            <a:r>
              <a:rPr lang="en-US" dirty="0"/>
              <a:t>They undergo internal </a:t>
            </a:r>
            <a:r>
              <a:rPr lang="en-US" dirty="0" smtClean="0"/>
              <a:t>fertilization. </a:t>
            </a:r>
            <a:r>
              <a:rPr lang="en-US" dirty="0"/>
              <a:t>The eggs laid thereafter are covered with a shell. </a:t>
            </a:r>
            <a:endParaRPr lang="en-US" dirty="0" smtClean="0"/>
          </a:p>
          <a:p>
            <a:pPr>
              <a:buFont typeface="Wingdings" panose="05000000000000000000" pitchFamily="2" charset="2"/>
              <a:buChar char="Ø"/>
            </a:pPr>
            <a:r>
              <a:rPr lang="en-US" dirty="0" smtClean="0"/>
              <a:t>They have a dry skin that can not be used  for respiration.</a:t>
            </a:r>
          </a:p>
          <a:p>
            <a:pPr>
              <a:buFont typeface="Wingdings" panose="05000000000000000000" pitchFamily="2" charset="2"/>
              <a:buChar char="Ø"/>
            </a:pPr>
            <a:r>
              <a:rPr lang="en-US" dirty="0" smtClean="0"/>
              <a:t>All breathe with lungs.</a:t>
            </a:r>
          </a:p>
          <a:p>
            <a:pPr>
              <a:buFont typeface="Wingdings" panose="05000000000000000000" pitchFamily="2" charset="2"/>
              <a:buChar char="Ø"/>
            </a:pPr>
            <a:r>
              <a:rPr lang="en-US" dirty="0" smtClean="0"/>
              <a:t>They are </a:t>
            </a:r>
            <a:r>
              <a:rPr lang="en-US" dirty="0" err="1" smtClean="0"/>
              <a:t>ectotherms</a:t>
            </a:r>
            <a:r>
              <a:rPr lang="en-US" dirty="0" smtClean="0"/>
              <a:t>: Means body temperature depends on environment. Reason why bask in sunny to regulate body temperature. </a:t>
            </a:r>
          </a:p>
          <a:p>
            <a:pPr>
              <a:buFont typeface="Wingdings" panose="05000000000000000000" pitchFamily="2" charset="2"/>
              <a:buChar char="Ø"/>
            </a:pPr>
            <a:r>
              <a:rPr lang="en-US" dirty="0" smtClean="0"/>
              <a:t>They lay eggs on land.</a:t>
            </a:r>
          </a:p>
          <a:p>
            <a:pPr>
              <a:buFont typeface="Wingdings" panose="05000000000000000000" pitchFamily="2" charset="2"/>
              <a:buChar char="Ø"/>
            </a:pPr>
            <a:r>
              <a:rPr lang="en-US" dirty="0" smtClean="0"/>
              <a:t>They are poikilotherms: Body temperature varies.</a:t>
            </a:r>
            <a:endParaRPr lang="en-US" dirty="0"/>
          </a:p>
        </p:txBody>
      </p:sp>
    </p:spTree>
    <p:extLst>
      <p:ext uri="{BB962C8B-B14F-4D97-AF65-F5344CB8AC3E}">
        <p14:creationId xmlns:p14="http://schemas.microsoft.com/office/powerpoint/2010/main" val="29414952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latin typeface="Times New Roman" panose="02020603050405020304" pitchFamily="18" charset="0"/>
                <a:cs typeface="Times New Roman" panose="02020603050405020304" pitchFamily="18" charset="0"/>
              </a:rPr>
              <a:t>Adaptations of Xerophytes plants to </a:t>
            </a:r>
            <a:r>
              <a:rPr lang="en-US" sz="4000" b="1" dirty="0" smtClean="0">
                <a:latin typeface="Times New Roman" panose="02020603050405020304" pitchFamily="18" charset="0"/>
                <a:cs typeface="Times New Roman" panose="02020603050405020304" pitchFamily="18" charset="0"/>
              </a:rPr>
              <a:t>water or wet places</a:t>
            </a:r>
            <a:endParaRPr lang="en-US" sz="4000" dirty="0"/>
          </a:p>
        </p:txBody>
      </p:sp>
      <p:sp>
        <p:nvSpPr>
          <p:cNvPr id="3" name="Content Placeholder 2"/>
          <p:cNvSpPr>
            <a:spLocks noGrp="1"/>
          </p:cNvSpPr>
          <p:nvPr>
            <p:ph idx="1"/>
          </p:nvPr>
        </p:nvSpPr>
        <p:spPr/>
        <p:txBody>
          <a:bodyPr/>
          <a:lstStyle/>
          <a:p>
            <a:pPr marL="0" indent="0">
              <a:buNone/>
            </a:pPr>
            <a:r>
              <a:rPr lang="en-US" dirty="0"/>
              <a:t>c</a:t>
            </a:r>
            <a:r>
              <a:rPr lang="en-US" b="1" dirty="0" smtClean="0"/>
              <a:t>) Hydrophytes </a:t>
            </a:r>
            <a:endParaRPr lang="en-US" dirty="0"/>
          </a:p>
          <a:p>
            <a:pPr marL="0" indent="0">
              <a:buNone/>
            </a:pPr>
            <a:r>
              <a:rPr lang="en-US" dirty="0"/>
              <a:t>Hydrophytes are plants that live in water or in very wet places. </a:t>
            </a:r>
            <a:r>
              <a:rPr lang="en-US" dirty="0" smtClean="0"/>
              <a:t>Ex : Water </a:t>
            </a:r>
            <a:r>
              <a:rPr lang="en-US" dirty="0"/>
              <a:t>hyacinth </a:t>
            </a:r>
            <a:r>
              <a:rPr lang="en-US" dirty="0" smtClean="0"/>
              <a:t>, water lilies</a:t>
            </a:r>
            <a:endParaRPr lang="en-US" dirty="0"/>
          </a:p>
        </p:txBody>
      </p:sp>
      <p:pic>
        <p:nvPicPr>
          <p:cNvPr id="4" name="Picture 3"/>
          <p:cNvPicPr>
            <a:picLocks noChangeAspect="1"/>
          </p:cNvPicPr>
          <p:nvPr/>
        </p:nvPicPr>
        <p:blipFill>
          <a:blip r:embed="rId2"/>
          <a:stretch>
            <a:fillRect/>
          </a:stretch>
        </p:blipFill>
        <p:spPr>
          <a:xfrm>
            <a:off x="1676400" y="3327400"/>
            <a:ext cx="3733800" cy="2971800"/>
          </a:xfrm>
          <a:prstGeom prst="rect">
            <a:avLst/>
          </a:prstGeom>
        </p:spPr>
      </p:pic>
    </p:spTree>
    <p:extLst>
      <p:ext uri="{BB962C8B-B14F-4D97-AF65-F5344CB8AC3E}">
        <p14:creationId xmlns:p14="http://schemas.microsoft.com/office/powerpoint/2010/main" val="34125566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latin typeface="Times New Roman" panose="02020603050405020304" pitchFamily="18" charset="0"/>
                <a:cs typeface="Times New Roman" panose="02020603050405020304" pitchFamily="18" charset="0"/>
              </a:rPr>
              <a:t>Adaptations of Xerophytes plants to water or wet places</a:t>
            </a:r>
            <a:endParaRPr lang="en-US" sz="4000" dirty="0"/>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dirty="0"/>
              <a:t>T</a:t>
            </a:r>
            <a:r>
              <a:rPr lang="en-US" dirty="0" smtClean="0"/>
              <a:t>heir </a:t>
            </a:r>
            <a:r>
              <a:rPr lang="en-US" dirty="0"/>
              <a:t>roots are not well </a:t>
            </a:r>
            <a:r>
              <a:rPr lang="en-US" dirty="0" smtClean="0"/>
              <a:t>developed. </a:t>
            </a:r>
          </a:p>
          <a:p>
            <a:pPr>
              <a:buFont typeface="Wingdings" panose="05000000000000000000" pitchFamily="2" charset="2"/>
              <a:buChar char="ü"/>
            </a:pPr>
            <a:r>
              <a:rPr lang="en-US" dirty="0" smtClean="0"/>
              <a:t>They have many </a:t>
            </a:r>
            <a:r>
              <a:rPr lang="en-US" dirty="0"/>
              <a:t>air spaces in the stem and leaf </a:t>
            </a:r>
            <a:r>
              <a:rPr lang="en-US" dirty="0" smtClean="0"/>
              <a:t>tissue.</a:t>
            </a:r>
          </a:p>
          <a:p>
            <a:pPr>
              <a:buFont typeface="Wingdings" panose="05000000000000000000" pitchFamily="2" charset="2"/>
              <a:buChar char="ü"/>
            </a:pPr>
            <a:r>
              <a:rPr lang="en-US" dirty="0" smtClean="0"/>
              <a:t>They </a:t>
            </a:r>
            <a:r>
              <a:rPr lang="en-US" dirty="0"/>
              <a:t>contain little </a:t>
            </a:r>
            <a:r>
              <a:rPr lang="en-US" dirty="0" smtClean="0"/>
              <a:t>xylem.</a:t>
            </a:r>
          </a:p>
          <a:p>
            <a:pPr>
              <a:buFont typeface="Wingdings" panose="05000000000000000000" pitchFamily="2" charset="2"/>
              <a:buChar char="ü"/>
            </a:pPr>
            <a:r>
              <a:rPr lang="en-US" dirty="0" smtClean="0"/>
              <a:t>They have less stomata.</a:t>
            </a:r>
            <a:endParaRPr lang="en-US" dirty="0"/>
          </a:p>
        </p:txBody>
      </p:sp>
    </p:spTree>
    <p:extLst>
      <p:ext uri="{BB962C8B-B14F-4D97-AF65-F5344CB8AC3E}">
        <p14:creationId xmlns:p14="http://schemas.microsoft.com/office/powerpoint/2010/main" val="30540932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Translocation of organic foods.</a:t>
            </a:r>
          </a:p>
        </p:txBody>
      </p:sp>
      <p:sp>
        <p:nvSpPr>
          <p:cNvPr id="3" name="Content Placeholder 2"/>
          <p:cNvSpPr>
            <a:spLocks noGrp="1"/>
          </p:cNvSpPr>
          <p:nvPr>
            <p:ph idx="1"/>
          </p:nvPr>
        </p:nvSpPr>
        <p:spPr>
          <a:xfrm>
            <a:off x="152400" y="1935480"/>
            <a:ext cx="8991600" cy="4389120"/>
          </a:xfrm>
        </p:spPr>
        <p:txBody>
          <a:bodyPr>
            <a:normAutofit fontScale="92500"/>
          </a:bodyPr>
          <a:lstStyle/>
          <a:p>
            <a:pPr marL="0" indent="0">
              <a:buNone/>
            </a:pPr>
            <a:r>
              <a:rPr lang="en-US" sz="2800" b="1" dirty="0"/>
              <a:t>Lesson 3: </a:t>
            </a:r>
            <a:r>
              <a:rPr lang="en-US" sz="2800" dirty="0" smtClean="0"/>
              <a:t>Translocation </a:t>
            </a:r>
            <a:r>
              <a:rPr lang="en-US" sz="2800" dirty="0"/>
              <a:t>of organic foods</a:t>
            </a:r>
            <a:r>
              <a:rPr lang="en-US" sz="2800" dirty="0" smtClean="0"/>
              <a:t>.</a:t>
            </a:r>
          </a:p>
          <a:p>
            <a:pPr marL="0" indent="0">
              <a:buNone/>
            </a:pPr>
            <a:r>
              <a:rPr lang="en-US" sz="2800" b="1" i="1"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sz="2800" dirty="0" smtClean="0"/>
              <a:t>Explain how </a:t>
            </a:r>
            <a:r>
              <a:rPr lang="en-US" sz="2800" dirty="0"/>
              <a:t>translocation takes place</a:t>
            </a:r>
            <a:r>
              <a:rPr lang="en-US" sz="2800" dirty="0" smtClean="0"/>
              <a:t>.</a:t>
            </a:r>
            <a:endParaRPr lang="en-US" sz="2800" dirty="0"/>
          </a:p>
          <a:p>
            <a:pPr>
              <a:buFont typeface="Wingdings" panose="05000000000000000000" pitchFamily="2" charset="2"/>
              <a:buChar char="ü"/>
            </a:pPr>
            <a:r>
              <a:rPr lang="en-US" sz="2800" b="1" dirty="0" smtClean="0"/>
              <a:t>Translocation</a:t>
            </a:r>
            <a:r>
              <a:rPr lang="en-US" sz="2800" dirty="0"/>
              <a:t> </a:t>
            </a:r>
            <a:r>
              <a:rPr lang="en-US" sz="2800" dirty="0" smtClean="0"/>
              <a:t>is the </a:t>
            </a:r>
            <a:r>
              <a:rPr lang="en-US" sz="2800" dirty="0"/>
              <a:t>movement of organic products of photosynthesis from leaves to other parts of the </a:t>
            </a:r>
            <a:r>
              <a:rPr lang="en-US" sz="2800" dirty="0" smtClean="0"/>
              <a:t>plant through phloem.</a:t>
            </a:r>
          </a:p>
          <a:p>
            <a:pPr>
              <a:buFont typeface="Wingdings" panose="05000000000000000000" pitchFamily="2" charset="2"/>
              <a:buChar char="v"/>
            </a:pPr>
            <a:r>
              <a:rPr lang="en-US" sz="2800" dirty="0" smtClean="0"/>
              <a:t>They move from their source such as leaves ( site of production) to sinks such as roots ( site of storage or usage).</a:t>
            </a:r>
          </a:p>
          <a:p>
            <a:pPr>
              <a:buFont typeface="Wingdings" panose="05000000000000000000" pitchFamily="2" charset="2"/>
              <a:buChar char="ü"/>
            </a:pPr>
            <a:r>
              <a:rPr lang="en-US" sz="2800" dirty="0" smtClean="0"/>
              <a:t>It means translocation</a:t>
            </a:r>
            <a:r>
              <a:rPr lang="en-US" sz="2800" dirty="0"/>
              <a:t> </a:t>
            </a:r>
            <a:r>
              <a:rPr lang="en-US" sz="2800" dirty="0" smtClean="0"/>
              <a:t> occurs </a:t>
            </a:r>
            <a:r>
              <a:rPr lang="en-US" sz="2800" dirty="0"/>
              <a:t>form the source to the sink. </a:t>
            </a:r>
          </a:p>
          <a:p>
            <a:pPr marL="0" indent="0">
              <a:buNone/>
            </a:pPr>
            <a:endParaRPr lang="en-US" sz="2800" dirty="0" smtClean="0"/>
          </a:p>
          <a:p>
            <a:pPr marL="0" indent="0">
              <a:buNone/>
            </a:pPr>
            <a:endParaRPr lang="en-US" sz="2800" dirty="0"/>
          </a:p>
          <a:p>
            <a:pPr marL="0" indent="0">
              <a:buNone/>
            </a:pPr>
            <a:endParaRPr lang="en-US" sz="3200" dirty="0"/>
          </a:p>
        </p:txBody>
      </p:sp>
    </p:spTree>
    <p:extLst>
      <p:ext uri="{BB962C8B-B14F-4D97-AF65-F5344CB8AC3E}">
        <p14:creationId xmlns:p14="http://schemas.microsoft.com/office/powerpoint/2010/main" val="26616748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Unit 9: </a:t>
            </a:r>
            <a:r>
              <a:rPr lang="en-US" dirty="0"/>
              <a:t>Gaseous exchange in humans and plants.</a:t>
            </a:r>
          </a:p>
        </p:txBody>
      </p:sp>
      <p:sp>
        <p:nvSpPr>
          <p:cNvPr id="3" name="Content Placeholder 2"/>
          <p:cNvSpPr>
            <a:spLocks noGrp="1"/>
          </p:cNvSpPr>
          <p:nvPr>
            <p:ph idx="1"/>
          </p:nvPr>
        </p:nvSpPr>
        <p:spPr>
          <a:xfrm>
            <a:off x="457200" y="2057400"/>
            <a:ext cx="8229600" cy="4389120"/>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Lesson 1: </a:t>
            </a:r>
            <a:r>
              <a:rPr lang="en-US" dirty="0">
                <a:latin typeface="Times New Roman" panose="02020603050405020304" pitchFamily="18" charset="0"/>
                <a:cs typeface="Times New Roman" panose="02020603050405020304" pitchFamily="18" charset="0"/>
              </a:rPr>
              <a:t>Characteristic features of respiratory surfaces and mechanism of breathing in humans.</a:t>
            </a:r>
          </a:p>
          <a:p>
            <a:pPr marL="0" indent="0">
              <a:buNone/>
            </a:pPr>
            <a:r>
              <a:rPr lang="en-US" dirty="0" smtClean="0"/>
              <a:t>Learning objective:</a:t>
            </a:r>
            <a:endParaRPr lang="en-US" dirty="0"/>
          </a:p>
          <a:p>
            <a:pPr>
              <a:buFont typeface="Wingdings" panose="05000000000000000000" pitchFamily="2" charset="2"/>
              <a:buChar char="Ø"/>
            </a:pPr>
            <a:r>
              <a:rPr lang="en-US" dirty="0"/>
              <a:t>Explain the characteristics and adaptive features of gaseous exchange surface. </a:t>
            </a:r>
            <a:endParaRPr lang="en-US" dirty="0" smtClean="0"/>
          </a:p>
          <a:p>
            <a:pPr>
              <a:buFont typeface="Wingdings" panose="05000000000000000000" pitchFamily="2" charset="2"/>
              <a:buChar char="Ø"/>
            </a:pPr>
            <a:r>
              <a:rPr lang="en-US" dirty="0" smtClean="0"/>
              <a:t> </a:t>
            </a:r>
            <a:r>
              <a:rPr lang="en-US" dirty="0"/>
              <a:t>Define gaseous exchange and why it is an important process. </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4351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noAutofit/>
          </a:bodyPr>
          <a:lstStyle/>
          <a:p>
            <a:r>
              <a:rPr lang="en-US" sz="3600" dirty="0">
                <a:latin typeface="Times New Roman" panose="02020603050405020304" pitchFamily="18" charset="0"/>
                <a:cs typeface="Times New Roman" panose="02020603050405020304" pitchFamily="18" charset="0"/>
              </a:rPr>
              <a:t>Gaseous exchange</a:t>
            </a:r>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Gaseous </a:t>
            </a:r>
            <a:r>
              <a:rPr lang="en-US" sz="3200" dirty="0">
                <a:latin typeface="Times New Roman" panose="02020603050405020304" pitchFamily="18" charset="0"/>
                <a:cs typeface="Times New Roman" panose="02020603050405020304" pitchFamily="18" charset="0"/>
              </a:rPr>
              <a:t>exchange is the biological process through which </a:t>
            </a:r>
            <a:r>
              <a:rPr lang="en-US" sz="3200" dirty="0" smtClean="0">
                <a:latin typeface="Times New Roman" panose="02020603050405020304" pitchFamily="18" charset="0"/>
                <a:cs typeface="Times New Roman" panose="02020603050405020304" pitchFamily="18" charset="0"/>
              </a:rPr>
              <a:t>oxygen and carbon dioxide  </a:t>
            </a:r>
            <a:r>
              <a:rPr lang="en-US" sz="3200" dirty="0">
                <a:latin typeface="Times New Roman" panose="02020603050405020304" pitchFamily="18" charset="0"/>
                <a:cs typeface="Times New Roman" panose="02020603050405020304" pitchFamily="18" charset="0"/>
              </a:rPr>
              <a:t>are transported through the body of an </a:t>
            </a:r>
            <a:r>
              <a:rPr lang="en-US" sz="3200" dirty="0" smtClean="0">
                <a:latin typeface="Times New Roman" panose="02020603050405020304" pitchFamily="18" charset="0"/>
                <a:cs typeface="Times New Roman" panose="02020603050405020304" pitchFamily="18" charset="0"/>
              </a:rPr>
              <a:t>organism. </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Animals always </a:t>
            </a:r>
            <a:r>
              <a:rPr lang="en-US" sz="3200" dirty="0">
                <a:latin typeface="Times New Roman" panose="02020603050405020304" pitchFamily="18" charset="0"/>
                <a:cs typeface="Times New Roman" panose="02020603050405020304" pitchFamily="18" charset="0"/>
              </a:rPr>
              <a:t>take in oxygen and release carbon dioxide during respiration</a:t>
            </a:r>
            <a:r>
              <a:rPr lang="en-US" sz="3200" dirty="0" smtClean="0">
                <a:latin typeface="Times New Roman" panose="02020603050405020304" pitchFamily="18" charset="0"/>
                <a:cs typeface="Times New Roman" panose="02020603050405020304" pitchFamily="18" charset="0"/>
              </a:rPr>
              <a:t>. Plants take in CO2 and release O2</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and occurs by diffusion.</a:t>
            </a: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Gaseous </a:t>
            </a:r>
            <a:r>
              <a:rPr lang="en-US" sz="3200" dirty="0">
                <a:latin typeface="Times New Roman" panose="02020603050405020304" pitchFamily="18" charset="0"/>
                <a:cs typeface="Times New Roman" panose="02020603050405020304" pitchFamily="18" charset="0"/>
              </a:rPr>
              <a:t>exchange </a:t>
            </a:r>
            <a:r>
              <a:rPr lang="en-US" sz="3200"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is exchange </a:t>
            </a:r>
            <a:r>
              <a:rPr lang="en-US" sz="3200" b="1" dirty="0">
                <a:latin typeface="Times New Roman" panose="02020603050405020304" pitchFamily="18" charset="0"/>
                <a:cs typeface="Times New Roman" panose="02020603050405020304" pitchFamily="18" charset="0"/>
              </a:rPr>
              <a:t>of respiratory gases in </a:t>
            </a:r>
            <a:r>
              <a:rPr lang="en-US" sz="3200" b="1" dirty="0" smtClean="0">
                <a:latin typeface="Times New Roman" panose="02020603050405020304" pitchFamily="18" charset="0"/>
                <a:cs typeface="Times New Roman" panose="02020603050405020304" pitchFamily="18" charset="0"/>
              </a:rPr>
              <a:t>animals and  </a:t>
            </a:r>
            <a:r>
              <a:rPr lang="en-US" sz="3200" b="1" dirty="0">
                <a:latin typeface="Times New Roman" panose="02020603050405020304" pitchFamily="18" charset="0"/>
                <a:cs typeface="Times New Roman" panose="02020603050405020304" pitchFamily="18" charset="0"/>
              </a:rPr>
              <a:t>plants. </a:t>
            </a:r>
          </a:p>
        </p:txBody>
      </p:sp>
    </p:spTree>
    <p:extLst>
      <p:ext uri="{BB962C8B-B14F-4D97-AF65-F5344CB8AC3E}">
        <p14:creationId xmlns:p14="http://schemas.microsoft.com/office/powerpoint/2010/main" val="30842652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Importance </a:t>
            </a:r>
            <a:r>
              <a:rPr lang="en-US" dirty="0"/>
              <a:t>of gaseous exchange</a:t>
            </a:r>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Gaseous exchange is important because:</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It removes wastes from the organisms.</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It allows the supply of oxygen to tissues.</a:t>
            </a:r>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5336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04088"/>
            <a:ext cx="8382000" cy="1143000"/>
          </a:xfrm>
        </p:spPr>
        <p:txBody>
          <a:bodyPr>
            <a:noAutofit/>
          </a:bodyPr>
          <a:lstStyle/>
          <a:p>
            <a:r>
              <a:rPr lang="en-US" sz="3200" dirty="0">
                <a:latin typeface="Times New Roman" panose="02020603050405020304" pitchFamily="18" charset="0"/>
                <a:cs typeface="Times New Roman" panose="02020603050405020304" pitchFamily="18" charset="0"/>
              </a:rPr>
              <a:t>R</a:t>
            </a:r>
            <a:r>
              <a:rPr lang="en-US" sz="3200" b="1" dirty="0">
                <a:latin typeface="Times New Roman" panose="02020603050405020304" pitchFamily="18" charset="0"/>
                <a:cs typeface="Times New Roman" panose="02020603050405020304" pitchFamily="18" charset="0"/>
              </a:rPr>
              <a:t>espiratory </a:t>
            </a:r>
            <a:r>
              <a:rPr lang="en-US" sz="3200" b="1" dirty="0" smtClean="0">
                <a:latin typeface="Times New Roman" panose="02020603050405020304" pitchFamily="18" charset="0"/>
                <a:cs typeface="Times New Roman" panose="02020603050405020304" pitchFamily="18" charset="0"/>
              </a:rPr>
              <a:t>surfaces and their characteristics</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a:t>R</a:t>
            </a:r>
            <a:r>
              <a:rPr lang="en-US" b="1" dirty="0" smtClean="0"/>
              <a:t>espiratory surfaces</a:t>
            </a:r>
            <a:r>
              <a:rPr lang="en-US" dirty="0" smtClean="0"/>
              <a:t>  parts of the body  over  which </a:t>
            </a:r>
            <a:r>
              <a:rPr lang="en-US" dirty="0"/>
              <a:t>gaseous exchange </a:t>
            </a:r>
            <a:r>
              <a:rPr lang="en-US" dirty="0" smtClean="0"/>
              <a:t>occurs. </a:t>
            </a:r>
          </a:p>
          <a:p>
            <a:pPr marL="0" indent="0">
              <a:buNone/>
            </a:pPr>
            <a:r>
              <a:rPr lang="en-US" dirty="0" smtClean="0"/>
              <a:t>Ex:</a:t>
            </a:r>
            <a:r>
              <a:rPr lang="en-US" dirty="0"/>
              <a:t> </a:t>
            </a:r>
            <a:r>
              <a:rPr lang="en-US" dirty="0" smtClean="0"/>
              <a:t>Lungs or alveoli </a:t>
            </a:r>
            <a:r>
              <a:rPr lang="en-US" dirty="0"/>
              <a:t>in mammals,  </a:t>
            </a:r>
            <a:r>
              <a:rPr lang="en-US" dirty="0" smtClean="0"/>
              <a:t>Gills </a:t>
            </a:r>
            <a:r>
              <a:rPr lang="en-US" dirty="0"/>
              <a:t>in </a:t>
            </a:r>
            <a:r>
              <a:rPr lang="en-US" dirty="0" smtClean="0"/>
              <a:t>fish, Skin </a:t>
            </a:r>
            <a:r>
              <a:rPr lang="en-US" dirty="0"/>
              <a:t>in frogs </a:t>
            </a:r>
            <a:endParaRPr lang="en-US" dirty="0" smtClean="0"/>
          </a:p>
          <a:p>
            <a:pPr>
              <a:buFont typeface="Wingdings" panose="05000000000000000000" pitchFamily="2" charset="2"/>
              <a:buChar char="Ø"/>
            </a:pPr>
            <a:r>
              <a:rPr lang="en-US" b="1" i="1" dirty="0" smtClean="0"/>
              <a:t>Characteristics of  respiratory surfaces are:</a:t>
            </a:r>
            <a:endParaRPr lang="en-US" b="1" i="1" dirty="0"/>
          </a:p>
          <a:p>
            <a:pPr>
              <a:buFont typeface="Wingdings" panose="05000000000000000000" pitchFamily="2" charset="2"/>
              <a:buChar char="ü"/>
            </a:pPr>
            <a:r>
              <a:rPr lang="en-US" dirty="0" smtClean="0"/>
              <a:t>Respiratory surfaces are  </a:t>
            </a:r>
            <a:r>
              <a:rPr lang="en-US" dirty="0"/>
              <a:t>moist to dissolve gases as they diffuse across </a:t>
            </a:r>
            <a:r>
              <a:rPr lang="en-US" dirty="0" smtClean="0"/>
              <a:t>it.</a:t>
            </a:r>
          </a:p>
          <a:p>
            <a:pPr>
              <a:buFont typeface="Wingdings" panose="05000000000000000000" pitchFamily="2" charset="2"/>
              <a:buChar char="ü"/>
            </a:pPr>
            <a:r>
              <a:rPr lang="en-US" dirty="0" smtClean="0"/>
              <a:t>Respiratory surfaces have thin </a:t>
            </a:r>
            <a:r>
              <a:rPr lang="en-US" dirty="0"/>
              <a:t>walls for faster diffusion of gases across </a:t>
            </a:r>
            <a:r>
              <a:rPr lang="en-US" dirty="0" smtClean="0"/>
              <a:t>it.</a:t>
            </a:r>
            <a:endParaRPr lang="en-US" dirty="0"/>
          </a:p>
          <a:p>
            <a:pPr>
              <a:buFont typeface="Wingdings" panose="05000000000000000000" pitchFamily="2" charset="2"/>
              <a:buChar char="ü"/>
            </a:pPr>
            <a:r>
              <a:rPr lang="en-US" dirty="0" smtClean="0"/>
              <a:t>Respiratory surfaces have  </a:t>
            </a:r>
            <a:r>
              <a:rPr lang="en-US" dirty="0"/>
              <a:t>a large surface area for maximum gaseous </a:t>
            </a:r>
            <a:r>
              <a:rPr lang="en-US" dirty="0" smtClean="0"/>
              <a:t>exchange.</a:t>
            </a:r>
            <a:endParaRPr lang="en-US" dirty="0"/>
          </a:p>
          <a:p>
            <a:pPr>
              <a:buFont typeface="Wingdings" panose="05000000000000000000" pitchFamily="2" charset="2"/>
              <a:buChar char="ü"/>
            </a:pPr>
            <a:r>
              <a:rPr lang="en-US" dirty="0"/>
              <a:t>R</a:t>
            </a:r>
            <a:r>
              <a:rPr lang="en-US" dirty="0" smtClean="0"/>
              <a:t>espiratory surfaces have are surrounded by  </a:t>
            </a:r>
            <a:r>
              <a:rPr lang="en-US" dirty="0"/>
              <a:t>blood capillaries </a:t>
            </a:r>
            <a:r>
              <a:rPr lang="en-US" dirty="0" smtClean="0"/>
              <a:t> </a:t>
            </a:r>
            <a:r>
              <a:rPr lang="en-US" dirty="0"/>
              <a:t>to quickly transport gases to and from the cells.</a:t>
            </a:r>
          </a:p>
        </p:txBody>
      </p:sp>
    </p:spTree>
    <p:extLst>
      <p:ext uri="{BB962C8B-B14F-4D97-AF65-F5344CB8AC3E}">
        <p14:creationId xmlns:p14="http://schemas.microsoft.com/office/powerpoint/2010/main" val="13737668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92480"/>
            <a:ext cx="8229600"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Mechanism </a:t>
            </a:r>
            <a:r>
              <a:rPr lang="en-US" dirty="0">
                <a:latin typeface="Times New Roman" panose="02020603050405020304" pitchFamily="18" charset="0"/>
                <a:cs typeface="Times New Roman" panose="02020603050405020304" pitchFamily="18" charset="0"/>
              </a:rPr>
              <a:t>of breathing in humans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Breathing is intake and out take of respiratory gases. Or breathing is </a:t>
            </a:r>
            <a:r>
              <a:rPr lang="en-US" sz="3200" dirty="0">
                <a:latin typeface="Times New Roman" panose="02020603050405020304" pitchFamily="18" charset="0"/>
                <a:cs typeface="Times New Roman" panose="02020603050405020304" pitchFamily="18" charset="0"/>
              </a:rPr>
              <a:t>t</a:t>
            </a:r>
            <a:r>
              <a:rPr lang="en-US" sz="3200" dirty="0" smtClean="0">
                <a:latin typeface="Times New Roman" panose="02020603050405020304" pitchFamily="18" charset="0"/>
                <a:cs typeface="Times New Roman" panose="02020603050405020304" pitchFamily="18" charset="0"/>
              </a:rPr>
              <a:t>he </a:t>
            </a:r>
            <a:r>
              <a:rPr lang="en-US" sz="3200" dirty="0">
                <a:latin typeface="Times New Roman" panose="02020603050405020304" pitchFamily="18" charset="0"/>
                <a:cs typeface="Times New Roman" panose="02020603050405020304" pitchFamily="18" charset="0"/>
              </a:rPr>
              <a:t>process that brings air into the lungs and removes it </a:t>
            </a:r>
            <a:r>
              <a:rPr lang="en-US" sz="3200" dirty="0" smtClean="0">
                <a:latin typeface="Times New Roman" panose="02020603050405020304" pitchFamily="18" charset="0"/>
                <a:cs typeface="Times New Roman" panose="02020603050405020304" pitchFamily="18" charset="0"/>
              </a:rPr>
              <a:t>again.</a:t>
            </a: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Breathing </a:t>
            </a:r>
            <a:r>
              <a:rPr lang="en-US" sz="3200" dirty="0">
                <a:latin typeface="Times New Roman" panose="02020603050405020304" pitchFamily="18" charset="0"/>
                <a:cs typeface="Times New Roman" panose="02020603050405020304" pitchFamily="18" charset="0"/>
              </a:rPr>
              <a:t>involves two phases called </a:t>
            </a:r>
            <a:r>
              <a:rPr lang="en-US" sz="3200" b="1" dirty="0">
                <a:latin typeface="Times New Roman" panose="02020603050405020304" pitchFamily="18" charset="0"/>
                <a:cs typeface="Times New Roman" panose="02020603050405020304" pitchFamily="18" charset="0"/>
              </a:rPr>
              <a:t>inhalation </a:t>
            </a:r>
            <a:r>
              <a:rPr lang="en-US" sz="3200" dirty="0">
                <a:latin typeface="Times New Roman" panose="02020603050405020304" pitchFamily="18" charset="0"/>
                <a:cs typeface="Times New Roman" panose="02020603050405020304" pitchFamily="18" charset="0"/>
              </a:rPr>
              <a:t>and </a:t>
            </a:r>
            <a:r>
              <a:rPr lang="en-US" sz="3200" b="1" dirty="0" smtClean="0">
                <a:latin typeface="Times New Roman" panose="02020603050405020304" pitchFamily="18" charset="0"/>
                <a:cs typeface="Times New Roman" panose="02020603050405020304" pitchFamily="18" charset="0"/>
              </a:rPr>
              <a:t>exhalation.</a:t>
            </a:r>
          </a:p>
          <a:p>
            <a:pPr marL="0" indent="0">
              <a:buNone/>
            </a:pPr>
            <a:r>
              <a:rPr lang="en-US" sz="3200" b="1" dirty="0" smtClean="0">
                <a:latin typeface="Times New Roman" panose="02020603050405020304" pitchFamily="18" charset="0"/>
                <a:cs typeface="Times New Roman" panose="02020603050405020304" pitchFamily="18" charset="0"/>
              </a:rPr>
              <a:t>i) Inhalation or</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inspiration. This is </a:t>
            </a:r>
            <a:r>
              <a:rPr lang="en-US" sz="3200" dirty="0" smtClean="0">
                <a:latin typeface="Times New Roman" panose="02020603050405020304" pitchFamily="18" charset="0"/>
                <a:cs typeface="Times New Roman" panose="02020603050405020304" pitchFamily="18" charset="0"/>
              </a:rPr>
              <a:t>taking </a:t>
            </a:r>
            <a:r>
              <a:rPr lang="en-US" sz="3200" dirty="0">
                <a:latin typeface="Times New Roman" panose="02020603050405020304" pitchFamily="18" charset="0"/>
                <a:cs typeface="Times New Roman" panose="02020603050405020304" pitchFamily="18" charset="0"/>
              </a:rPr>
              <a:t>air into the </a:t>
            </a:r>
            <a:r>
              <a:rPr lang="en-US" sz="3200" dirty="0" smtClean="0">
                <a:latin typeface="Times New Roman" panose="02020603050405020304" pitchFamily="18" charset="0"/>
                <a:cs typeface="Times New Roman" panose="02020603050405020304" pitchFamily="18" charset="0"/>
              </a:rPr>
              <a:t>lungs.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1153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Times New Roman" panose="02020603050405020304" pitchFamily="18" charset="0"/>
                <a:cs typeface="Times New Roman" panose="02020603050405020304" pitchFamily="18" charset="0"/>
              </a:rPr>
              <a:t>Two phases of breathing. </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During </a:t>
            </a:r>
            <a:r>
              <a:rPr lang="en-US" sz="3200" dirty="0">
                <a:latin typeface="Times New Roman" panose="02020603050405020304" pitchFamily="18" charset="0"/>
                <a:cs typeface="Times New Roman" panose="02020603050405020304" pitchFamily="18" charset="0"/>
              </a:rPr>
              <a:t>inhalation,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a:t>
            </a:r>
            <a:r>
              <a:rPr lang="en-US" sz="3200" dirty="0" smtClean="0">
                <a:latin typeface="Times New Roman" panose="02020603050405020304" pitchFamily="18" charset="0"/>
                <a:cs typeface="Times New Roman" panose="02020603050405020304" pitchFamily="18" charset="0"/>
              </a:rPr>
              <a:t>he </a:t>
            </a:r>
            <a:r>
              <a:rPr lang="en-US" sz="3200" dirty="0">
                <a:latin typeface="Times New Roman" panose="02020603050405020304" pitchFamily="18" charset="0"/>
                <a:cs typeface="Times New Roman" panose="02020603050405020304" pitchFamily="18" charset="0"/>
              </a:rPr>
              <a:t>diaphragm muscles contract causing it to </a:t>
            </a:r>
            <a:r>
              <a:rPr lang="en-US" sz="3200" dirty="0" smtClean="0">
                <a:latin typeface="Times New Roman" panose="02020603050405020304" pitchFamily="18" charset="0"/>
                <a:cs typeface="Times New Roman" panose="02020603050405020304" pitchFamily="18" charset="0"/>
              </a:rPr>
              <a:t>flatten.</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In </a:t>
            </a:r>
            <a:r>
              <a:rPr lang="en-US" sz="3200" dirty="0">
                <a:latin typeface="Times New Roman" panose="02020603050405020304" pitchFamily="18" charset="0"/>
                <a:cs typeface="Times New Roman" panose="02020603050405020304" pitchFamily="18" charset="0"/>
              </a:rPr>
              <a:t>the ribs region, the external intercostal muscles </a:t>
            </a:r>
            <a:r>
              <a:rPr lang="en-US" sz="3200" dirty="0" smtClean="0">
                <a:latin typeface="Times New Roman" panose="02020603050405020304" pitchFamily="18" charset="0"/>
                <a:cs typeface="Times New Roman" panose="02020603050405020304" pitchFamily="18" charset="0"/>
              </a:rPr>
              <a:t>contract.</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a:t>
            </a:r>
            <a:r>
              <a:rPr lang="en-US" sz="3200" dirty="0" smtClean="0">
                <a:latin typeface="Times New Roman" panose="02020603050405020304" pitchFamily="18" charset="0"/>
                <a:cs typeface="Times New Roman" panose="02020603050405020304" pitchFamily="18" charset="0"/>
              </a:rPr>
              <a:t>he rib cage move upwards and outwards.</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Air </a:t>
            </a:r>
            <a:r>
              <a:rPr lang="en-US" sz="3200" dirty="0">
                <a:latin typeface="Times New Roman" panose="02020603050405020304" pitchFamily="18" charset="0"/>
                <a:cs typeface="Times New Roman" panose="02020603050405020304" pitchFamily="18" charset="0"/>
              </a:rPr>
              <a:t>rushes through the air passages into the </a:t>
            </a:r>
            <a:r>
              <a:rPr lang="en-US" sz="3200" dirty="0" smtClean="0">
                <a:latin typeface="Times New Roman" panose="02020603050405020304" pitchFamily="18" charset="0"/>
                <a:cs typeface="Times New Roman" panose="02020603050405020304" pitchFamily="18" charset="0"/>
              </a:rPr>
              <a:t>lungs.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1687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Mechanism of breathing in humans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ii</a:t>
            </a:r>
            <a:r>
              <a:rPr lang="en-US" b="1" dirty="0"/>
              <a:t>)</a:t>
            </a:r>
            <a:r>
              <a:rPr lang="en-US" b="1" dirty="0" smtClean="0"/>
              <a:t> Exhalation/expiration: </a:t>
            </a:r>
            <a:r>
              <a:rPr lang="en-US" dirty="0" smtClean="0">
                <a:latin typeface="Times New Roman" panose="02020603050405020304" pitchFamily="18" charset="0"/>
                <a:cs typeface="Times New Roman" panose="02020603050405020304" pitchFamily="18" charset="0"/>
              </a:rPr>
              <a:t>This is </a:t>
            </a:r>
            <a:r>
              <a:rPr lang="en-US" dirty="0">
                <a:latin typeface="Times New Roman" panose="02020603050405020304" pitchFamily="18" charset="0"/>
                <a:cs typeface="Times New Roman" panose="02020603050405020304" pitchFamily="18" charset="0"/>
              </a:rPr>
              <a:t>(breathing out) </a:t>
            </a:r>
            <a:r>
              <a:rPr lang="en-US" dirty="0" smtClean="0">
                <a:latin typeface="Times New Roman" panose="02020603050405020304" pitchFamily="18" charset="0"/>
                <a:cs typeface="Times New Roman" panose="02020603050405020304" pitchFamily="18" charset="0"/>
              </a:rPr>
              <a:t>or The process which expels </a:t>
            </a:r>
            <a:r>
              <a:rPr lang="en-US" dirty="0">
                <a:latin typeface="Times New Roman" panose="02020603050405020304" pitchFamily="18" charset="0"/>
                <a:cs typeface="Times New Roman" panose="02020603050405020304" pitchFamily="18" charset="0"/>
              </a:rPr>
              <a:t>air out of the lungs</a:t>
            </a:r>
            <a:r>
              <a:rPr lang="en-US" dirty="0" smtClean="0">
                <a:latin typeface="Times New Roman" panose="02020603050405020304" pitchFamily="18" charset="0"/>
                <a:cs typeface="Times New Roman" panose="02020603050405020304" pitchFamily="18" charset="0"/>
              </a:rPr>
              <a:t>.</a:t>
            </a:r>
          </a:p>
          <a:p>
            <a:pPr marL="0" indent="0">
              <a:buNone/>
            </a:pPr>
            <a:r>
              <a:rPr lang="en-US" b="1" dirty="0" smtClean="0">
                <a:latin typeface="Times New Roman" panose="02020603050405020304" pitchFamily="18" charset="0"/>
                <a:cs typeface="Times New Roman" panose="02020603050405020304" pitchFamily="18" charset="0"/>
              </a:rPr>
              <a:t>During exhalation:</a:t>
            </a:r>
          </a:p>
          <a:p>
            <a:pPr>
              <a:buFont typeface="Wingdings" panose="05000000000000000000" pitchFamily="2" charset="2"/>
              <a:buChar char="ü"/>
            </a:pPr>
            <a:r>
              <a:rPr lang="en-US" sz="3200" dirty="0">
                <a:latin typeface="Times New Roman" panose="02020603050405020304" pitchFamily="18" charset="0"/>
                <a:cs typeface="Times New Roman" panose="02020603050405020304" pitchFamily="18" charset="0"/>
              </a:rPr>
              <a:t>T</a:t>
            </a:r>
            <a:r>
              <a:rPr lang="en-US" sz="3200" dirty="0" smtClean="0">
                <a:latin typeface="Times New Roman" panose="02020603050405020304" pitchFamily="18" charset="0"/>
                <a:cs typeface="Times New Roman" panose="02020603050405020304" pitchFamily="18" charset="0"/>
              </a:rPr>
              <a:t>he </a:t>
            </a:r>
            <a:r>
              <a:rPr lang="en-US" sz="3200" dirty="0">
                <a:latin typeface="Times New Roman" panose="02020603050405020304" pitchFamily="18" charset="0"/>
                <a:cs typeface="Times New Roman" panose="02020603050405020304" pitchFamily="18" charset="0"/>
              </a:rPr>
              <a:t>diaphragm muscle </a:t>
            </a:r>
            <a:r>
              <a:rPr lang="en-US" sz="3200" dirty="0" smtClean="0">
                <a:latin typeface="Times New Roman" panose="02020603050405020304" pitchFamily="18" charset="0"/>
                <a:cs typeface="Times New Roman" panose="02020603050405020304" pitchFamily="18" charset="0"/>
              </a:rPr>
              <a:t>relaxes </a:t>
            </a:r>
            <a:r>
              <a:rPr lang="en-US" sz="3200" dirty="0">
                <a:latin typeface="Times New Roman" panose="02020603050405020304" pitchFamily="18" charset="0"/>
                <a:cs typeface="Times New Roman" panose="02020603050405020304" pitchFamily="18" charset="0"/>
              </a:rPr>
              <a:t>regain its dome </a:t>
            </a:r>
            <a:r>
              <a:rPr lang="en-US" sz="3200" dirty="0" smtClean="0">
                <a:latin typeface="Times New Roman" panose="02020603050405020304" pitchFamily="18" charset="0"/>
                <a:cs typeface="Times New Roman" panose="02020603050405020304" pitchFamily="18" charset="0"/>
              </a:rPr>
              <a:t>shape.</a:t>
            </a:r>
          </a:p>
          <a:p>
            <a:pPr>
              <a:buFont typeface="Wingdings" panose="05000000000000000000" pitchFamily="2" charset="2"/>
              <a:buChar char="ü"/>
            </a:pPr>
            <a:r>
              <a:rPr lang="en-US" sz="2800" dirty="0" smtClean="0"/>
              <a:t>Rib </a:t>
            </a:r>
            <a:r>
              <a:rPr lang="en-US" sz="2800" dirty="0"/>
              <a:t>cage moves downwards and inwards.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pt-BR" sz="3200" dirty="0" smtClean="0">
                <a:latin typeface="Times New Roman" panose="02020603050405020304" pitchFamily="18" charset="0"/>
                <a:cs typeface="Times New Roman" panose="02020603050405020304" pitchFamily="18" charset="0"/>
              </a:rPr>
              <a:t>The </a:t>
            </a:r>
            <a:r>
              <a:rPr lang="pt-BR" sz="3200" dirty="0">
                <a:latin typeface="Times New Roman" panose="02020603050405020304" pitchFamily="18" charset="0"/>
                <a:cs typeface="Times New Roman" panose="02020603050405020304" pitchFamily="18" charset="0"/>
              </a:rPr>
              <a:t>external intercostal muscles </a:t>
            </a:r>
            <a:r>
              <a:rPr lang="pt-BR" sz="3200" dirty="0" smtClean="0">
                <a:latin typeface="Times New Roman" panose="02020603050405020304" pitchFamily="18" charset="0"/>
                <a:cs typeface="Times New Roman" panose="02020603050405020304" pitchFamily="18" charset="0"/>
              </a:rPr>
              <a:t>relax.</a:t>
            </a: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volume of the chest cavity </a:t>
            </a:r>
            <a:r>
              <a:rPr lang="en-US" sz="3200" dirty="0" smtClean="0">
                <a:latin typeface="Times New Roman" panose="02020603050405020304" pitchFamily="18" charset="0"/>
                <a:cs typeface="Times New Roman" panose="02020603050405020304" pitchFamily="18" charset="0"/>
              </a:rPr>
              <a:t>decreases.</a:t>
            </a:r>
          </a:p>
          <a:p>
            <a:pPr>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The pressure increases inside and </a:t>
            </a:r>
            <a:r>
              <a:rPr lang="en-US" sz="3200" dirty="0">
                <a:latin typeface="Times New Roman" panose="02020603050405020304" pitchFamily="18" charset="0"/>
                <a:cs typeface="Times New Roman" panose="02020603050405020304" pitchFamily="18" charset="0"/>
              </a:rPr>
              <a:t>forces air out of the </a:t>
            </a:r>
            <a:r>
              <a:rPr lang="en-US" sz="3200" dirty="0" smtClean="0">
                <a:latin typeface="Times New Roman" panose="02020603050405020304" pitchFamily="18" charset="0"/>
                <a:cs typeface="Times New Roman" panose="02020603050405020304" pitchFamily="18" charset="0"/>
              </a:rPr>
              <a:t>lungs.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560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Main characteristics of animals in Class </a:t>
            </a:r>
            <a:r>
              <a:rPr lang="en-US" b="1" dirty="0" err="1"/>
              <a:t>Reptilia</a:t>
            </a:r>
            <a:r>
              <a:rPr lang="en-US" b="1" dirty="0"/>
              <a:t> </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smtClean="0"/>
              <a:t>Briefly</a:t>
            </a:r>
            <a:endParaRPr lang="en-US" sz="2800" dirty="0" smtClean="0"/>
          </a:p>
          <a:p>
            <a:pPr>
              <a:buFont typeface="Wingdings" panose="05000000000000000000" pitchFamily="2" charset="2"/>
              <a:buChar char="Ø"/>
            </a:pPr>
            <a:r>
              <a:rPr lang="en-US" sz="2800" dirty="0" smtClean="0"/>
              <a:t>Reptiles </a:t>
            </a:r>
            <a:r>
              <a:rPr lang="en-US" sz="2800" dirty="0"/>
              <a:t>are vertebrates. They have backbones.</a:t>
            </a:r>
          </a:p>
          <a:p>
            <a:pPr>
              <a:buFont typeface="Wingdings" panose="05000000000000000000" pitchFamily="2" charset="2"/>
              <a:buChar char="Ø"/>
            </a:pPr>
            <a:r>
              <a:rPr lang="en-US" sz="2800" dirty="0"/>
              <a:t>Their bodies are completely covered with scales.</a:t>
            </a:r>
          </a:p>
          <a:p>
            <a:pPr>
              <a:buFont typeface="Wingdings" panose="05000000000000000000" pitchFamily="2" charset="2"/>
              <a:buChar char="Ø"/>
            </a:pPr>
            <a:r>
              <a:rPr lang="en-US" sz="2800" dirty="0"/>
              <a:t>They are cold-blooded.</a:t>
            </a:r>
          </a:p>
          <a:p>
            <a:pPr>
              <a:buFont typeface="Wingdings" panose="05000000000000000000" pitchFamily="2" charset="2"/>
              <a:buChar char="Ø"/>
            </a:pPr>
            <a:r>
              <a:rPr lang="en-US" sz="2800" dirty="0"/>
              <a:t>Reptiles produce shelled eggs or bear live young.</a:t>
            </a:r>
          </a:p>
          <a:p>
            <a:pPr>
              <a:buFont typeface="Wingdings" panose="05000000000000000000" pitchFamily="2" charset="2"/>
              <a:buChar char="Ø"/>
            </a:pPr>
            <a:r>
              <a:rPr lang="en-US" sz="2800" dirty="0"/>
              <a:t>All species fertilize eggs internally.</a:t>
            </a:r>
          </a:p>
          <a:p>
            <a:pPr>
              <a:buFont typeface="Wingdings" panose="05000000000000000000" pitchFamily="2" charset="2"/>
              <a:buChar char="Ø"/>
            </a:pPr>
            <a:r>
              <a:rPr lang="en-US" sz="2800" dirty="0"/>
              <a:t>All species of reptiles have at least one lung.</a:t>
            </a:r>
          </a:p>
          <a:p>
            <a:endParaRPr lang="en-US" sz="2800" dirty="0"/>
          </a:p>
        </p:txBody>
      </p:sp>
    </p:spTree>
    <p:extLst>
      <p:ext uri="{BB962C8B-B14F-4D97-AF65-F5344CB8AC3E}">
        <p14:creationId xmlns:p14="http://schemas.microsoft.com/office/powerpoint/2010/main" val="11296308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i="1" dirty="0"/>
              <a:t>Human breathing system</a:t>
            </a:r>
            <a:endParaRPr lang="en-US" dirty="0"/>
          </a:p>
        </p:txBody>
      </p:sp>
      <p:pic>
        <p:nvPicPr>
          <p:cNvPr id="4" name="Content Placeholder 3"/>
          <p:cNvPicPr>
            <a:picLocks noGrp="1" noChangeAspect="1"/>
          </p:cNvPicPr>
          <p:nvPr>
            <p:ph idx="1"/>
          </p:nvPr>
        </p:nvPicPr>
        <p:blipFill>
          <a:blip r:embed="rId2"/>
          <a:stretch>
            <a:fillRect/>
          </a:stretch>
        </p:blipFill>
        <p:spPr>
          <a:xfrm>
            <a:off x="3284644" y="1983756"/>
            <a:ext cx="2574712" cy="4292250"/>
          </a:xfrm>
          <a:prstGeom prst="rect">
            <a:avLst/>
          </a:prstGeom>
        </p:spPr>
      </p:pic>
      <p:cxnSp>
        <p:nvCxnSpPr>
          <p:cNvPr id="6" name="Straight Arrow Connector 5"/>
          <p:cNvCxnSpPr/>
          <p:nvPr/>
        </p:nvCxnSpPr>
        <p:spPr>
          <a:xfrm flipH="1">
            <a:off x="4561668" y="3048000"/>
            <a:ext cx="1297688"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715000" y="2895600"/>
            <a:ext cx="14478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Larynx</a:t>
            </a:r>
            <a:endParaRPr lang="en-US" dirty="0"/>
          </a:p>
        </p:txBody>
      </p:sp>
      <p:cxnSp>
        <p:nvCxnSpPr>
          <p:cNvPr id="10" name="Straight Arrow Connector 9"/>
          <p:cNvCxnSpPr/>
          <p:nvPr/>
        </p:nvCxnSpPr>
        <p:spPr>
          <a:xfrm flipH="1" flipV="1">
            <a:off x="4508420" y="3885549"/>
            <a:ext cx="1930480" cy="244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130632" y="3885549"/>
            <a:ext cx="1905000" cy="530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Trachea</a:t>
            </a:r>
            <a:endParaRPr lang="en-US" dirty="0"/>
          </a:p>
        </p:txBody>
      </p:sp>
      <p:cxnSp>
        <p:nvCxnSpPr>
          <p:cNvPr id="14" name="Straight Arrow Connector 13"/>
          <p:cNvCxnSpPr/>
          <p:nvPr/>
        </p:nvCxnSpPr>
        <p:spPr>
          <a:xfrm flipH="1">
            <a:off x="5291878" y="5559393"/>
            <a:ext cx="1219200" cy="332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130632" y="5410200"/>
            <a:ext cx="1641768" cy="481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Diaphragm</a:t>
            </a:r>
            <a:endParaRPr lang="en-US" dirty="0"/>
          </a:p>
        </p:txBody>
      </p:sp>
      <p:cxnSp>
        <p:nvCxnSpPr>
          <p:cNvPr id="17" name="Straight Arrow Connector 16"/>
          <p:cNvCxnSpPr/>
          <p:nvPr/>
        </p:nvCxnSpPr>
        <p:spPr>
          <a:xfrm flipH="1">
            <a:off x="4305300" y="4782312"/>
            <a:ext cx="21336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162762" y="4820412"/>
            <a:ext cx="2276138" cy="242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324600" y="4690822"/>
            <a:ext cx="1447800" cy="4843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t>Brancioles</a:t>
            </a:r>
            <a:endParaRPr lang="en-US" dirty="0"/>
          </a:p>
        </p:txBody>
      </p:sp>
      <p:cxnSp>
        <p:nvCxnSpPr>
          <p:cNvPr id="23" name="Straight Arrow Connector 22"/>
          <p:cNvCxnSpPr/>
          <p:nvPr/>
        </p:nvCxnSpPr>
        <p:spPr>
          <a:xfrm>
            <a:off x="1905000" y="3657600"/>
            <a:ext cx="1828800" cy="758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08268" y="2895601"/>
            <a:ext cx="2206332"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Pleural membrane</a:t>
            </a:r>
            <a:endParaRPr lang="en-US" dirty="0"/>
          </a:p>
        </p:txBody>
      </p:sp>
      <p:cxnSp>
        <p:nvCxnSpPr>
          <p:cNvPr id="26" name="Straight Arrow Connector 25"/>
          <p:cNvCxnSpPr/>
          <p:nvPr/>
        </p:nvCxnSpPr>
        <p:spPr>
          <a:xfrm>
            <a:off x="838200" y="5376415"/>
            <a:ext cx="2895600" cy="149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09600" y="5062804"/>
            <a:ext cx="2209800" cy="8289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Alveoli</a:t>
            </a:r>
            <a:endParaRPr lang="en-US" dirty="0"/>
          </a:p>
        </p:txBody>
      </p:sp>
      <p:cxnSp>
        <p:nvCxnSpPr>
          <p:cNvPr id="5" name="Straight Arrow Connector 4"/>
          <p:cNvCxnSpPr/>
          <p:nvPr/>
        </p:nvCxnSpPr>
        <p:spPr>
          <a:xfrm>
            <a:off x="762000" y="4416393"/>
            <a:ext cx="2819400" cy="442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57200" y="4129881"/>
            <a:ext cx="1600200" cy="7286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Intercostal muscle</a:t>
            </a:r>
            <a:endParaRPr lang="en-US" dirty="0"/>
          </a:p>
        </p:txBody>
      </p:sp>
    </p:spTree>
    <p:extLst>
      <p:ext uri="{BB962C8B-B14F-4D97-AF65-F5344CB8AC3E}">
        <p14:creationId xmlns:p14="http://schemas.microsoft.com/office/powerpoint/2010/main" val="21894875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Autofit/>
          </a:bodyPr>
          <a:lstStyle/>
          <a:p>
            <a:r>
              <a:rPr lang="en-US" sz="2800" dirty="0"/>
              <a:t>Gaseous exchange at the alveoli and respiratory diseases, their causes, spreads and preventive measures. </a:t>
            </a:r>
            <a:br>
              <a:rPr lang="en-US" sz="2800" dirty="0"/>
            </a:br>
            <a:endParaRPr lang="en-US" sz="2800" dirty="0"/>
          </a:p>
        </p:txBody>
      </p:sp>
      <p:sp>
        <p:nvSpPr>
          <p:cNvPr id="3" name="Content Placeholder 2"/>
          <p:cNvSpPr>
            <a:spLocks noGrp="1"/>
          </p:cNvSpPr>
          <p:nvPr>
            <p:ph idx="1"/>
          </p:nvPr>
        </p:nvSpPr>
        <p:spPr/>
        <p:txBody>
          <a:bodyPr>
            <a:normAutofit/>
          </a:bodyPr>
          <a:lstStyle/>
          <a:p>
            <a:pPr marL="0" indent="0">
              <a:buNone/>
            </a:pPr>
            <a:r>
              <a:rPr lang="en-US" sz="3200" b="1" dirty="0">
                <a:latin typeface="Times New Roman" panose="02020603050405020304" pitchFamily="18" charset="0"/>
                <a:cs typeface="Times New Roman" panose="02020603050405020304" pitchFamily="18" charset="0"/>
              </a:rPr>
              <a:t>Lesson 2: </a:t>
            </a:r>
            <a:r>
              <a:rPr lang="en-US" sz="3200" dirty="0">
                <a:latin typeface="Times New Roman" panose="02020603050405020304" pitchFamily="18" charset="0"/>
                <a:cs typeface="Times New Roman" panose="02020603050405020304" pitchFamily="18" charset="0"/>
              </a:rPr>
              <a:t>Gaseous exchange at the alveoli and respiratory diseases, their causes, spreads and preventive measures. </a:t>
            </a:r>
          </a:p>
          <a:p>
            <a:pPr marL="0" indent="0">
              <a:buNone/>
            </a:pPr>
            <a:r>
              <a:rPr lang="en-US" sz="3200" dirty="0" smtClean="0">
                <a:latin typeface="Times New Roman" panose="02020603050405020304" pitchFamily="18" charset="0"/>
                <a:cs typeface="Times New Roman" panose="02020603050405020304" pitchFamily="18" charset="0"/>
              </a:rPr>
              <a:t>Learning objective:</a:t>
            </a:r>
          </a:p>
          <a:p>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Describe </a:t>
            </a:r>
            <a:r>
              <a:rPr lang="en-US" sz="3200" dirty="0">
                <a:latin typeface="Times New Roman" panose="02020603050405020304" pitchFamily="18" charset="0"/>
                <a:cs typeface="Times New Roman" panose="02020603050405020304" pitchFamily="18" charset="0"/>
              </a:rPr>
              <a:t>gaseous exchange in the lungs and alveolus. </a:t>
            </a:r>
          </a:p>
        </p:txBody>
      </p:sp>
    </p:spTree>
    <p:extLst>
      <p:ext uri="{BB962C8B-B14F-4D97-AF65-F5344CB8AC3E}">
        <p14:creationId xmlns:p14="http://schemas.microsoft.com/office/powerpoint/2010/main" val="40190985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i="1" dirty="0"/>
              <a:t>Gaseous exchange in the alveolus</a:t>
            </a:r>
            <a:endParaRPr lang="en-US" dirty="0"/>
          </a:p>
        </p:txBody>
      </p:sp>
      <p:pic>
        <p:nvPicPr>
          <p:cNvPr id="4" name="Content Placeholder 3"/>
          <p:cNvPicPr>
            <a:picLocks noGrp="1" noChangeAspect="1"/>
          </p:cNvPicPr>
          <p:nvPr>
            <p:ph idx="1"/>
          </p:nvPr>
        </p:nvPicPr>
        <p:blipFill>
          <a:blip r:embed="rId2"/>
          <a:stretch>
            <a:fillRect/>
          </a:stretch>
        </p:blipFill>
        <p:spPr>
          <a:xfrm>
            <a:off x="2362200" y="2133600"/>
            <a:ext cx="3429000" cy="3810000"/>
          </a:xfrm>
          <a:prstGeom prst="rect">
            <a:avLst/>
          </a:prstGeom>
        </p:spPr>
      </p:pic>
      <p:cxnSp>
        <p:nvCxnSpPr>
          <p:cNvPr id="6" name="Straight Arrow Connector 5"/>
          <p:cNvCxnSpPr/>
          <p:nvPr/>
        </p:nvCxnSpPr>
        <p:spPr>
          <a:xfrm flipV="1">
            <a:off x="3886200" y="35814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3581400"/>
            <a:ext cx="1209514"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CO2 out</a:t>
            </a:r>
            <a:endParaRPr lang="en-US" dirty="0"/>
          </a:p>
        </p:txBody>
      </p:sp>
      <p:cxnSp>
        <p:nvCxnSpPr>
          <p:cNvPr id="9" name="Straight Arrow Connector 8"/>
          <p:cNvCxnSpPr>
            <a:stCxn id="7" idx="3"/>
          </p:cNvCxnSpPr>
          <p:nvPr/>
        </p:nvCxnSpPr>
        <p:spPr>
          <a:xfrm flipV="1">
            <a:off x="1438114" y="3848100"/>
            <a:ext cx="2448086"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67200" y="3352800"/>
            <a:ext cx="0" cy="794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95614" y="3750267"/>
            <a:ext cx="2419672" cy="168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553200" y="3581400"/>
            <a:ext cx="1447800" cy="5663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O2 in</a:t>
            </a:r>
            <a:endParaRPr lang="en-US" dirty="0"/>
          </a:p>
        </p:txBody>
      </p:sp>
      <p:cxnSp>
        <p:nvCxnSpPr>
          <p:cNvPr id="19" name="Straight Arrow Connector 18"/>
          <p:cNvCxnSpPr/>
          <p:nvPr/>
        </p:nvCxnSpPr>
        <p:spPr>
          <a:xfrm flipH="1">
            <a:off x="4863562" y="5029200"/>
            <a:ext cx="2604038" cy="4329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324600" y="4800600"/>
            <a:ext cx="2057400" cy="6615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Red blood cells</a:t>
            </a:r>
            <a:endParaRPr lang="en-US" dirty="0"/>
          </a:p>
        </p:txBody>
      </p:sp>
      <p:sp>
        <p:nvSpPr>
          <p:cNvPr id="22" name="Rectangle 21"/>
          <p:cNvSpPr/>
          <p:nvPr/>
        </p:nvSpPr>
        <p:spPr>
          <a:xfrm>
            <a:off x="5715000" y="2230633"/>
            <a:ext cx="2286000" cy="8502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dirty="0" smtClean="0"/>
              <a:t>Deoxygenated blood coming fro pulmonary artery</a:t>
            </a:r>
            <a:endParaRPr lang="en-US" dirty="0"/>
          </a:p>
          <a:p>
            <a:endParaRPr lang="en-US" dirty="0"/>
          </a:p>
        </p:txBody>
      </p:sp>
      <p:sp>
        <p:nvSpPr>
          <p:cNvPr id="23" name="Rectangle 22"/>
          <p:cNvSpPr/>
          <p:nvPr/>
        </p:nvSpPr>
        <p:spPr>
          <a:xfrm>
            <a:off x="228600" y="2438400"/>
            <a:ext cx="2819400" cy="6424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Oxygenated blood coming to pulmonary vein</a:t>
            </a:r>
            <a:endParaRPr lang="en-US" dirty="0"/>
          </a:p>
        </p:txBody>
      </p:sp>
      <p:cxnSp>
        <p:nvCxnSpPr>
          <p:cNvPr id="25" name="Straight Arrow Connector 24"/>
          <p:cNvCxnSpPr/>
          <p:nvPr/>
        </p:nvCxnSpPr>
        <p:spPr>
          <a:xfrm flipV="1">
            <a:off x="1453612" y="5029200"/>
            <a:ext cx="1609886" cy="432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57200" y="5029200"/>
            <a:ext cx="2057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Thin wall of capillary</a:t>
            </a:r>
            <a:endParaRPr lang="en-US" dirty="0"/>
          </a:p>
        </p:txBody>
      </p:sp>
    </p:spTree>
    <p:extLst>
      <p:ext uri="{BB962C8B-B14F-4D97-AF65-F5344CB8AC3E}">
        <p14:creationId xmlns:p14="http://schemas.microsoft.com/office/powerpoint/2010/main" val="10606120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Features of alveolus that enables gaseous exchange.</a:t>
            </a:r>
            <a:endParaRPr lang="en-US" dirty="0"/>
          </a:p>
        </p:txBody>
      </p:sp>
      <p:sp>
        <p:nvSpPr>
          <p:cNvPr id="3" name="Content Placeholder 2"/>
          <p:cNvSpPr>
            <a:spLocks noGrp="1"/>
          </p:cNvSpPr>
          <p:nvPr>
            <p:ph idx="1"/>
          </p:nvPr>
        </p:nvSpPr>
        <p:spPr>
          <a:xfrm>
            <a:off x="457200" y="1847088"/>
            <a:ext cx="8229600" cy="4706112"/>
          </a:xfrm>
        </p:spPr>
        <p:txBody>
          <a:bodyPr>
            <a:noAutofit/>
          </a:bodyPr>
          <a:lstStyle/>
          <a:p>
            <a:pPr marL="0" indent="0">
              <a:buNone/>
            </a:pPr>
            <a:r>
              <a:rPr lang="en-US" sz="2800" dirty="0" smtClean="0"/>
              <a:t>The </a:t>
            </a:r>
            <a:r>
              <a:rPr lang="en-US" sz="2800" dirty="0"/>
              <a:t>alveolus is </a:t>
            </a:r>
            <a:r>
              <a:rPr lang="en-US" sz="2800" dirty="0" smtClean="0"/>
              <a:t>a </a:t>
            </a:r>
            <a:r>
              <a:rPr lang="en-US" sz="2800" dirty="0"/>
              <a:t>suitable </a:t>
            </a:r>
            <a:r>
              <a:rPr lang="en-US" sz="2800" dirty="0" smtClean="0"/>
              <a:t> </a:t>
            </a:r>
            <a:r>
              <a:rPr lang="en-US" sz="2800" dirty="0"/>
              <a:t>for gaseous exchange </a:t>
            </a:r>
            <a:r>
              <a:rPr lang="en-US" sz="2800" dirty="0" smtClean="0"/>
              <a:t>because:</a:t>
            </a:r>
            <a:endParaRPr lang="en-US" sz="2800" dirty="0"/>
          </a:p>
          <a:p>
            <a:pPr>
              <a:buFont typeface="Wingdings" panose="05000000000000000000" pitchFamily="2" charset="2"/>
              <a:buChar char="ü"/>
            </a:pPr>
            <a:r>
              <a:rPr lang="en-US" sz="2800" dirty="0" smtClean="0"/>
              <a:t>It has </a:t>
            </a:r>
            <a:r>
              <a:rPr lang="en-US" sz="2800" dirty="0"/>
              <a:t>a very large number of alveoli to increase their surface area for gaseous </a:t>
            </a:r>
            <a:r>
              <a:rPr lang="en-US" sz="2800" dirty="0" smtClean="0"/>
              <a:t>exchange.</a:t>
            </a:r>
          </a:p>
          <a:p>
            <a:pPr>
              <a:buFont typeface="Wingdings" panose="05000000000000000000" pitchFamily="2" charset="2"/>
              <a:buChar char="ü"/>
            </a:pPr>
            <a:r>
              <a:rPr lang="en-US" sz="2800" dirty="0" smtClean="0"/>
              <a:t>It </a:t>
            </a:r>
            <a:r>
              <a:rPr lang="en-US" sz="2800" dirty="0"/>
              <a:t>has a very thin wall across which gases diffuse between it and the </a:t>
            </a:r>
            <a:r>
              <a:rPr lang="en-US" sz="2800" dirty="0" smtClean="0"/>
              <a:t>blood.</a:t>
            </a:r>
          </a:p>
          <a:p>
            <a:pPr>
              <a:buFont typeface="Wingdings" panose="05000000000000000000" pitchFamily="2" charset="2"/>
              <a:buChar char="ü"/>
            </a:pPr>
            <a:r>
              <a:rPr lang="en-US" sz="2800" dirty="0" smtClean="0"/>
              <a:t>It </a:t>
            </a:r>
            <a:r>
              <a:rPr lang="en-US" sz="2800" dirty="0"/>
              <a:t>is lined with a thin film of moisture to dissolve the diffusing </a:t>
            </a:r>
            <a:r>
              <a:rPr lang="en-US" sz="2800" dirty="0" smtClean="0"/>
              <a:t>gases.</a:t>
            </a:r>
          </a:p>
          <a:p>
            <a:pPr>
              <a:buFont typeface="Wingdings" panose="05000000000000000000" pitchFamily="2" charset="2"/>
              <a:buChar char="ü"/>
            </a:pPr>
            <a:r>
              <a:rPr lang="en-US" sz="2800" dirty="0" smtClean="0"/>
              <a:t>It </a:t>
            </a:r>
            <a:r>
              <a:rPr lang="en-US" sz="2800" dirty="0"/>
              <a:t>is supplied with blood which carries the gases being </a:t>
            </a:r>
            <a:r>
              <a:rPr lang="en-US" sz="2800" dirty="0" smtClean="0"/>
              <a:t>exchanged.</a:t>
            </a:r>
            <a:endParaRPr lang="en-US" sz="2800" dirty="0"/>
          </a:p>
        </p:txBody>
      </p:sp>
    </p:spTree>
    <p:extLst>
      <p:ext uri="{BB962C8B-B14F-4D97-AF65-F5344CB8AC3E}">
        <p14:creationId xmlns:p14="http://schemas.microsoft.com/office/powerpoint/2010/main" val="16894336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Times New Roman" panose="02020603050405020304" pitchFamily="18" charset="0"/>
                <a:cs typeface="Times New Roman" panose="02020603050405020304" pitchFamily="18" charset="0"/>
              </a:rPr>
              <a:t>Respiratory </a:t>
            </a:r>
            <a:r>
              <a:rPr lang="en-US" sz="4000" dirty="0">
                <a:latin typeface="Times New Roman" panose="02020603050405020304" pitchFamily="18" charset="0"/>
                <a:cs typeface="Times New Roman" panose="02020603050405020304" pitchFamily="18" charset="0"/>
              </a:rPr>
              <a:t>diseases, their causes, spreads and preventive measures</a:t>
            </a:r>
          </a:p>
        </p:txBody>
      </p:sp>
      <p:sp>
        <p:nvSpPr>
          <p:cNvPr id="3" name="Content Placeholder 2"/>
          <p:cNvSpPr>
            <a:spLocks noGrp="1"/>
          </p:cNvSpPr>
          <p:nvPr>
            <p:ph idx="1"/>
          </p:nvPr>
        </p:nvSpPr>
        <p:spPr/>
        <p:txBody>
          <a:bodyPr>
            <a:normAutofit lnSpcReduction="10000"/>
          </a:bodyPr>
          <a:lstStyle/>
          <a:p>
            <a:pPr marL="0" indent="0">
              <a:buNone/>
            </a:pPr>
            <a:r>
              <a:rPr lang="en-US" dirty="0" smtClean="0"/>
              <a:t>The </a:t>
            </a:r>
            <a:r>
              <a:rPr lang="en-US" dirty="0"/>
              <a:t>respiratory system is affected by many diseases and </a:t>
            </a:r>
            <a:r>
              <a:rPr lang="en-US" dirty="0" smtClean="0"/>
              <a:t>disorders:</a:t>
            </a:r>
          </a:p>
          <a:p>
            <a:pPr marL="0" indent="0">
              <a:buNone/>
            </a:pPr>
            <a:r>
              <a:rPr lang="en-US" dirty="0" smtClean="0"/>
              <a:t>i</a:t>
            </a:r>
            <a:r>
              <a:rPr lang="en-US" dirty="0"/>
              <a:t>) Asthma </a:t>
            </a:r>
            <a:endParaRPr lang="en-US" dirty="0" smtClean="0"/>
          </a:p>
          <a:p>
            <a:pPr marL="0" indent="0">
              <a:buNone/>
            </a:pPr>
            <a:r>
              <a:rPr lang="en-US" dirty="0" smtClean="0"/>
              <a:t>ii)Tuberculosis </a:t>
            </a:r>
          </a:p>
          <a:p>
            <a:pPr marL="0" indent="0">
              <a:buNone/>
            </a:pPr>
            <a:r>
              <a:rPr lang="en-US" dirty="0" smtClean="0"/>
              <a:t>iii) COVID-19</a:t>
            </a:r>
            <a:endParaRPr lang="en-US" dirty="0"/>
          </a:p>
          <a:p>
            <a:pPr marL="0" indent="0">
              <a:buNone/>
            </a:pPr>
            <a:r>
              <a:rPr lang="en-US" dirty="0" smtClean="0"/>
              <a:t>iv)Pneumonia </a:t>
            </a:r>
            <a:endParaRPr lang="en-US" dirty="0"/>
          </a:p>
          <a:p>
            <a:pPr marL="0" indent="0">
              <a:buNone/>
            </a:pPr>
            <a:r>
              <a:rPr lang="en-US" dirty="0" smtClean="0"/>
              <a:t>v) Influenza</a:t>
            </a:r>
          </a:p>
          <a:p>
            <a:pPr marL="0" indent="0">
              <a:buNone/>
            </a:pPr>
            <a:r>
              <a:rPr lang="en-US" dirty="0" smtClean="0"/>
              <a:t>Notice : Lung cancer attacks the lungs due to over smoking and lung cancer is not infectious disease because it in not caused by a microbe</a:t>
            </a:r>
          </a:p>
        </p:txBody>
      </p:sp>
    </p:spTree>
    <p:extLst>
      <p:ext uri="{BB962C8B-B14F-4D97-AF65-F5344CB8AC3E}">
        <p14:creationId xmlns:p14="http://schemas.microsoft.com/office/powerpoint/2010/main" val="2145943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Times New Roman" panose="02020603050405020304" pitchFamily="18" charset="0"/>
                <a:cs typeface="Times New Roman" panose="02020603050405020304" pitchFamily="18" charset="0"/>
              </a:rPr>
              <a:t>Respiratory diseases, their causes, spreads and preventive measures</a:t>
            </a:r>
          </a:p>
        </p:txBody>
      </p:sp>
      <p:sp>
        <p:nvSpPr>
          <p:cNvPr id="3" name="Content Placeholder 2"/>
          <p:cNvSpPr>
            <a:spLocks noGrp="1"/>
          </p:cNvSpPr>
          <p:nvPr>
            <p:ph idx="1"/>
          </p:nvPr>
        </p:nvSpPr>
        <p:spPr/>
        <p:txBody>
          <a:bodyPr>
            <a:normAutofit/>
          </a:bodyPr>
          <a:lstStyle/>
          <a:p>
            <a:pPr marL="0" indent="0">
              <a:buNone/>
            </a:pPr>
            <a:r>
              <a:rPr lang="en-US" dirty="0" err="1"/>
              <a:t>i</a:t>
            </a:r>
            <a:r>
              <a:rPr lang="en-US" dirty="0" err="1" smtClean="0"/>
              <a:t>.</a:t>
            </a:r>
            <a:r>
              <a:rPr lang="en-US" b="1" dirty="0" err="1" smtClean="0"/>
              <a:t>Asthma</a:t>
            </a:r>
            <a:r>
              <a:rPr lang="en-US" b="1" dirty="0" smtClean="0"/>
              <a:t> </a:t>
            </a:r>
            <a:r>
              <a:rPr lang="en-US" dirty="0" smtClean="0"/>
              <a:t>: This </a:t>
            </a:r>
            <a:r>
              <a:rPr lang="en-US" dirty="0"/>
              <a:t>is a disease that comes about when the air passages in the lungs suddenly narrow as a result of contraction of their smooth muscles</a:t>
            </a:r>
            <a:r>
              <a:rPr lang="en-US" dirty="0" smtClean="0"/>
              <a:t>. It is caused by allergens</a:t>
            </a:r>
            <a:r>
              <a:rPr lang="en-US" dirty="0"/>
              <a:t> </a:t>
            </a:r>
            <a:r>
              <a:rPr lang="en-US" dirty="0" smtClean="0"/>
              <a:t>such as pollen </a:t>
            </a:r>
            <a:r>
              <a:rPr lang="en-US" dirty="0"/>
              <a:t>grains, some type of proteins in milk, pet hairs, </a:t>
            </a:r>
            <a:r>
              <a:rPr lang="en-US" dirty="0" smtClean="0"/>
              <a:t>dust.</a:t>
            </a:r>
          </a:p>
          <a:p>
            <a:pPr marL="0" indent="0">
              <a:buNone/>
            </a:pPr>
            <a:r>
              <a:rPr lang="en-US" b="1" dirty="0" smtClean="0"/>
              <a:t>Symptoms </a:t>
            </a:r>
            <a:r>
              <a:rPr lang="en-US" b="1" dirty="0"/>
              <a:t>of asthma </a:t>
            </a:r>
            <a:endParaRPr lang="en-US" dirty="0"/>
          </a:p>
          <a:p>
            <a:pPr>
              <a:buFont typeface="Wingdings" panose="05000000000000000000" pitchFamily="2" charset="2"/>
              <a:buChar char="ü"/>
            </a:pPr>
            <a:r>
              <a:rPr lang="en-US" dirty="0" smtClean="0"/>
              <a:t>Difficulty </a:t>
            </a:r>
            <a:r>
              <a:rPr lang="en-US" dirty="0"/>
              <a:t>in breathing. Breathing can feel so difficult or quick that the patient can faint. </a:t>
            </a:r>
            <a:endParaRPr lang="en-US" dirty="0" smtClean="0"/>
          </a:p>
          <a:p>
            <a:pPr>
              <a:buFont typeface="Wingdings" panose="05000000000000000000" pitchFamily="2" charset="2"/>
              <a:buChar char="ü"/>
            </a:pPr>
            <a:r>
              <a:rPr lang="en-US" dirty="0" smtClean="0"/>
              <a:t> Wheezing </a:t>
            </a:r>
            <a:r>
              <a:rPr lang="en-US" dirty="0"/>
              <a:t>sounds when breathing. </a:t>
            </a:r>
            <a:endParaRPr lang="en-US" dirty="0" smtClean="0"/>
          </a:p>
          <a:p>
            <a:pPr marL="0" indent="0">
              <a:buNone/>
            </a:pPr>
            <a:r>
              <a:rPr lang="en-US" b="1" dirty="0" smtClean="0"/>
              <a:t>Prevention:</a:t>
            </a:r>
            <a:r>
              <a:rPr lang="en-US" b="1" dirty="0"/>
              <a:t> </a:t>
            </a:r>
            <a:r>
              <a:rPr lang="en-US" b="1" dirty="0" smtClean="0"/>
              <a:t> </a:t>
            </a:r>
            <a:r>
              <a:rPr lang="en-US" dirty="0" smtClean="0"/>
              <a:t>Avoid allergens</a:t>
            </a:r>
            <a:r>
              <a:rPr lang="en-US" dirty="0"/>
              <a:t>. </a:t>
            </a:r>
          </a:p>
          <a:p>
            <a:pPr marL="0" indent="0">
              <a:buNone/>
            </a:pPr>
            <a:endParaRPr lang="en-US" dirty="0"/>
          </a:p>
        </p:txBody>
      </p:sp>
    </p:spTree>
    <p:extLst>
      <p:ext uri="{BB962C8B-B14F-4D97-AF65-F5344CB8AC3E}">
        <p14:creationId xmlns:p14="http://schemas.microsoft.com/office/powerpoint/2010/main" val="27517117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Times New Roman" panose="02020603050405020304" pitchFamily="18" charset="0"/>
                <a:cs typeface="Times New Roman" panose="02020603050405020304" pitchFamily="18" charset="0"/>
              </a:rPr>
              <a:t>Respiratory diseases, their causes, spreads and preventive measures</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err="1" smtClean="0">
                <a:latin typeface="Times New Roman" panose="02020603050405020304" pitchFamily="18" charset="0"/>
                <a:cs typeface="Times New Roman" panose="02020603050405020304" pitchFamily="18" charset="0"/>
              </a:rPr>
              <a:t>ii.</a:t>
            </a:r>
            <a:r>
              <a:rPr lang="en-US" b="1" dirty="0" err="1" smtClean="0">
                <a:latin typeface="Times New Roman" panose="02020603050405020304" pitchFamily="18" charset="0"/>
                <a:cs typeface="Times New Roman" panose="02020603050405020304" pitchFamily="18" charset="0"/>
              </a:rPr>
              <a:t>Tuberculosis</a:t>
            </a:r>
            <a:r>
              <a:rPr lang="en-US"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Tuberculosis (TB) is caused by bacteria called </a:t>
            </a:r>
            <a:r>
              <a:rPr lang="en-US" i="1" dirty="0">
                <a:latin typeface="Times New Roman" panose="02020603050405020304" pitchFamily="18" charset="0"/>
                <a:cs typeface="Times New Roman" panose="02020603050405020304" pitchFamily="18" charset="0"/>
              </a:rPr>
              <a:t>Mycobacterium </a:t>
            </a:r>
            <a:r>
              <a:rPr lang="en-US" i="1" dirty="0" smtClean="0">
                <a:latin typeface="Times New Roman" panose="02020603050405020304" pitchFamily="18" charset="0"/>
                <a:cs typeface="Times New Roman" panose="02020603050405020304" pitchFamily="18" charset="0"/>
              </a:rPr>
              <a:t>tuberculosis</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buNone/>
            </a:pPr>
            <a:r>
              <a:rPr lang="en-US" b="1" dirty="0" smtClean="0">
                <a:latin typeface="Times New Roman" panose="02020603050405020304" pitchFamily="18" charset="0"/>
                <a:cs typeface="Times New Roman" panose="02020603050405020304" pitchFamily="18" charset="0"/>
              </a:rPr>
              <a:t>Signs </a:t>
            </a:r>
            <a:r>
              <a:rPr lang="en-US" b="1" dirty="0">
                <a:latin typeface="Times New Roman" panose="02020603050405020304" pitchFamily="18" charset="0"/>
                <a:cs typeface="Times New Roman" panose="02020603050405020304" pitchFamily="18" charset="0"/>
              </a:rPr>
              <a:t>and symptoms </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Tuberculosis </a:t>
            </a:r>
            <a:r>
              <a:rPr lang="en-US" dirty="0">
                <a:latin typeface="Times New Roman" panose="02020603050405020304" pitchFamily="18" charset="0"/>
                <a:cs typeface="Times New Roman" panose="02020603050405020304" pitchFamily="18" charset="0"/>
              </a:rPr>
              <a:t>of the lungs starts with a dry cough followed by the spitting of blood, fever and sweating at night as the infection proceeds</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Prevention: </a:t>
            </a:r>
            <a:endParaRPr lang="en-US" dirty="0"/>
          </a:p>
          <a:p>
            <a:pPr>
              <a:buFont typeface="Wingdings" panose="05000000000000000000" pitchFamily="2" charset="2"/>
              <a:buChar char="ü"/>
            </a:pPr>
            <a:r>
              <a:rPr lang="en-US" dirty="0"/>
              <a:t>Overcrowding increases the risk of spread of tuberculosis. </a:t>
            </a:r>
            <a:endParaRPr lang="en-US" dirty="0" smtClean="0"/>
          </a:p>
          <a:p>
            <a:pPr>
              <a:buFont typeface="Wingdings" panose="05000000000000000000" pitchFamily="2" charset="2"/>
              <a:buChar char="ü"/>
            </a:pPr>
            <a:r>
              <a:rPr lang="en-US" dirty="0" smtClean="0"/>
              <a:t> </a:t>
            </a:r>
            <a:r>
              <a:rPr lang="en-US" dirty="0"/>
              <a:t>Avoid taking raw milk. Boil all milk or drink </a:t>
            </a:r>
            <a:r>
              <a:rPr lang="en-US" dirty="0" smtClean="0"/>
              <a:t>pasteurized </a:t>
            </a:r>
            <a:r>
              <a:rPr lang="en-US" dirty="0"/>
              <a:t>milk. </a:t>
            </a:r>
            <a:endParaRPr lang="en-US" dirty="0" smtClean="0"/>
          </a:p>
          <a:p>
            <a:pPr>
              <a:buFont typeface="Wingdings" panose="05000000000000000000" pitchFamily="2" charset="2"/>
              <a:buChar char="ü"/>
            </a:pPr>
            <a:r>
              <a:rPr lang="en-US" dirty="0" smtClean="0"/>
              <a:t> Immunization </a:t>
            </a:r>
            <a:r>
              <a:rPr lang="en-US" dirty="0"/>
              <a:t>with B.C.G. vaccine in children. </a:t>
            </a:r>
            <a:endParaRPr lang="en-US" dirty="0" smtClean="0"/>
          </a:p>
          <a:p>
            <a:pPr>
              <a:buFont typeface="Wingdings" panose="05000000000000000000" pitchFamily="2" charset="2"/>
              <a:buChar char="ü"/>
            </a:pPr>
            <a:r>
              <a:rPr lang="en-US" dirty="0" smtClean="0"/>
              <a:t> </a:t>
            </a:r>
            <a:r>
              <a:rPr lang="en-US" dirty="0"/>
              <a:t>Isolating patients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28148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Respiratory diseases, their causes, spreads and preventive measures</a:t>
            </a:r>
          </a:p>
        </p:txBody>
      </p:sp>
      <p:sp>
        <p:nvSpPr>
          <p:cNvPr id="3" name="Content Placeholder 2"/>
          <p:cNvSpPr>
            <a:spLocks noGrp="1"/>
          </p:cNvSpPr>
          <p:nvPr>
            <p:ph idx="1"/>
          </p:nvPr>
        </p:nvSpPr>
        <p:spPr/>
        <p:txBody>
          <a:bodyPr>
            <a:normAutofit lnSpcReduction="10000"/>
          </a:bodyPr>
          <a:lstStyle/>
          <a:p>
            <a:pPr marL="0" indent="0">
              <a:buNone/>
            </a:pPr>
            <a:r>
              <a:rPr lang="en-US" dirty="0" smtClean="0"/>
              <a:t>iii) COVID-19: It is a disease caused by a corona virus.</a:t>
            </a:r>
          </a:p>
          <a:p>
            <a:pPr marL="0" indent="0">
              <a:buNone/>
            </a:pPr>
            <a:r>
              <a:rPr lang="en-US" b="1" dirty="0" smtClean="0"/>
              <a:t>Signs and symptoms </a:t>
            </a:r>
            <a:r>
              <a:rPr lang="en-US" dirty="0" smtClean="0"/>
              <a:t>: Cough, fever, tiredness, difficulty in breathing and persistent pain in chest</a:t>
            </a:r>
          </a:p>
          <a:p>
            <a:pPr marL="0" indent="0">
              <a:buNone/>
            </a:pPr>
            <a:r>
              <a:rPr lang="en-US" b="1" dirty="0" smtClean="0"/>
              <a:t>Spread:  </a:t>
            </a:r>
            <a:r>
              <a:rPr lang="en-US" dirty="0" smtClean="0"/>
              <a:t>Droplets of saliva, </a:t>
            </a:r>
            <a:r>
              <a:rPr lang="en-US" dirty="0"/>
              <a:t>discharge from the nose</a:t>
            </a:r>
          </a:p>
          <a:p>
            <a:pPr marL="0" indent="0">
              <a:buNone/>
            </a:pPr>
            <a:r>
              <a:rPr lang="en-US" dirty="0" smtClean="0"/>
              <a:t>coughing and sneezing of infected people, physical contact with infected people.</a:t>
            </a:r>
          </a:p>
          <a:p>
            <a:pPr marL="0" indent="0">
              <a:buNone/>
            </a:pPr>
            <a:r>
              <a:rPr lang="en-US" b="1" dirty="0" smtClean="0"/>
              <a:t>Prevention: </a:t>
            </a:r>
            <a:r>
              <a:rPr lang="en-US" dirty="0" smtClean="0"/>
              <a:t>Avoid physical contact, wash hands regularly. Isolation of infected people, quarantine of people who met infected people, confinement of people who are not yet infected, Lockdown of cities or towns counties where cases of COVID-19 was identified. </a:t>
            </a:r>
            <a:endParaRPr lang="en-US" dirty="0"/>
          </a:p>
        </p:txBody>
      </p:sp>
    </p:spTree>
    <p:extLst>
      <p:ext uri="{BB962C8B-B14F-4D97-AF65-F5344CB8AC3E}">
        <p14:creationId xmlns:p14="http://schemas.microsoft.com/office/powerpoint/2010/main" val="38486241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Autofit/>
          </a:bodyPr>
          <a:lstStyle/>
          <a:p>
            <a:r>
              <a:rPr lang="en-US" sz="3200" dirty="0">
                <a:latin typeface="Times New Roman" panose="02020603050405020304" pitchFamily="18" charset="0"/>
                <a:cs typeface="Times New Roman" panose="02020603050405020304" pitchFamily="18" charset="0"/>
              </a:rPr>
              <a:t>Structure of a leaf and gaseous exchange in plants.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2057400"/>
            <a:ext cx="8229600" cy="4267200"/>
          </a:xfrm>
        </p:spPr>
        <p:txBody>
          <a:bodyPr>
            <a:normAutofit/>
          </a:bodyPr>
          <a:lstStyle/>
          <a:p>
            <a:pPr marL="0" indent="0">
              <a:buNone/>
            </a:pPr>
            <a:r>
              <a:rPr lang="en-US" sz="2800" b="1" dirty="0">
                <a:latin typeface="Times New Roman" panose="02020603050405020304" pitchFamily="18" charset="0"/>
                <a:cs typeface="Times New Roman" panose="02020603050405020304" pitchFamily="18" charset="0"/>
              </a:rPr>
              <a:t>Lesson 3:</a:t>
            </a:r>
            <a:r>
              <a:rPr lang="en-US" sz="2800" dirty="0">
                <a:latin typeface="Times New Roman" panose="02020603050405020304" pitchFamily="18" charset="0"/>
                <a:cs typeface="Times New Roman" panose="02020603050405020304" pitchFamily="18" charset="0"/>
              </a:rPr>
              <a:t>  Structure of a leaf and gaseous exchange in plants. </a:t>
            </a:r>
          </a:p>
          <a:p>
            <a:pPr marL="0" indent="0">
              <a:buNone/>
            </a:pPr>
            <a:r>
              <a:rPr lang="en-US" sz="2800" dirty="0" smtClean="0">
                <a:latin typeface="Times New Roman" panose="02020603050405020304" pitchFamily="18" charset="0"/>
                <a:cs typeface="Times New Roman" panose="02020603050405020304" pitchFamily="18" charset="0"/>
              </a:rPr>
              <a:t>Learning objectives:</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Explain </a:t>
            </a:r>
            <a:r>
              <a:rPr lang="en-US" sz="2800" dirty="0">
                <a:latin typeface="Times New Roman" panose="02020603050405020304" pitchFamily="18" charset="0"/>
                <a:cs typeface="Times New Roman" panose="02020603050405020304" pitchFamily="18" charset="0"/>
              </a:rPr>
              <a:t>the process of gaseous exchange in plants. </a:t>
            </a:r>
            <a:endParaRPr lang="en-US" sz="2800" dirty="0" smtClean="0">
              <a:latin typeface="Times New Roman" panose="02020603050405020304" pitchFamily="18" charset="0"/>
              <a:cs typeface="Times New Roman" panose="02020603050405020304" pitchFamily="18" charset="0"/>
            </a:endParaRPr>
          </a:p>
          <a:p>
            <a:pPr marL="0" indent="0">
              <a:buNone/>
            </a:pPr>
            <a:r>
              <a:rPr lang="en-US" sz="2800" dirty="0"/>
              <a:t>G</a:t>
            </a:r>
            <a:r>
              <a:rPr lang="en-US" sz="2800" dirty="0" smtClean="0"/>
              <a:t>aseous </a:t>
            </a:r>
            <a:r>
              <a:rPr lang="en-US" sz="2800" dirty="0"/>
              <a:t>exchange </a:t>
            </a:r>
            <a:r>
              <a:rPr lang="en-US" sz="2800" dirty="0" smtClean="0"/>
              <a:t>in </a:t>
            </a:r>
            <a:r>
              <a:rPr lang="en-US" sz="2800" dirty="0"/>
              <a:t>plants </a:t>
            </a:r>
            <a:r>
              <a:rPr lang="en-US" sz="2800" dirty="0" smtClean="0"/>
              <a:t>takes place though </a:t>
            </a:r>
            <a:r>
              <a:rPr lang="en-US" sz="2800" dirty="0"/>
              <a:t>the </a:t>
            </a:r>
          </a:p>
          <a:p>
            <a:pPr marL="0" indent="0">
              <a:buNone/>
            </a:pPr>
            <a:r>
              <a:rPr lang="en-US" sz="2800" dirty="0" err="1" smtClean="0"/>
              <a:t>Stomatal</a:t>
            </a:r>
            <a:r>
              <a:rPr lang="en-US" sz="2800" dirty="0" smtClean="0"/>
              <a:t>  pores of the leaves whereby O2 is released and CO2 is captured.</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1010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Times New Roman" panose="02020603050405020304" pitchFamily="18" charset="0"/>
                <a:cs typeface="Times New Roman" panose="02020603050405020304" pitchFamily="18" charset="0"/>
              </a:rPr>
              <a:t>        Gaseous </a:t>
            </a:r>
            <a:r>
              <a:rPr lang="en-US" sz="4000" dirty="0">
                <a:latin typeface="Times New Roman" panose="02020603050405020304" pitchFamily="18" charset="0"/>
                <a:cs typeface="Times New Roman" panose="02020603050405020304" pitchFamily="18" charset="0"/>
              </a:rPr>
              <a:t>exchange in plants. </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3200" dirty="0" smtClean="0"/>
              <a:t>Stomata </a:t>
            </a:r>
            <a:r>
              <a:rPr lang="en-US" sz="3200" dirty="0"/>
              <a:t>are pores between guard cells. They are found on the upper or lower epidermis or both. Stomata allow: </a:t>
            </a:r>
          </a:p>
          <a:p>
            <a:pPr>
              <a:buFont typeface="Wingdings" panose="05000000000000000000" pitchFamily="2" charset="2"/>
              <a:buChar char="ü"/>
            </a:pPr>
            <a:r>
              <a:rPr lang="en-US" sz="3200" dirty="0" smtClean="0"/>
              <a:t> </a:t>
            </a:r>
            <a:r>
              <a:rPr lang="en-US" sz="3200" dirty="0"/>
              <a:t>Entry of carbon dioxide into the leaf for photosynthesis. </a:t>
            </a:r>
          </a:p>
          <a:p>
            <a:pPr>
              <a:buFont typeface="Wingdings" panose="05000000000000000000" pitchFamily="2" charset="2"/>
              <a:buChar char="ü"/>
            </a:pPr>
            <a:r>
              <a:rPr lang="en-US" sz="3200" dirty="0" smtClean="0"/>
              <a:t> </a:t>
            </a:r>
            <a:r>
              <a:rPr lang="en-US" sz="3200" dirty="0"/>
              <a:t>Exit of oxygen. </a:t>
            </a:r>
          </a:p>
          <a:p>
            <a:pPr>
              <a:buFont typeface="Wingdings" panose="05000000000000000000" pitchFamily="2" charset="2"/>
              <a:buChar char="ü"/>
            </a:pPr>
            <a:r>
              <a:rPr lang="en-US" sz="3200" dirty="0" smtClean="0"/>
              <a:t> </a:t>
            </a:r>
            <a:r>
              <a:rPr lang="en-US" sz="3200" dirty="0"/>
              <a:t>Evaporation of water. </a:t>
            </a:r>
          </a:p>
        </p:txBody>
      </p:sp>
    </p:spTree>
    <p:extLst>
      <p:ext uri="{BB962C8B-B14F-4D97-AF65-F5344CB8AC3E}">
        <p14:creationId xmlns:p14="http://schemas.microsoft.com/office/powerpoint/2010/main" val="1225191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latin typeface="Times New Roman" panose="02020603050405020304" pitchFamily="18" charset="0"/>
                <a:cs typeface="Times New Roman" panose="02020603050405020304" pitchFamily="18" charset="0"/>
              </a:rPr>
              <a:t>FIVE CLASSES OF PHYLUM OF CHORDATE (Cont.)</a:t>
            </a:r>
            <a:endParaRPr lang="en-US" sz="4000" dirty="0"/>
          </a:p>
        </p:txBody>
      </p:sp>
      <p:sp>
        <p:nvSpPr>
          <p:cNvPr id="3" name="Content Placeholder 2"/>
          <p:cNvSpPr>
            <a:spLocks noGrp="1"/>
          </p:cNvSpPr>
          <p:nvPr>
            <p:ph idx="1"/>
          </p:nvPr>
        </p:nvSpPr>
        <p:spPr/>
        <p:txBody>
          <a:bodyPr/>
          <a:lstStyle/>
          <a:p>
            <a:pPr marL="0" indent="0">
              <a:buNone/>
            </a:pPr>
            <a:r>
              <a:rPr lang="en-US" sz="2400" dirty="0">
                <a:latin typeface="Times New Roman" panose="02020603050405020304" pitchFamily="18" charset="0"/>
                <a:cs typeface="Times New Roman" panose="02020603050405020304" pitchFamily="18" charset="0"/>
              </a:rPr>
              <a:t>4.</a:t>
            </a:r>
            <a:r>
              <a:rPr lang="en-US" sz="2400" b="1" dirty="0">
                <a:latin typeface="Times New Roman" panose="02020603050405020304" pitchFamily="18" charset="0"/>
                <a:cs typeface="Times New Roman" panose="02020603050405020304" pitchFamily="18" charset="0"/>
              </a:rPr>
              <a:t>Class Aves (birds)</a:t>
            </a:r>
            <a:r>
              <a:rPr lang="en-US" sz="2400" dirty="0"/>
              <a:t> :The term ‘</a:t>
            </a:r>
            <a:r>
              <a:rPr lang="en-US" sz="2400" i="1" dirty="0"/>
              <a:t>aves’ </a:t>
            </a:r>
            <a:r>
              <a:rPr lang="en-US" sz="2400" dirty="0"/>
              <a:t>comes from a Latin word ‘</a:t>
            </a:r>
            <a:r>
              <a:rPr lang="en-US" sz="2400" i="1" dirty="0"/>
              <a:t>Avis’ </a:t>
            </a:r>
            <a:r>
              <a:rPr lang="en-US" sz="2400" dirty="0"/>
              <a:t>which means bird. </a:t>
            </a: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 Examples of aves</a:t>
            </a:r>
            <a:endParaRPr lang="en-US" sz="2400"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p:cNvPicPr>
            <a:picLocks noChangeAspect="1"/>
          </p:cNvPicPr>
          <p:nvPr/>
        </p:nvPicPr>
        <p:blipFill>
          <a:blip r:embed="rId2"/>
          <a:stretch>
            <a:fillRect/>
          </a:stretch>
        </p:blipFill>
        <p:spPr>
          <a:xfrm>
            <a:off x="304800" y="3352800"/>
            <a:ext cx="1247652" cy="1828800"/>
          </a:xfrm>
          <a:prstGeom prst="rect">
            <a:avLst/>
          </a:prstGeom>
        </p:spPr>
      </p:pic>
      <p:pic>
        <p:nvPicPr>
          <p:cNvPr id="5" name="Picture 4"/>
          <p:cNvPicPr>
            <a:picLocks noChangeAspect="1"/>
          </p:cNvPicPr>
          <p:nvPr/>
        </p:nvPicPr>
        <p:blipFill>
          <a:blip r:embed="rId3"/>
          <a:stretch>
            <a:fillRect/>
          </a:stretch>
        </p:blipFill>
        <p:spPr>
          <a:xfrm>
            <a:off x="1552452" y="3352801"/>
            <a:ext cx="1420876" cy="1828800"/>
          </a:xfrm>
          <a:prstGeom prst="rect">
            <a:avLst/>
          </a:prstGeom>
        </p:spPr>
      </p:pic>
      <p:pic>
        <p:nvPicPr>
          <p:cNvPr id="6" name="Picture 5"/>
          <p:cNvPicPr>
            <a:picLocks noChangeAspect="1"/>
          </p:cNvPicPr>
          <p:nvPr/>
        </p:nvPicPr>
        <p:blipFill>
          <a:blip r:embed="rId4"/>
          <a:stretch>
            <a:fillRect/>
          </a:stretch>
        </p:blipFill>
        <p:spPr>
          <a:xfrm>
            <a:off x="2950843" y="3336561"/>
            <a:ext cx="1668123" cy="1845039"/>
          </a:xfrm>
          <a:prstGeom prst="rect">
            <a:avLst/>
          </a:prstGeom>
        </p:spPr>
      </p:pic>
      <p:pic>
        <p:nvPicPr>
          <p:cNvPr id="7" name="Picture 6"/>
          <p:cNvPicPr>
            <a:picLocks noChangeAspect="1"/>
          </p:cNvPicPr>
          <p:nvPr/>
        </p:nvPicPr>
        <p:blipFill>
          <a:blip r:embed="rId5"/>
          <a:stretch>
            <a:fillRect/>
          </a:stretch>
        </p:blipFill>
        <p:spPr>
          <a:xfrm>
            <a:off x="4638954" y="3336561"/>
            <a:ext cx="2473656" cy="1845039"/>
          </a:xfrm>
          <a:prstGeom prst="rect">
            <a:avLst/>
          </a:prstGeom>
        </p:spPr>
      </p:pic>
    </p:spTree>
    <p:extLst>
      <p:ext uri="{BB962C8B-B14F-4D97-AF65-F5344CB8AC3E}">
        <p14:creationId xmlns:p14="http://schemas.microsoft.com/office/powerpoint/2010/main" val="37916945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                   </a:t>
            </a:r>
            <a:r>
              <a:rPr lang="en-US" i="1" dirty="0" smtClean="0"/>
              <a:t>Open </a:t>
            </a:r>
            <a:r>
              <a:rPr lang="en-US" i="1" dirty="0"/>
              <a:t>stoma </a:t>
            </a:r>
            <a:endParaRPr lang="en-US" dirty="0"/>
          </a:p>
        </p:txBody>
      </p:sp>
      <p:pic>
        <p:nvPicPr>
          <p:cNvPr id="4" name="Content Placeholder 3"/>
          <p:cNvPicPr>
            <a:picLocks noGrp="1" noChangeAspect="1"/>
          </p:cNvPicPr>
          <p:nvPr>
            <p:ph idx="1"/>
          </p:nvPr>
        </p:nvPicPr>
        <p:blipFill>
          <a:blip r:embed="rId2"/>
          <a:stretch>
            <a:fillRect/>
          </a:stretch>
        </p:blipFill>
        <p:spPr>
          <a:xfrm>
            <a:off x="2667000" y="2514601"/>
            <a:ext cx="3505200" cy="3581400"/>
          </a:xfrm>
          <a:prstGeom prst="rect">
            <a:avLst/>
          </a:prstGeom>
        </p:spPr>
      </p:pic>
      <p:cxnSp>
        <p:nvCxnSpPr>
          <p:cNvPr id="6" name="Straight Arrow Connector 5"/>
          <p:cNvCxnSpPr/>
          <p:nvPr/>
        </p:nvCxnSpPr>
        <p:spPr>
          <a:xfrm flipH="1">
            <a:off x="4876800" y="3352800"/>
            <a:ext cx="25908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781800" y="3200400"/>
            <a:ext cx="1905000"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Chloroplast</a:t>
            </a:r>
            <a:endParaRPr lang="en-US" dirty="0"/>
          </a:p>
        </p:txBody>
      </p:sp>
      <p:cxnSp>
        <p:nvCxnSpPr>
          <p:cNvPr id="9" name="Straight Arrow Connector 8"/>
          <p:cNvCxnSpPr/>
          <p:nvPr/>
        </p:nvCxnSpPr>
        <p:spPr>
          <a:xfrm flipH="1">
            <a:off x="4762500" y="5468112"/>
            <a:ext cx="28194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515100" y="4686299"/>
            <a:ext cx="2133600" cy="1143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Water entering  guard cell </a:t>
            </a:r>
            <a:endParaRPr lang="en-US" dirty="0"/>
          </a:p>
        </p:txBody>
      </p:sp>
      <p:cxnSp>
        <p:nvCxnSpPr>
          <p:cNvPr id="12" name="Straight Arrow Connector 11"/>
          <p:cNvCxnSpPr/>
          <p:nvPr/>
        </p:nvCxnSpPr>
        <p:spPr>
          <a:xfrm>
            <a:off x="1524000" y="4953000"/>
            <a:ext cx="2743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4305301"/>
            <a:ext cx="1828800" cy="15239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Guard cell controls opening and closing of stomata</a:t>
            </a:r>
            <a:endParaRPr lang="en-US" dirty="0"/>
          </a:p>
        </p:txBody>
      </p:sp>
      <p:cxnSp>
        <p:nvCxnSpPr>
          <p:cNvPr id="16" name="Straight Arrow Connector 15"/>
          <p:cNvCxnSpPr/>
          <p:nvPr/>
        </p:nvCxnSpPr>
        <p:spPr>
          <a:xfrm>
            <a:off x="1219200" y="2819400"/>
            <a:ext cx="3352800" cy="1485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57200" y="2362200"/>
            <a:ext cx="1676400" cy="12001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t>Stomatal</a:t>
            </a:r>
            <a:r>
              <a:rPr lang="en-US" dirty="0" smtClean="0"/>
              <a:t> pore</a:t>
            </a:r>
            <a:endParaRPr lang="en-US" dirty="0"/>
          </a:p>
        </p:txBody>
      </p:sp>
      <p:cxnSp>
        <p:nvCxnSpPr>
          <p:cNvPr id="19" name="Straight Arrow Connector 18"/>
          <p:cNvCxnSpPr/>
          <p:nvPr/>
        </p:nvCxnSpPr>
        <p:spPr>
          <a:xfrm flipH="1">
            <a:off x="5829300" y="2382011"/>
            <a:ext cx="381000" cy="551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829300" y="2209800"/>
            <a:ext cx="2476500" cy="4480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Epidermal cell</a:t>
            </a:r>
            <a:endParaRPr lang="en-US" dirty="0"/>
          </a:p>
        </p:txBody>
      </p:sp>
      <p:sp>
        <p:nvSpPr>
          <p:cNvPr id="21" name="Rectangle 20"/>
          <p:cNvSpPr/>
          <p:nvPr/>
        </p:nvSpPr>
        <p:spPr>
          <a:xfrm>
            <a:off x="1066800" y="6096001"/>
            <a:ext cx="6400800" cy="609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When water enters the stomata they open</a:t>
            </a:r>
            <a:endParaRPr lang="en-US" dirty="0"/>
          </a:p>
        </p:txBody>
      </p:sp>
    </p:spTree>
    <p:extLst>
      <p:ext uri="{BB962C8B-B14F-4D97-AF65-F5344CB8AC3E}">
        <p14:creationId xmlns:p14="http://schemas.microsoft.com/office/powerpoint/2010/main" val="18023140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smtClean="0"/>
              <a:t>Gaseous </a:t>
            </a:r>
            <a:r>
              <a:rPr lang="en-US" b="1" dirty="0"/>
              <a:t>exchange in plants </a:t>
            </a:r>
            <a:endParaRPr lang="en-US" dirty="0"/>
          </a:p>
        </p:txBody>
      </p:sp>
      <p:sp>
        <p:nvSpPr>
          <p:cNvPr id="3" name="Content Placeholder 2"/>
          <p:cNvSpPr>
            <a:spLocks noGrp="1"/>
          </p:cNvSpPr>
          <p:nvPr>
            <p:ph idx="1"/>
          </p:nvPr>
        </p:nvSpPr>
        <p:spPr/>
        <p:txBody>
          <a:bodyPr>
            <a:no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When </a:t>
            </a:r>
            <a:r>
              <a:rPr lang="en-US" sz="3200" dirty="0">
                <a:latin typeface="Times New Roman" panose="02020603050405020304" pitchFamily="18" charset="0"/>
                <a:cs typeface="Times New Roman" panose="02020603050405020304" pitchFamily="18" charset="0"/>
              </a:rPr>
              <a:t>the stomata are open, </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Oxygen </a:t>
            </a:r>
            <a:r>
              <a:rPr lang="en-US" sz="3200" dirty="0" smtClean="0">
                <a:latin typeface="Times New Roman" panose="02020603050405020304" pitchFamily="18" charset="0"/>
                <a:cs typeface="Times New Roman" panose="02020603050405020304" pitchFamily="18" charset="0"/>
              </a:rPr>
              <a:t>is concentrated in palisade cells diffuse out and </a:t>
            </a:r>
            <a:r>
              <a:rPr lang="en-US" sz="3200" dirty="0">
                <a:latin typeface="Times New Roman" panose="02020603050405020304" pitchFamily="18" charset="0"/>
                <a:cs typeface="Times New Roman" panose="02020603050405020304" pitchFamily="18" charset="0"/>
              </a:rPr>
              <a:t>carbon </a:t>
            </a:r>
            <a:r>
              <a:rPr lang="en-US" sz="3200" dirty="0" smtClean="0">
                <a:latin typeface="Times New Roman" panose="02020603050405020304" pitchFamily="18" charset="0"/>
                <a:cs typeface="Times New Roman" panose="02020603050405020304" pitchFamily="18" charset="0"/>
              </a:rPr>
              <a:t>dioxide is concentrated in environment  diffuse into </a:t>
            </a:r>
            <a:r>
              <a:rPr lang="en-US" sz="3200" dirty="0">
                <a:latin typeface="Times New Roman" panose="02020603050405020304" pitchFamily="18" charset="0"/>
                <a:cs typeface="Times New Roman" panose="02020603050405020304" pitchFamily="18" charset="0"/>
              </a:rPr>
              <a:t>of the leaf cells along their </a:t>
            </a:r>
            <a:r>
              <a:rPr lang="en-US" sz="3200" dirty="0" smtClean="0">
                <a:latin typeface="Times New Roman" panose="02020603050405020304" pitchFamily="18" charset="0"/>
                <a:cs typeface="Times New Roman" panose="02020603050405020304" pitchFamily="18" charset="0"/>
              </a:rPr>
              <a:t>concentration </a:t>
            </a:r>
            <a:r>
              <a:rPr lang="en-US" sz="3200" dirty="0">
                <a:latin typeface="Times New Roman" panose="02020603050405020304" pitchFamily="18" charset="0"/>
                <a:cs typeface="Times New Roman" panose="02020603050405020304" pitchFamily="18" charset="0"/>
              </a:rPr>
              <a:t>gradient. </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During photosynthesis, carbon dioxide is used up by the palisade cells, and oxygen is produced. </a:t>
            </a:r>
          </a:p>
        </p:txBody>
      </p:sp>
    </p:spTree>
    <p:extLst>
      <p:ext uri="{BB962C8B-B14F-4D97-AF65-F5344CB8AC3E}">
        <p14:creationId xmlns:p14="http://schemas.microsoft.com/office/powerpoint/2010/main" val="15066253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458200" cy="685800"/>
          </a:xfrm>
        </p:spPr>
        <p:txBody>
          <a:bodyPr>
            <a:normAutofit fontScale="90000"/>
          </a:bodyPr>
          <a:lstStyle/>
          <a:p>
            <a:r>
              <a:rPr lang="en-US" dirty="0"/>
              <a:t/>
            </a:r>
            <a:br>
              <a:rPr lang="en-US" dirty="0"/>
            </a:br>
            <a:r>
              <a:rPr lang="en-US" sz="3600" i="1" dirty="0"/>
              <a:t>Gaseous exchange in the leaf of a terrestrial plant</a:t>
            </a:r>
            <a:endParaRPr lang="en-US" sz="3600" dirty="0"/>
          </a:p>
        </p:txBody>
      </p:sp>
      <p:pic>
        <p:nvPicPr>
          <p:cNvPr id="4" name="Content Placeholder 3"/>
          <p:cNvPicPr>
            <a:picLocks noGrp="1" noChangeAspect="1"/>
          </p:cNvPicPr>
          <p:nvPr>
            <p:ph idx="1"/>
          </p:nvPr>
        </p:nvPicPr>
        <p:blipFill>
          <a:blip r:embed="rId2"/>
          <a:stretch>
            <a:fillRect/>
          </a:stretch>
        </p:blipFill>
        <p:spPr>
          <a:xfrm>
            <a:off x="228600" y="1295400"/>
            <a:ext cx="8763000" cy="5410200"/>
          </a:xfrm>
          <a:prstGeom prst="rect">
            <a:avLst/>
          </a:prstGeom>
        </p:spPr>
      </p:pic>
    </p:spTree>
    <p:extLst>
      <p:ext uri="{BB962C8B-B14F-4D97-AF65-F5344CB8AC3E}">
        <p14:creationId xmlns:p14="http://schemas.microsoft.com/office/powerpoint/2010/main" val="36791344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latin typeface="Times New Roman" panose="02020603050405020304" pitchFamily="18" charset="0"/>
                <a:cs typeface="Times New Roman" panose="02020603050405020304" pitchFamily="18" charset="0"/>
              </a:rPr>
              <a:t>Gaseous exchange</a:t>
            </a:r>
            <a:endParaRPr lang="en-US" dirty="0"/>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Ø"/>
            </a:pPr>
            <a:r>
              <a:rPr lang="en-US" sz="2800" dirty="0" smtClean="0"/>
              <a:t>In </a:t>
            </a:r>
            <a:r>
              <a:rPr lang="en-US" sz="2800" dirty="0"/>
              <a:t>large multicellular organisms such as human </a:t>
            </a:r>
            <a:r>
              <a:rPr lang="en-US" sz="2800" dirty="0" smtClean="0"/>
              <a:t>beings need a system of transport because </a:t>
            </a:r>
            <a:r>
              <a:rPr lang="en-US" sz="2800" dirty="0"/>
              <a:t>most cells are deep inside the body. Diffusion alone is not enough to move gases across the large number of cells that lies </a:t>
            </a:r>
            <a:r>
              <a:rPr lang="en-US" sz="2800" dirty="0" smtClean="0"/>
              <a:t>inside .</a:t>
            </a:r>
          </a:p>
          <a:p>
            <a:pPr>
              <a:buFont typeface="Wingdings" panose="05000000000000000000" pitchFamily="2" charset="2"/>
              <a:buChar char="Ø"/>
            </a:pPr>
            <a:r>
              <a:rPr lang="en-US" sz="2800" dirty="0" smtClean="0"/>
              <a:t>In </a:t>
            </a:r>
            <a:r>
              <a:rPr lang="en-US" sz="2800" dirty="0"/>
              <a:t>humans </a:t>
            </a:r>
            <a:r>
              <a:rPr lang="en-US" sz="2800" dirty="0" smtClean="0"/>
              <a:t>being, </a:t>
            </a:r>
            <a:r>
              <a:rPr lang="en-US" sz="2800" dirty="0"/>
              <a:t>breathing is controlled by medulla oblongata in the brain </a:t>
            </a:r>
            <a:r>
              <a:rPr lang="en-US" sz="2800" dirty="0" smtClean="0"/>
              <a:t>which </a:t>
            </a:r>
            <a:r>
              <a:rPr lang="en-US" sz="2800" dirty="0"/>
              <a:t>is sensitive to the concentration of carbon dioxide. When this exceeds a certain level the medulla oblongata stimulates the ribs and diaphragm to contract more rapidly.</a:t>
            </a:r>
          </a:p>
        </p:txBody>
      </p:sp>
    </p:spTree>
    <p:extLst>
      <p:ext uri="{BB962C8B-B14F-4D97-AF65-F5344CB8AC3E}">
        <p14:creationId xmlns:p14="http://schemas.microsoft.com/office/powerpoint/2010/main" val="6864614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Unit 10: </a:t>
            </a:r>
            <a:r>
              <a:rPr lang="en-US" dirty="0"/>
              <a:t>Excretion in humans</a:t>
            </a:r>
          </a:p>
        </p:txBody>
      </p:sp>
      <p:sp>
        <p:nvSpPr>
          <p:cNvPr id="3" name="Content Placeholder 2"/>
          <p:cNvSpPr>
            <a:spLocks noGrp="1"/>
          </p:cNvSpPr>
          <p:nvPr>
            <p:ph idx="1"/>
          </p:nvPr>
        </p:nvSpPr>
        <p:spPr/>
        <p:txBody>
          <a:bodyPr>
            <a:normAutofit/>
          </a:bodyPr>
          <a:lstStyle/>
          <a:p>
            <a:pPr marL="0" indent="0">
              <a:buNone/>
            </a:pPr>
            <a:r>
              <a:rPr lang="en-US" sz="3200" b="1" dirty="0"/>
              <a:t>Lesson 1: </a:t>
            </a:r>
            <a:r>
              <a:rPr lang="en-US" sz="3200" dirty="0"/>
              <a:t>Need for excretion and the human excretory organs and their products.</a:t>
            </a:r>
            <a:r>
              <a:rPr lang="en-US" sz="3200" b="1" dirty="0"/>
              <a:t> </a:t>
            </a:r>
            <a:endParaRPr lang="en-US" sz="3200" b="1" dirty="0" smtClean="0"/>
          </a:p>
          <a:p>
            <a:pPr marL="0" indent="0">
              <a:buNone/>
            </a:pPr>
            <a:r>
              <a:rPr lang="en-US" sz="3200" b="1" dirty="0" smtClean="0"/>
              <a:t>Learning objectives:</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Define</a:t>
            </a:r>
            <a:r>
              <a:rPr lang="en-US" sz="3200" dirty="0" smtClean="0"/>
              <a:t> </a:t>
            </a:r>
            <a:r>
              <a:rPr lang="en-US" sz="3200" dirty="0"/>
              <a:t>and explain the need for excretion. </a:t>
            </a:r>
          </a:p>
          <a:p>
            <a:pPr>
              <a:buFont typeface="Wingdings" panose="05000000000000000000" pitchFamily="2" charset="2"/>
              <a:buChar char="Ø"/>
            </a:pPr>
            <a:r>
              <a:rPr lang="en-US" sz="3200" dirty="0" smtClean="0"/>
              <a:t>Name </a:t>
            </a:r>
            <a:r>
              <a:rPr lang="en-US" sz="3200" dirty="0"/>
              <a:t>excretory organs and excretory products. </a:t>
            </a:r>
          </a:p>
        </p:txBody>
      </p:sp>
    </p:spTree>
    <p:extLst>
      <p:ext uri="{BB962C8B-B14F-4D97-AF65-F5344CB8AC3E}">
        <p14:creationId xmlns:p14="http://schemas.microsoft.com/office/powerpoint/2010/main" val="9112715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Excretion in humans</a:t>
            </a:r>
          </a:p>
        </p:txBody>
      </p:sp>
      <p:sp>
        <p:nvSpPr>
          <p:cNvPr id="3" name="Content Placeholder 2"/>
          <p:cNvSpPr>
            <a:spLocks noGrp="1"/>
          </p:cNvSpPr>
          <p:nvPr>
            <p:ph idx="1"/>
          </p:nvPr>
        </p:nvSpPr>
        <p:spPr>
          <a:xfrm>
            <a:off x="152400" y="1935480"/>
            <a:ext cx="8534400" cy="4389120"/>
          </a:xfrm>
        </p:spPr>
        <p:txBody>
          <a:bodyPr>
            <a:noAutofit/>
          </a:bodyPr>
          <a:lstStyle/>
          <a:p>
            <a:pPr>
              <a:buFont typeface="Wingdings" panose="05000000000000000000" pitchFamily="2" charset="2"/>
              <a:buChar char="ü"/>
            </a:pPr>
            <a:r>
              <a:rPr lang="en-US" sz="2800" dirty="0"/>
              <a:t>E</a:t>
            </a:r>
            <a:r>
              <a:rPr lang="en-US" sz="2800" dirty="0" smtClean="0"/>
              <a:t>xcretion </a:t>
            </a:r>
            <a:r>
              <a:rPr lang="en-US" sz="2800" dirty="0"/>
              <a:t>as the process by which organisms remove waste products of metabolism from the </a:t>
            </a:r>
            <a:r>
              <a:rPr lang="en-US" sz="2800" dirty="0" smtClean="0"/>
              <a:t>body. </a:t>
            </a:r>
          </a:p>
          <a:p>
            <a:pPr marL="0" indent="0">
              <a:buNone/>
            </a:pPr>
            <a:r>
              <a:rPr lang="en-US" sz="2800" dirty="0" smtClean="0"/>
              <a:t>The excretion is important for living things because:</a:t>
            </a:r>
            <a:endParaRPr lang="en-US" sz="2800" dirty="0"/>
          </a:p>
          <a:p>
            <a:pPr>
              <a:buFont typeface="Wingdings" panose="05000000000000000000" pitchFamily="2" charset="2"/>
              <a:buChar char="v"/>
            </a:pPr>
            <a:r>
              <a:rPr lang="en-US" sz="2800" dirty="0" smtClean="0"/>
              <a:t>Excretion ensures the </a:t>
            </a:r>
            <a:r>
              <a:rPr lang="en-US" sz="2800" dirty="0"/>
              <a:t>balance of the organism’s internal body </a:t>
            </a:r>
            <a:r>
              <a:rPr lang="en-US" sz="2800" dirty="0" smtClean="0"/>
              <a:t>environment.</a:t>
            </a:r>
          </a:p>
          <a:p>
            <a:pPr>
              <a:buFont typeface="Wingdings" panose="05000000000000000000" pitchFamily="2" charset="2"/>
              <a:buChar char="v"/>
            </a:pPr>
            <a:r>
              <a:rPr lang="en-US" sz="2800" dirty="0" smtClean="0"/>
              <a:t>Excretion is the removal of wastes from the body of living things.</a:t>
            </a:r>
          </a:p>
        </p:txBody>
      </p:sp>
    </p:spTree>
    <p:extLst>
      <p:ext uri="{BB962C8B-B14F-4D97-AF65-F5344CB8AC3E}">
        <p14:creationId xmlns:p14="http://schemas.microsoft.com/office/powerpoint/2010/main" val="31530305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534400" cy="1734312"/>
          </a:xfrm>
        </p:spPr>
        <p:txBody>
          <a:bodyPr>
            <a:noAutofit/>
          </a:bodyPr>
          <a:lstStyle/>
          <a:p>
            <a:r>
              <a:rPr lang="en-US" sz="4000" dirty="0" smtClean="0"/>
              <a:t>Excretory </a:t>
            </a:r>
            <a:r>
              <a:rPr lang="en-US" sz="4000" dirty="0"/>
              <a:t>organs and excretory products. </a:t>
            </a:r>
            <a:br>
              <a:rPr lang="en-US" sz="4000" dirty="0"/>
            </a:b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4418733"/>
              </p:ext>
            </p:extLst>
          </p:nvPr>
        </p:nvGraphicFramePr>
        <p:xfrm>
          <a:off x="457200" y="1935163"/>
          <a:ext cx="8229600" cy="185420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xmlns="" val="20000"/>
                    </a:ext>
                  </a:extLst>
                </a:gridCol>
                <a:gridCol w="5105400">
                  <a:extLst>
                    <a:ext uri="{9D8B030D-6E8A-4147-A177-3AD203B41FA5}">
                      <a16:colId xmlns:a16="http://schemas.microsoft.com/office/drawing/2014/main" xmlns="" val="20001"/>
                    </a:ext>
                  </a:extLst>
                </a:gridCol>
              </a:tblGrid>
              <a:tr h="370840">
                <a:tc>
                  <a:txBody>
                    <a:bodyPr/>
                    <a:lstStyle/>
                    <a:p>
                      <a:r>
                        <a:rPr lang="en-US" dirty="0" smtClean="0"/>
                        <a:t>EXCRETORY</a:t>
                      </a:r>
                      <a:r>
                        <a:rPr lang="en-US" baseline="0" dirty="0" smtClean="0"/>
                        <a:t> ORGAN</a:t>
                      </a:r>
                      <a:endParaRPr lang="en-US" dirty="0"/>
                    </a:p>
                  </a:txBody>
                  <a:tcPr/>
                </a:tc>
                <a:tc>
                  <a:txBody>
                    <a:bodyPr/>
                    <a:lstStyle/>
                    <a:p>
                      <a:r>
                        <a:rPr lang="en-US" dirty="0" smtClean="0"/>
                        <a:t>EXCRETORY PRODUCTS</a:t>
                      </a:r>
                      <a:endParaRPr lang="en-US" dirty="0"/>
                    </a:p>
                  </a:txBody>
                  <a:tcPr/>
                </a:tc>
                <a:extLst>
                  <a:ext uri="{0D108BD9-81ED-4DB2-BD59-A6C34878D82A}">
                    <a16:rowId xmlns:a16="http://schemas.microsoft.com/office/drawing/2014/main" xmlns="" val="10000"/>
                  </a:ext>
                </a:extLst>
              </a:tr>
              <a:tr h="370840">
                <a:tc>
                  <a:txBody>
                    <a:bodyPr/>
                    <a:lstStyle/>
                    <a:p>
                      <a:r>
                        <a:rPr kumimoji="0" lang="en-US" sz="1800" b="0" i="0" u="none" strike="noStrike" kern="1200" baseline="0" dirty="0" smtClean="0">
                          <a:solidFill>
                            <a:schemeClr val="dk1"/>
                          </a:solidFill>
                          <a:latin typeface="+mn-lt"/>
                          <a:ea typeface="+mn-ea"/>
                          <a:cs typeface="+mn-cs"/>
                        </a:rPr>
                        <a:t>Skin</a:t>
                      </a:r>
                    </a:p>
                  </a:txBody>
                  <a:tcPr/>
                </a:tc>
                <a:tc>
                  <a:txBody>
                    <a:bodyPr/>
                    <a:lstStyle/>
                    <a:p>
                      <a:r>
                        <a:rPr lang="en-US" dirty="0" smtClean="0"/>
                        <a:t>Sweat, urea, lactic acid, excess</a:t>
                      </a:r>
                      <a:r>
                        <a:rPr lang="en-US" baseline="0" dirty="0" smtClean="0"/>
                        <a:t> salts</a:t>
                      </a:r>
                      <a:endParaRPr lang="en-US" dirty="0"/>
                    </a:p>
                  </a:txBody>
                  <a:tcPr/>
                </a:tc>
                <a:extLst>
                  <a:ext uri="{0D108BD9-81ED-4DB2-BD59-A6C34878D82A}">
                    <a16:rowId xmlns:a16="http://schemas.microsoft.com/office/drawing/2014/main" xmlns="" val="10001"/>
                  </a:ext>
                </a:extLst>
              </a:tr>
              <a:tr h="370840">
                <a:tc>
                  <a:txBody>
                    <a:bodyPr/>
                    <a:lstStyle/>
                    <a:p>
                      <a:r>
                        <a:rPr lang="en-US" dirty="0" smtClean="0"/>
                        <a:t>kidney</a:t>
                      </a:r>
                      <a:endParaRPr lang="en-US" dirty="0"/>
                    </a:p>
                  </a:txBody>
                  <a:tcPr/>
                </a:tc>
                <a:tc>
                  <a:txBody>
                    <a:bodyPr/>
                    <a:lstStyle/>
                    <a:p>
                      <a:r>
                        <a:rPr lang="en-US" dirty="0" smtClean="0"/>
                        <a:t>Urine ( urea, salts, nitrogenous wastes, water</a:t>
                      </a:r>
                      <a:endParaRPr lang="en-US" dirty="0"/>
                    </a:p>
                  </a:txBody>
                  <a:tcPr/>
                </a:tc>
                <a:extLst>
                  <a:ext uri="{0D108BD9-81ED-4DB2-BD59-A6C34878D82A}">
                    <a16:rowId xmlns:a16="http://schemas.microsoft.com/office/drawing/2014/main" xmlns="" val="10002"/>
                  </a:ext>
                </a:extLst>
              </a:tr>
              <a:tr h="370840">
                <a:tc>
                  <a:txBody>
                    <a:bodyPr/>
                    <a:lstStyle/>
                    <a:p>
                      <a:r>
                        <a:rPr lang="en-US" dirty="0" smtClean="0"/>
                        <a:t>Lungs</a:t>
                      </a:r>
                      <a:endParaRPr lang="en-US" dirty="0"/>
                    </a:p>
                  </a:txBody>
                  <a:tcPr/>
                </a:tc>
                <a:tc>
                  <a:txBody>
                    <a:bodyPr/>
                    <a:lstStyle/>
                    <a:p>
                      <a:r>
                        <a:rPr lang="en-US" dirty="0" smtClean="0"/>
                        <a:t> CO2 , Water vapor</a:t>
                      </a:r>
                      <a:endParaRPr lang="en-US" dirty="0"/>
                    </a:p>
                  </a:txBody>
                  <a:tcPr/>
                </a:tc>
                <a:extLst>
                  <a:ext uri="{0D108BD9-81ED-4DB2-BD59-A6C34878D82A}">
                    <a16:rowId xmlns:a16="http://schemas.microsoft.com/office/drawing/2014/main" xmlns="" val="10003"/>
                  </a:ext>
                </a:extLst>
              </a:tr>
              <a:tr h="370840">
                <a:tc>
                  <a:txBody>
                    <a:bodyPr/>
                    <a:lstStyle/>
                    <a:p>
                      <a:r>
                        <a:rPr lang="en-US" dirty="0" smtClean="0"/>
                        <a:t>Liver</a:t>
                      </a:r>
                      <a:endParaRPr lang="en-US" dirty="0"/>
                    </a:p>
                  </a:txBody>
                  <a:tcPr/>
                </a:tc>
                <a:tc>
                  <a:txBody>
                    <a:bodyPr/>
                    <a:lstStyle/>
                    <a:p>
                      <a:r>
                        <a:rPr lang="en-US" dirty="0" smtClean="0"/>
                        <a:t>Bile,</a:t>
                      </a:r>
                      <a:r>
                        <a:rPr lang="en-US" baseline="0" dirty="0" smtClean="0"/>
                        <a:t> ammonia, urea and uric acid</a:t>
                      </a:r>
                      <a:endParaRPr lang="en-US"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2952651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Autofit/>
          </a:bodyPr>
          <a:lstStyle/>
          <a:p>
            <a:r>
              <a:rPr lang="en-US" sz="3200" dirty="0"/>
              <a:t>Role of the liver in excretion and Structure of the human urinary system. </a:t>
            </a:r>
            <a:br>
              <a:rPr lang="en-US" sz="3200" dirty="0"/>
            </a:br>
            <a:endParaRPr lang="en-US" sz="3200" dirty="0"/>
          </a:p>
        </p:txBody>
      </p:sp>
      <p:sp>
        <p:nvSpPr>
          <p:cNvPr id="3" name="Content Placeholder 2"/>
          <p:cNvSpPr>
            <a:spLocks noGrp="1"/>
          </p:cNvSpPr>
          <p:nvPr>
            <p:ph idx="1"/>
          </p:nvPr>
        </p:nvSpPr>
        <p:spPr/>
        <p:txBody>
          <a:bodyPr>
            <a:normAutofit/>
          </a:bodyPr>
          <a:lstStyle/>
          <a:p>
            <a:pPr marL="0" indent="0">
              <a:buNone/>
            </a:pPr>
            <a:r>
              <a:rPr lang="en-US" sz="3200" b="1" dirty="0"/>
              <a:t>Lesson 2: </a:t>
            </a:r>
            <a:r>
              <a:rPr lang="en-US" sz="3200" dirty="0"/>
              <a:t>Role of the liver in excretion and Structure of the human urinary system. </a:t>
            </a:r>
            <a:endParaRPr lang="en-US" sz="3200" dirty="0" smtClean="0"/>
          </a:p>
          <a:p>
            <a:pPr marL="0" indent="0">
              <a:buNone/>
            </a:pPr>
            <a:r>
              <a:rPr lang="en-US" sz="3200" b="1" i="1"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sz="3200" dirty="0" smtClean="0"/>
              <a:t>Describe </a:t>
            </a:r>
            <a:r>
              <a:rPr lang="en-US" sz="3200" dirty="0"/>
              <a:t>the role of the liver in excretion. </a:t>
            </a:r>
          </a:p>
          <a:p>
            <a:pPr>
              <a:buFont typeface="Wingdings" panose="05000000000000000000" pitchFamily="2" charset="2"/>
              <a:buChar char="Ø"/>
            </a:pPr>
            <a:r>
              <a:rPr lang="en-US" sz="3200" dirty="0" smtClean="0"/>
              <a:t>Identify </a:t>
            </a:r>
            <a:r>
              <a:rPr lang="en-US" sz="3200" dirty="0"/>
              <a:t>parts of </a:t>
            </a:r>
            <a:r>
              <a:rPr lang="en-US" sz="3200" dirty="0" smtClean="0"/>
              <a:t>the human </a:t>
            </a:r>
            <a:r>
              <a:rPr lang="en-US" sz="3200" dirty="0"/>
              <a:t>urinary </a:t>
            </a:r>
            <a:r>
              <a:rPr lang="en-US" sz="3200" dirty="0" smtClean="0"/>
              <a:t>system</a:t>
            </a:r>
            <a:r>
              <a:rPr lang="en-US" dirty="0" smtClean="0"/>
              <a:t>. </a:t>
            </a:r>
            <a:endParaRPr lang="en-US" dirty="0"/>
          </a:p>
        </p:txBody>
      </p:sp>
    </p:spTree>
    <p:extLst>
      <p:ext uri="{BB962C8B-B14F-4D97-AF65-F5344CB8AC3E}">
        <p14:creationId xmlns:p14="http://schemas.microsoft.com/office/powerpoint/2010/main" val="39766447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Role of the liver in excretion</a:t>
            </a:r>
            <a:endParaRPr lang="en-US" dirty="0"/>
          </a:p>
        </p:txBody>
      </p:sp>
      <p:sp>
        <p:nvSpPr>
          <p:cNvPr id="3" name="Content Placeholder 2"/>
          <p:cNvSpPr>
            <a:spLocks noGrp="1"/>
          </p:cNvSpPr>
          <p:nvPr>
            <p:ph idx="1"/>
          </p:nvPr>
        </p:nvSpPr>
        <p:spPr>
          <a:xfrm>
            <a:off x="454855" y="1879560"/>
            <a:ext cx="8229600" cy="4673639"/>
          </a:xfrm>
        </p:spPr>
        <p:txBody>
          <a:bodyPr>
            <a:normAutofit lnSpcReduction="10000"/>
          </a:bodyPr>
          <a:lstStyle/>
          <a:p>
            <a:pPr marL="0" indent="0">
              <a:buNone/>
            </a:pPr>
            <a:r>
              <a:rPr lang="en-US" dirty="0" smtClean="0"/>
              <a:t>The </a:t>
            </a:r>
            <a:r>
              <a:rPr lang="en-US" dirty="0"/>
              <a:t>excretory functions of the liver are described </a:t>
            </a:r>
            <a:r>
              <a:rPr lang="en-US" dirty="0" smtClean="0"/>
              <a:t>below:</a:t>
            </a:r>
            <a:endParaRPr lang="en-US" dirty="0"/>
          </a:p>
          <a:p>
            <a:pPr marL="0" indent="0">
              <a:buNone/>
            </a:pPr>
            <a:r>
              <a:rPr lang="en-US" b="1" dirty="0" smtClean="0"/>
              <a:t>1.The liver ensures deamination: </a:t>
            </a:r>
            <a:r>
              <a:rPr lang="en-US" dirty="0" smtClean="0"/>
              <a:t>The </a:t>
            </a:r>
            <a:r>
              <a:rPr lang="en-US" dirty="0"/>
              <a:t>body cannot store proteins or amino acids</a:t>
            </a:r>
            <a:r>
              <a:rPr lang="en-US" dirty="0" smtClean="0"/>
              <a:t>. Surplus </a:t>
            </a:r>
            <a:r>
              <a:rPr lang="en-US" dirty="0"/>
              <a:t>amino </a:t>
            </a:r>
            <a:r>
              <a:rPr lang="en-US" dirty="0" smtClean="0"/>
              <a:t>acids and proteins  </a:t>
            </a:r>
            <a:r>
              <a:rPr lang="en-US" dirty="0"/>
              <a:t>are broken down in the liver in a process called </a:t>
            </a:r>
            <a:r>
              <a:rPr lang="en-US" dirty="0" smtClean="0"/>
              <a:t>deamination to produce less harmful substances.</a:t>
            </a:r>
          </a:p>
          <a:p>
            <a:pPr marL="0" indent="0">
              <a:buNone/>
            </a:pPr>
            <a:r>
              <a:rPr lang="en-US" b="1" dirty="0" smtClean="0"/>
              <a:t>2.The liver ensures </a:t>
            </a:r>
            <a:r>
              <a:rPr lang="en-US" b="1" dirty="0"/>
              <a:t>d</a:t>
            </a:r>
            <a:r>
              <a:rPr lang="en-US" b="1" dirty="0" smtClean="0"/>
              <a:t>etoxification </a:t>
            </a:r>
            <a:r>
              <a:rPr lang="en-US" dirty="0"/>
              <a:t>:</a:t>
            </a:r>
            <a:r>
              <a:rPr lang="en-US" dirty="0" smtClean="0"/>
              <a:t>The </a:t>
            </a:r>
            <a:r>
              <a:rPr lang="en-US" dirty="0"/>
              <a:t>liver removes harmful substances such as drugs and hormones from the blood</a:t>
            </a:r>
            <a:r>
              <a:rPr lang="en-US" dirty="0" smtClean="0"/>
              <a:t>. Toxic substances are removed from the body or converted to less dangerous. Ex: Hydrogen peroxide is converted to water and oxygen.</a:t>
            </a:r>
          </a:p>
          <a:p>
            <a:pPr marL="0" indent="0">
              <a:buNone/>
            </a:pPr>
            <a:r>
              <a:rPr lang="en-US" dirty="0"/>
              <a:t> </a:t>
            </a:r>
            <a:r>
              <a:rPr lang="en-US" dirty="0" smtClean="0"/>
              <a:t>      </a:t>
            </a:r>
            <a:r>
              <a:rPr lang="pt-BR" dirty="0" smtClean="0"/>
              <a:t>2H2O2 </a:t>
            </a:r>
            <a:r>
              <a:rPr lang="pt-BR" dirty="0"/>
              <a:t>(aq</a:t>
            </a:r>
            <a:r>
              <a:rPr lang="pt-BR" dirty="0" smtClean="0"/>
              <a:t>)     Catalase                  </a:t>
            </a:r>
            <a:r>
              <a:rPr lang="pt-BR" dirty="0"/>
              <a:t>2H2O (l) + O2(g) </a:t>
            </a:r>
            <a:endParaRPr lang="en-US" dirty="0"/>
          </a:p>
        </p:txBody>
      </p:sp>
      <p:cxnSp>
        <p:nvCxnSpPr>
          <p:cNvPr id="5" name="Straight Arrow Connector 4"/>
          <p:cNvCxnSpPr/>
          <p:nvPr/>
        </p:nvCxnSpPr>
        <p:spPr>
          <a:xfrm>
            <a:off x="3048000" y="6172200"/>
            <a:ext cx="2438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1072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Role of the liver in excretion</a:t>
            </a:r>
            <a:endParaRPr lang="en-US" dirty="0"/>
          </a:p>
        </p:txBody>
      </p:sp>
      <p:sp>
        <p:nvSpPr>
          <p:cNvPr id="3" name="Content Placeholder 2"/>
          <p:cNvSpPr>
            <a:spLocks noGrp="1"/>
          </p:cNvSpPr>
          <p:nvPr>
            <p:ph idx="1"/>
          </p:nvPr>
        </p:nvSpPr>
        <p:spPr/>
        <p:txBody>
          <a:bodyPr>
            <a:normAutofit/>
          </a:bodyPr>
          <a:lstStyle/>
          <a:p>
            <a:pPr marL="0" indent="0">
              <a:buNone/>
            </a:pPr>
            <a:r>
              <a:rPr lang="en-US" sz="3200" b="1" dirty="0" smtClean="0"/>
              <a:t>3.The liver eliminates </a:t>
            </a:r>
            <a:r>
              <a:rPr lang="en-US" sz="3200" b="1" dirty="0"/>
              <a:t>of </a:t>
            </a:r>
            <a:r>
              <a:rPr lang="en-US" sz="3200" b="1" dirty="0" err="1"/>
              <a:t>h</a:t>
            </a:r>
            <a:r>
              <a:rPr lang="en-US" sz="3200" b="1" dirty="0" err="1" smtClean="0"/>
              <a:t>aemoglobin</a:t>
            </a:r>
            <a:r>
              <a:rPr lang="en-US" sz="3200" b="1" dirty="0" smtClean="0"/>
              <a:t>  from old worn out red blood cells</a:t>
            </a:r>
            <a:r>
              <a:rPr lang="en-US" sz="3200" dirty="0" smtClean="0"/>
              <a:t>. The pigments of </a:t>
            </a:r>
            <a:r>
              <a:rPr lang="en-US" sz="3200" dirty="0" err="1" smtClean="0"/>
              <a:t>haemoglobin</a:t>
            </a:r>
            <a:r>
              <a:rPr lang="en-US" sz="3200" dirty="0" smtClean="0"/>
              <a:t> </a:t>
            </a:r>
            <a:r>
              <a:rPr lang="en-US" sz="3200" dirty="0"/>
              <a:t>are further broken down and eliminated in the bile, giving urine its characteristic </a:t>
            </a:r>
            <a:r>
              <a:rPr lang="en-US" sz="3200" dirty="0" smtClean="0"/>
              <a:t>of having </a:t>
            </a:r>
            <a:r>
              <a:rPr lang="en-US" sz="3200" b="1" u="sng" dirty="0" smtClean="0"/>
              <a:t>yellow color</a:t>
            </a:r>
            <a:r>
              <a:rPr lang="en-US" sz="3200" dirty="0" smtClean="0"/>
              <a:t>.</a:t>
            </a:r>
          </a:p>
          <a:p>
            <a:pPr marL="0" indent="0">
              <a:buNone/>
            </a:pPr>
            <a:r>
              <a:rPr lang="en-US" sz="3200" b="1" dirty="0" smtClean="0"/>
              <a:t>4.The liver eliminates sex </a:t>
            </a:r>
            <a:r>
              <a:rPr lang="en-US" sz="3200" b="1" dirty="0"/>
              <a:t>hormones and cholesterol </a:t>
            </a:r>
            <a:r>
              <a:rPr lang="en-US" sz="3200" dirty="0" smtClean="0"/>
              <a:t>after having </a:t>
            </a:r>
            <a:r>
              <a:rPr lang="en-US" sz="3200" dirty="0"/>
              <a:t>performed their </a:t>
            </a:r>
            <a:r>
              <a:rPr lang="en-US" sz="3200" dirty="0" smtClean="0"/>
              <a:t>functions. </a:t>
            </a:r>
            <a:endParaRPr lang="en-US" sz="3200" dirty="0"/>
          </a:p>
        </p:txBody>
      </p:sp>
    </p:spTree>
    <p:extLst>
      <p:ext uri="{BB962C8B-B14F-4D97-AF65-F5344CB8AC3E}">
        <p14:creationId xmlns:p14="http://schemas.microsoft.com/office/powerpoint/2010/main" val="1876052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Main characteristics of Class Aves </a:t>
            </a:r>
            <a:endParaRPr lang="en-US" dirty="0"/>
          </a:p>
        </p:txBody>
      </p:sp>
      <p:sp>
        <p:nvSpPr>
          <p:cNvPr id="3" name="Content Placeholder 2"/>
          <p:cNvSpPr>
            <a:spLocks noGrp="1"/>
          </p:cNvSpPr>
          <p:nvPr>
            <p:ph idx="1"/>
          </p:nvPr>
        </p:nvSpPr>
        <p:spPr/>
        <p:txBody>
          <a:bodyPr>
            <a:no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Their </a:t>
            </a:r>
            <a:r>
              <a:rPr lang="en-US" sz="3200" dirty="0">
                <a:latin typeface="Times New Roman" panose="02020603050405020304" pitchFamily="18" charset="0"/>
                <a:cs typeface="Times New Roman" panose="02020603050405020304" pitchFamily="18" charset="0"/>
              </a:rPr>
              <a:t>bodies </a:t>
            </a:r>
            <a:r>
              <a:rPr lang="en-US" sz="3200" dirty="0" smtClean="0">
                <a:latin typeface="Times New Roman" panose="02020603050405020304" pitchFamily="18" charset="0"/>
                <a:cs typeface="Times New Roman" panose="02020603050405020304" pitchFamily="18" charset="0"/>
              </a:rPr>
              <a:t>are </a:t>
            </a:r>
            <a:r>
              <a:rPr lang="en-US" sz="3200" dirty="0">
                <a:latin typeface="Times New Roman" panose="02020603050405020304" pitchFamily="18" charset="0"/>
                <a:cs typeface="Times New Roman" panose="02020603050405020304" pitchFamily="18" charset="0"/>
              </a:rPr>
              <a:t>covered with feathers. </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Their legs are covered with scales.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Their </a:t>
            </a:r>
            <a:r>
              <a:rPr lang="en-US" sz="3200" dirty="0">
                <a:latin typeface="Times New Roman" panose="02020603050405020304" pitchFamily="18" charset="0"/>
                <a:cs typeface="Times New Roman" panose="02020603050405020304" pitchFamily="18" charset="0"/>
              </a:rPr>
              <a:t>front limbs are modified to form wings.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have hollow bones that make them light for flight.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lay eggs with a hard shell made of calcium.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carry out internal </a:t>
            </a:r>
            <a:r>
              <a:rPr lang="en-US" sz="3200" dirty="0" smtClean="0">
                <a:latin typeface="Times New Roman" panose="02020603050405020304" pitchFamily="18" charset="0"/>
                <a:cs typeface="Times New Roman" panose="02020603050405020304" pitchFamily="18" charset="0"/>
              </a:rPr>
              <a:t>fertilization</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723982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400" b="1" dirty="0"/>
              <a:t>Structure of the human urinary system </a:t>
            </a:r>
            <a:endParaRPr lang="en-US" sz="4400" dirty="0"/>
          </a:p>
        </p:txBody>
      </p:sp>
      <p:pic>
        <p:nvPicPr>
          <p:cNvPr id="4" name="Content Placeholder 3"/>
          <p:cNvPicPr>
            <a:picLocks noGrp="1" noChangeAspect="1"/>
          </p:cNvPicPr>
          <p:nvPr>
            <p:ph idx="1"/>
          </p:nvPr>
        </p:nvPicPr>
        <p:blipFill>
          <a:blip r:embed="rId2"/>
          <a:stretch>
            <a:fillRect/>
          </a:stretch>
        </p:blipFill>
        <p:spPr>
          <a:xfrm>
            <a:off x="2981567" y="1935163"/>
            <a:ext cx="3180865" cy="4389437"/>
          </a:xfrm>
          <a:prstGeom prst="rect">
            <a:avLst/>
          </a:prstGeom>
        </p:spPr>
      </p:pic>
      <p:cxnSp>
        <p:nvCxnSpPr>
          <p:cNvPr id="6" name="Straight Arrow Connector 5"/>
          <p:cNvCxnSpPr/>
          <p:nvPr/>
        </p:nvCxnSpPr>
        <p:spPr>
          <a:xfrm>
            <a:off x="1981200" y="2819400"/>
            <a:ext cx="16002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447800" y="3627437"/>
            <a:ext cx="27432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85800" y="3276600"/>
            <a:ext cx="1524000" cy="7318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Right ureter</a:t>
            </a:r>
            <a:endParaRPr lang="en-US" dirty="0"/>
          </a:p>
        </p:txBody>
      </p:sp>
      <p:sp>
        <p:nvSpPr>
          <p:cNvPr id="11" name="Rectangle 10"/>
          <p:cNvSpPr/>
          <p:nvPr/>
        </p:nvSpPr>
        <p:spPr>
          <a:xfrm>
            <a:off x="914400" y="2286000"/>
            <a:ext cx="14478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Right kidney</a:t>
            </a:r>
            <a:endParaRPr lang="en-US" dirty="0"/>
          </a:p>
        </p:txBody>
      </p:sp>
      <p:cxnSp>
        <p:nvCxnSpPr>
          <p:cNvPr id="13" name="Straight Arrow Connector 12"/>
          <p:cNvCxnSpPr/>
          <p:nvPr/>
        </p:nvCxnSpPr>
        <p:spPr>
          <a:xfrm flipH="1" flipV="1">
            <a:off x="4876800" y="4974102"/>
            <a:ext cx="1558775" cy="16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4648200"/>
            <a:ext cx="19812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Sphincter muscles</a:t>
            </a:r>
            <a:endParaRPr lang="en-US" dirty="0"/>
          </a:p>
        </p:txBody>
      </p:sp>
      <p:sp>
        <p:nvSpPr>
          <p:cNvPr id="18" name="Rectangle 17"/>
          <p:cNvSpPr/>
          <p:nvPr/>
        </p:nvSpPr>
        <p:spPr>
          <a:xfrm>
            <a:off x="6324600" y="4648200"/>
            <a:ext cx="16002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Urinary bladder</a:t>
            </a:r>
            <a:endParaRPr lang="en-US" dirty="0"/>
          </a:p>
        </p:txBody>
      </p:sp>
      <p:cxnSp>
        <p:nvCxnSpPr>
          <p:cNvPr id="20" name="Straight Arrow Connector 19"/>
          <p:cNvCxnSpPr/>
          <p:nvPr/>
        </p:nvCxnSpPr>
        <p:spPr>
          <a:xfrm>
            <a:off x="2362200" y="4953000"/>
            <a:ext cx="2057400" cy="446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521591" y="5476049"/>
            <a:ext cx="2603109" cy="143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934199" y="5399849"/>
            <a:ext cx="1752601" cy="6961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Urethra</a:t>
            </a:r>
            <a:endParaRPr lang="en-US" dirty="0"/>
          </a:p>
        </p:txBody>
      </p:sp>
      <p:cxnSp>
        <p:nvCxnSpPr>
          <p:cNvPr id="26" name="Straight Arrow Connector 25"/>
          <p:cNvCxnSpPr/>
          <p:nvPr/>
        </p:nvCxnSpPr>
        <p:spPr>
          <a:xfrm flipH="1">
            <a:off x="4572000" y="2971800"/>
            <a:ext cx="2362199" cy="71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553200" y="2819400"/>
            <a:ext cx="1981200" cy="5994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Left urinary artery </a:t>
            </a:r>
            <a:endParaRPr lang="en-US" dirty="0"/>
          </a:p>
        </p:txBody>
      </p:sp>
      <p:cxnSp>
        <p:nvCxnSpPr>
          <p:cNvPr id="30" name="Straight Arrow Connector 29"/>
          <p:cNvCxnSpPr/>
          <p:nvPr/>
        </p:nvCxnSpPr>
        <p:spPr>
          <a:xfrm flipH="1">
            <a:off x="4571999" y="2343150"/>
            <a:ext cx="2791068" cy="4572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705599" y="1935163"/>
            <a:ext cx="1828801" cy="655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Left renal vein</a:t>
            </a:r>
            <a:endParaRPr lang="en-US" dirty="0"/>
          </a:p>
        </p:txBody>
      </p:sp>
      <p:cxnSp>
        <p:nvCxnSpPr>
          <p:cNvPr id="34" name="Straight Arrow Connector 33"/>
          <p:cNvCxnSpPr/>
          <p:nvPr/>
        </p:nvCxnSpPr>
        <p:spPr>
          <a:xfrm flipH="1">
            <a:off x="4521592" y="1921303"/>
            <a:ext cx="736208" cy="33612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099246" y="1831224"/>
            <a:ext cx="1063186" cy="3565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Aorta</a:t>
            </a:r>
            <a:endParaRPr lang="en-US" dirty="0"/>
          </a:p>
        </p:txBody>
      </p:sp>
      <p:cxnSp>
        <p:nvCxnSpPr>
          <p:cNvPr id="38" name="Straight Arrow Connector 37"/>
          <p:cNvCxnSpPr/>
          <p:nvPr/>
        </p:nvCxnSpPr>
        <p:spPr>
          <a:xfrm>
            <a:off x="3350258" y="1935163"/>
            <a:ext cx="993142" cy="407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574878" y="1847088"/>
            <a:ext cx="1235121" cy="410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Vena cava</a:t>
            </a:r>
            <a:endParaRPr lang="en-US" dirty="0"/>
          </a:p>
        </p:txBody>
      </p:sp>
    </p:spTree>
    <p:extLst>
      <p:ext uri="{BB962C8B-B14F-4D97-AF65-F5344CB8AC3E}">
        <p14:creationId xmlns:p14="http://schemas.microsoft.com/office/powerpoint/2010/main" val="1772369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458200" cy="838200"/>
          </a:xfrm>
        </p:spPr>
        <p:txBody>
          <a:bodyPr>
            <a:normAutofit fontScale="90000"/>
          </a:bodyPr>
          <a:lstStyle/>
          <a:p>
            <a:r>
              <a:rPr lang="en-US" dirty="0"/>
              <a:t/>
            </a:r>
            <a:br>
              <a:rPr lang="en-US" dirty="0"/>
            </a:br>
            <a:r>
              <a:rPr lang="en-US" sz="4000" b="1" dirty="0"/>
              <a:t>Function of parts of the urinary system </a:t>
            </a:r>
            <a:endParaRPr lang="en-US" sz="4000"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dirty="0" smtClean="0"/>
              <a:t>The </a:t>
            </a:r>
            <a:r>
              <a:rPr lang="en-US" dirty="0"/>
              <a:t>urinary system keeps everything in balance by removing waste, such as urea, extra salt, extra water and other things the body does not need. </a:t>
            </a:r>
            <a:endParaRPr lang="en-US" dirty="0" smtClean="0"/>
          </a:p>
          <a:p>
            <a:pPr marL="0" indent="0">
              <a:buNone/>
            </a:pPr>
            <a:r>
              <a:rPr lang="en-US" b="1" dirty="0" smtClean="0"/>
              <a:t>1.The kidneys: </a:t>
            </a:r>
          </a:p>
          <a:p>
            <a:pPr>
              <a:buFont typeface="Wingdings" panose="05000000000000000000" pitchFamily="2" charset="2"/>
              <a:buChar char="ü"/>
            </a:pPr>
            <a:r>
              <a:rPr lang="en-US" dirty="0" smtClean="0"/>
              <a:t>Filter the blood by removing wastes and forms urine.</a:t>
            </a:r>
            <a:endParaRPr lang="en-US" dirty="0"/>
          </a:p>
          <a:p>
            <a:pPr>
              <a:buFont typeface="Wingdings" panose="05000000000000000000" pitchFamily="2" charset="2"/>
              <a:buChar char="ü"/>
            </a:pPr>
            <a:r>
              <a:rPr lang="en-US" dirty="0" smtClean="0"/>
              <a:t>Keep </a:t>
            </a:r>
            <a:r>
              <a:rPr lang="en-US" dirty="0"/>
              <a:t>substances stable in the blood. </a:t>
            </a:r>
            <a:endParaRPr lang="en-US" dirty="0" smtClean="0"/>
          </a:p>
          <a:p>
            <a:pPr>
              <a:buFont typeface="Wingdings" panose="05000000000000000000" pitchFamily="2" charset="2"/>
              <a:buChar char="ü"/>
            </a:pPr>
            <a:r>
              <a:rPr lang="en-US" dirty="0" smtClean="0"/>
              <a:t>Make </a:t>
            </a:r>
            <a:r>
              <a:rPr lang="en-US" dirty="0"/>
              <a:t>erythropoietin, a hormone which helps make red blood cells. </a:t>
            </a:r>
            <a:endParaRPr lang="en-US" dirty="0" smtClean="0"/>
          </a:p>
          <a:p>
            <a:pPr>
              <a:buFont typeface="Wingdings" panose="05000000000000000000" pitchFamily="2" charset="2"/>
              <a:buChar char="ü"/>
            </a:pPr>
            <a:r>
              <a:rPr lang="en-US" dirty="0" smtClean="0"/>
              <a:t> </a:t>
            </a:r>
            <a:r>
              <a:rPr lang="en-US" dirty="0"/>
              <a:t>Make vitamin D active. </a:t>
            </a:r>
            <a:endParaRPr lang="en-US" dirty="0" smtClean="0"/>
          </a:p>
          <a:p>
            <a:pPr>
              <a:buFont typeface="Wingdings" panose="05000000000000000000" pitchFamily="2" charset="2"/>
              <a:buChar char="ü"/>
            </a:pPr>
            <a:r>
              <a:rPr lang="en-US" dirty="0" smtClean="0"/>
              <a:t>Regulate </a:t>
            </a:r>
            <a:r>
              <a:rPr lang="en-US" dirty="0"/>
              <a:t>blood pressure </a:t>
            </a:r>
          </a:p>
          <a:p>
            <a:pPr>
              <a:buFont typeface="Wingdings" panose="05000000000000000000" pitchFamily="2" charset="2"/>
              <a:buChar char="ü"/>
            </a:pPr>
            <a:endParaRPr lang="en-US" dirty="0" smtClean="0"/>
          </a:p>
        </p:txBody>
      </p:sp>
    </p:spTree>
    <p:extLst>
      <p:ext uri="{BB962C8B-B14F-4D97-AF65-F5344CB8AC3E}">
        <p14:creationId xmlns:p14="http://schemas.microsoft.com/office/powerpoint/2010/main" val="32795422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a:bodyPr>
          <a:lstStyle/>
          <a:p>
            <a:r>
              <a:rPr lang="en-US" sz="4000" b="1" dirty="0"/>
              <a:t>Function of parts of the urinary system</a:t>
            </a:r>
            <a:endParaRPr lang="en-US" sz="4000" dirty="0"/>
          </a:p>
        </p:txBody>
      </p:sp>
      <p:sp>
        <p:nvSpPr>
          <p:cNvPr id="3" name="Content Placeholder 2"/>
          <p:cNvSpPr>
            <a:spLocks noGrp="1"/>
          </p:cNvSpPr>
          <p:nvPr>
            <p:ph idx="1"/>
          </p:nvPr>
        </p:nvSpPr>
        <p:spPr/>
        <p:txBody>
          <a:bodyPr>
            <a:normAutofit/>
          </a:bodyPr>
          <a:lstStyle/>
          <a:p>
            <a:pPr marL="0" indent="0">
              <a:buNone/>
            </a:pPr>
            <a:r>
              <a:rPr lang="en-US" dirty="0" smtClean="0"/>
              <a:t>2. </a:t>
            </a:r>
            <a:r>
              <a:rPr lang="en-US" b="1" dirty="0" smtClean="0">
                <a:latin typeface="Times New Roman" panose="02020603050405020304" pitchFamily="18" charset="0"/>
                <a:cs typeface="Times New Roman" panose="02020603050405020304" pitchFamily="18" charset="0"/>
              </a:rPr>
              <a:t>Ureter:</a:t>
            </a:r>
            <a:endParaRPr lang="en-US"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a:t>
            </a:r>
            <a:r>
              <a:rPr lang="en-US" dirty="0" smtClean="0">
                <a:latin typeface="Times New Roman" panose="02020603050405020304" pitchFamily="18" charset="0"/>
                <a:cs typeface="Times New Roman" panose="02020603050405020304" pitchFamily="18" charset="0"/>
              </a:rPr>
              <a:t>arries </a:t>
            </a:r>
            <a:r>
              <a:rPr lang="en-US" dirty="0">
                <a:latin typeface="Times New Roman" panose="02020603050405020304" pitchFamily="18" charset="0"/>
                <a:cs typeface="Times New Roman" panose="02020603050405020304" pitchFamily="18" charset="0"/>
              </a:rPr>
              <a:t>urine from the kidney to the bladder</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3. Bladder:</a:t>
            </a:r>
          </a:p>
          <a:p>
            <a:pPr>
              <a:buFont typeface="Wingdings" panose="05000000000000000000" pitchFamily="2" charset="2"/>
              <a:buChar char="ü"/>
            </a:pPr>
            <a:r>
              <a:rPr lang="en-US" dirty="0" smtClean="0"/>
              <a:t>Stores urine</a:t>
            </a:r>
            <a:r>
              <a:rPr lang="en-US" dirty="0"/>
              <a:t> </a:t>
            </a:r>
            <a:r>
              <a:rPr lang="en-US" dirty="0" smtClean="0"/>
              <a:t>until is  emptied  </a:t>
            </a:r>
            <a:r>
              <a:rPr lang="en-US" dirty="0"/>
              <a:t>through the urethra</a:t>
            </a:r>
            <a:r>
              <a:rPr lang="en-US" dirty="0" smtClean="0"/>
              <a:t>.</a:t>
            </a:r>
          </a:p>
          <a:p>
            <a:pPr marL="0" indent="0">
              <a:buNone/>
            </a:pPr>
            <a:r>
              <a:rPr lang="en-US" dirty="0" smtClean="0">
                <a:latin typeface="Times New Roman" panose="02020603050405020304" pitchFamily="18" charset="0"/>
                <a:cs typeface="Times New Roman" panose="02020603050405020304" pitchFamily="18" charset="0"/>
              </a:rPr>
              <a:t>4.</a:t>
            </a:r>
            <a:r>
              <a:rPr lang="en-US" b="1" dirty="0" smtClean="0"/>
              <a:t>Sphincter </a:t>
            </a:r>
            <a:r>
              <a:rPr lang="en-US" b="1" dirty="0"/>
              <a:t>muscle </a:t>
            </a:r>
            <a:endParaRPr lang="en-US" dirty="0"/>
          </a:p>
          <a:p>
            <a:pPr>
              <a:buFont typeface="Wingdings" panose="05000000000000000000" pitchFamily="2" charset="2"/>
              <a:buChar char="ü"/>
            </a:pPr>
            <a:r>
              <a:rPr lang="en-US" dirty="0" smtClean="0"/>
              <a:t>Prevent </a:t>
            </a:r>
            <a:r>
              <a:rPr lang="en-US" dirty="0"/>
              <a:t>urine from </a:t>
            </a:r>
            <a:r>
              <a:rPr lang="en-US" dirty="0" smtClean="0"/>
              <a:t>leaking.</a:t>
            </a:r>
          </a:p>
          <a:p>
            <a:pPr marL="0" indent="0">
              <a:buNone/>
            </a:pPr>
            <a:r>
              <a:rPr lang="en-US" b="1" dirty="0" smtClean="0"/>
              <a:t>5.Urethra </a:t>
            </a:r>
            <a:endParaRPr lang="en-US" dirty="0"/>
          </a:p>
          <a:p>
            <a:pPr>
              <a:buFont typeface="Wingdings" panose="05000000000000000000" pitchFamily="2" charset="2"/>
              <a:buChar char="ü"/>
            </a:pPr>
            <a:r>
              <a:rPr lang="en-US" dirty="0"/>
              <a:t>A</a:t>
            </a:r>
            <a:r>
              <a:rPr lang="en-US" dirty="0" smtClean="0"/>
              <a:t>llows </a:t>
            </a:r>
            <a:r>
              <a:rPr lang="en-US" dirty="0"/>
              <a:t>urine to pass outside the </a:t>
            </a:r>
            <a:r>
              <a:rPr lang="en-US" dirty="0" smtClean="0"/>
              <a:t>body under control of the brain.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2996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Autofit/>
          </a:bodyPr>
          <a:lstStyle/>
          <a:p>
            <a:r>
              <a:rPr lang="en-US" sz="3200" dirty="0"/>
              <a:t>Structure of human kidney and Process of urine formation</a:t>
            </a:r>
            <a:br>
              <a:rPr lang="en-US" sz="3200" dirty="0"/>
            </a:br>
            <a:endParaRPr lang="en-US" sz="3200" dirty="0"/>
          </a:p>
        </p:txBody>
      </p:sp>
      <p:sp>
        <p:nvSpPr>
          <p:cNvPr id="3" name="Content Placeholder 2"/>
          <p:cNvSpPr>
            <a:spLocks noGrp="1"/>
          </p:cNvSpPr>
          <p:nvPr>
            <p:ph idx="1"/>
          </p:nvPr>
        </p:nvSpPr>
        <p:spPr/>
        <p:txBody>
          <a:bodyPr/>
          <a:lstStyle/>
          <a:p>
            <a:pPr marL="0" indent="0">
              <a:buNone/>
            </a:pPr>
            <a:r>
              <a:rPr lang="en-US" b="1" dirty="0"/>
              <a:t>Lesson 3: </a:t>
            </a:r>
            <a:r>
              <a:rPr lang="en-US" dirty="0"/>
              <a:t>Structure of human kidney and Process of urine </a:t>
            </a:r>
            <a:r>
              <a:rPr lang="en-US" dirty="0" smtClean="0"/>
              <a:t>formation.</a:t>
            </a:r>
          </a:p>
          <a:p>
            <a:pPr marL="0" indent="0">
              <a:buNone/>
            </a:pPr>
            <a:r>
              <a:rPr lang="en-US" b="1" dirty="0" smtClean="0"/>
              <a:t>Learning objectives:</a:t>
            </a:r>
          </a:p>
          <a:p>
            <a:pPr>
              <a:buFont typeface="Wingdings" panose="05000000000000000000" pitchFamily="2" charset="2"/>
              <a:buChar char="Ø"/>
            </a:pPr>
            <a:r>
              <a:rPr lang="en-US" dirty="0" smtClean="0"/>
              <a:t>Outline </a:t>
            </a:r>
            <a:r>
              <a:rPr lang="en-US" dirty="0"/>
              <a:t>the structure of kidney and describe a nephron. </a:t>
            </a:r>
          </a:p>
          <a:p>
            <a:pPr>
              <a:buFont typeface="Wingdings" panose="05000000000000000000" pitchFamily="2" charset="2"/>
              <a:buChar char="Ø"/>
            </a:pPr>
            <a:r>
              <a:rPr lang="en-US" dirty="0" smtClean="0"/>
              <a:t> </a:t>
            </a:r>
            <a:r>
              <a:rPr lang="en-US" dirty="0"/>
              <a:t>Describe the process of urine formation. </a:t>
            </a:r>
          </a:p>
        </p:txBody>
      </p:sp>
    </p:spTree>
    <p:extLst>
      <p:ext uri="{BB962C8B-B14F-4D97-AF65-F5344CB8AC3E}">
        <p14:creationId xmlns:p14="http://schemas.microsoft.com/office/powerpoint/2010/main" val="28359775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Structure of human kidney</a:t>
            </a:r>
            <a:endParaRPr lang="en-US" dirty="0"/>
          </a:p>
        </p:txBody>
      </p:sp>
      <p:pic>
        <p:nvPicPr>
          <p:cNvPr id="4" name="Content Placeholder 3"/>
          <p:cNvPicPr>
            <a:picLocks noGrp="1" noChangeAspect="1"/>
          </p:cNvPicPr>
          <p:nvPr>
            <p:ph idx="1"/>
          </p:nvPr>
        </p:nvPicPr>
        <p:blipFill>
          <a:blip r:embed="rId2"/>
          <a:stretch>
            <a:fillRect/>
          </a:stretch>
        </p:blipFill>
        <p:spPr>
          <a:xfrm>
            <a:off x="3067063" y="2024678"/>
            <a:ext cx="3009874" cy="4210406"/>
          </a:xfrm>
          <a:prstGeom prst="rect">
            <a:avLst/>
          </a:prstGeom>
        </p:spPr>
      </p:pic>
      <p:cxnSp>
        <p:nvCxnSpPr>
          <p:cNvPr id="6" name="Straight Arrow Connector 5"/>
          <p:cNvCxnSpPr>
            <a:stCxn id="7" idx="3"/>
          </p:cNvCxnSpPr>
          <p:nvPr/>
        </p:nvCxnSpPr>
        <p:spPr>
          <a:xfrm>
            <a:off x="3009900" y="2713306"/>
            <a:ext cx="714368" cy="18229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2522806"/>
            <a:ext cx="1905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Renal artery</a:t>
            </a:r>
            <a:endParaRPr lang="en-US" dirty="0"/>
          </a:p>
        </p:txBody>
      </p:sp>
      <p:cxnSp>
        <p:nvCxnSpPr>
          <p:cNvPr id="9" name="Straight Arrow Connector 8"/>
          <p:cNvCxnSpPr/>
          <p:nvPr/>
        </p:nvCxnSpPr>
        <p:spPr>
          <a:xfrm>
            <a:off x="2438400" y="3364430"/>
            <a:ext cx="838200" cy="140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04900" y="3094306"/>
            <a:ext cx="1514482" cy="4981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Renal vein</a:t>
            </a:r>
            <a:endParaRPr lang="en-US" dirty="0"/>
          </a:p>
        </p:txBody>
      </p:sp>
      <p:cxnSp>
        <p:nvCxnSpPr>
          <p:cNvPr id="17" name="Straight Arrow Connector 16"/>
          <p:cNvCxnSpPr/>
          <p:nvPr/>
        </p:nvCxnSpPr>
        <p:spPr>
          <a:xfrm>
            <a:off x="1666882" y="5029200"/>
            <a:ext cx="19050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00132" y="4784877"/>
            <a:ext cx="13335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Ureter</a:t>
            </a:r>
            <a:endParaRPr lang="en-US" dirty="0"/>
          </a:p>
        </p:txBody>
      </p:sp>
      <p:cxnSp>
        <p:nvCxnSpPr>
          <p:cNvPr id="20" name="Straight Arrow Connector 19"/>
          <p:cNvCxnSpPr/>
          <p:nvPr/>
        </p:nvCxnSpPr>
        <p:spPr>
          <a:xfrm flipH="1">
            <a:off x="5276850" y="2522806"/>
            <a:ext cx="1885950" cy="1513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10368" y="2204506"/>
            <a:ext cx="1419232" cy="508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Cortex</a:t>
            </a:r>
            <a:endParaRPr lang="en-US" dirty="0"/>
          </a:p>
        </p:txBody>
      </p:sp>
      <p:cxnSp>
        <p:nvCxnSpPr>
          <p:cNvPr id="24" name="Straight Arrow Connector 23"/>
          <p:cNvCxnSpPr/>
          <p:nvPr/>
        </p:nvCxnSpPr>
        <p:spPr>
          <a:xfrm flipH="1">
            <a:off x="5286375" y="3211434"/>
            <a:ext cx="1523993" cy="45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524618" y="3070724"/>
            <a:ext cx="1704982" cy="434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Medulla</a:t>
            </a:r>
            <a:endParaRPr lang="en-US" dirty="0"/>
          </a:p>
        </p:txBody>
      </p:sp>
      <p:cxnSp>
        <p:nvCxnSpPr>
          <p:cNvPr id="28" name="Straight Arrow Connector 27"/>
          <p:cNvCxnSpPr/>
          <p:nvPr/>
        </p:nvCxnSpPr>
        <p:spPr>
          <a:xfrm flipH="1" flipV="1">
            <a:off x="4724400" y="4129881"/>
            <a:ext cx="2514600" cy="137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524618" y="4042447"/>
            <a:ext cx="1628782" cy="5295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Pelvis</a:t>
            </a:r>
            <a:endParaRPr lang="en-US" dirty="0"/>
          </a:p>
        </p:txBody>
      </p:sp>
    </p:spTree>
    <p:extLst>
      <p:ext uri="{BB962C8B-B14F-4D97-AF65-F5344CB8AC3E}">
        <p14:creationId xmlns:p14="http://schemas.microsoft.com/office/powerpoint/2010/main" val="24888931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          </a:t>
            </a:r>
            <a:r>
              <a:rPr lang="en-US" b="1" dirty="0" smtClean="0"/>
              <a:t>The </a:t>
            </a:r>
            <a:r>
              <a:rPr lang="en-US" b="1" dirty="0"/>
              <a:t>nephron</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sz="3200" b="1" dirty="0" smtClean="0">
                <a:latin typeface="Times New Roman" panose="02020603050405020304" pitchFamily="18" charset="0"/>
                <a:cs typeface="Times New Roman" panose="02020603050405020304" pitchFamily="18" charset="0"/>
              </a:rPr>
              <a:t>A nephron </a:t>
            </a:r>
            <a:r>
              <a:rPr lang="en-US" sz="3200" dirty="0" smtClean="0">
                <a:latin typeface="Times New Roman" panose="02020603050405020304" pitchFamily="18" charset="0"/>
                <a:cs typeface="Times New Roman" panose="02020603050405020304" pitchFamily="18" charset="0"/>
              </a:rPr>
              <a:t>is the </a:t>
            </a:r>
            <a:r>
              <a:rPr lang="en-US" sz="3200" dirty="0">
                <a:latin typeface="Times New Roman" panose="02020603050405020304" pitchFamily="18" charset="0"/>
                <a:cs typeface="Times New Roman" panose="02020603050405020304" pitchFamily="18" charset="0"/>
              </a:rPr>
              <a:t>functional unit of the </a:t>
            </a:r>
            <a:r>
              <a:rPr lang="en-US" sz="3200" dirty="0" smtClean="0">
                <a:latin typeface="Times New Roman" panose="02020603050405020304" pitchFamily="18" charset="0"/>
                <a:cs typeface="Times New Roman" panose="02020603050405020304" pitchFamily="18" charset="0"/>
              </a:rPr>
              <a:t>kidney where filtration of blood takes place. </a:t>
            </a: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The </a:t>
            </a:r>
            <a:r>
              <a:rPr lang="en-US" sz="3200" b="1" dirty="0">
                <a:latin typeface="Times New Roman" panose="02020603050405020304" pitchFamily="18" charset="0"/>
                <a:cs typeface="Times New Roman" panose="02020603050405020304" pitchFamily="18" charset="0"/>
              </a:rPr>
              <a:t>nephron has </a:t>
            </a:r>
            <a:r>
              <a:rPr lang="en-US" sz="3200" b="1" dirty="0" smtClean="0">
                <a:latin typeface="Times New Roman" panose="02020603050405020304" pitchFamily="18" charset="0"/>
                <a:cs typeface="Times New Roman" panose="02020603050405020304" pitchFamily="18" charset="0"/>
              </a:rPr>
              <a:t>the following </a:t>
            </a:r>
            <a:r>
              <a:rPr lang="en-US" sz="3200" b="1" dirty="0">
                <a:latin typeface="Times New Roman" panose="02020603050405020304" pitchFamily="18" charset="0"/>
                <a:cs typeface="Times New Roman" panose="02020603050405020304" pitchFamily="18" charset="0"/>
              </a:rPr>
              <a:t>parts: </a:t>
            </a:r>
            <a:endParaRPr lang="en-US" sz="3200" b="1"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1.</a:t>
            </a:r>
            <a:r>
              <a:rPr lang="en-US" sz="3200" dirty="0" smtClean="0"/>
              <a:t>Bowman’s </a:t>
            </a:r>
            <a:r>
              <a:rPr lang="en-US" sz="3200" dirty="0"/>
              <a:t>capsule, </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The proximal convoluted tubule </a:t>
            </a:r>
          </a:p>
          <a:p>
            <a:pPr marL="0" indent="0">
              <a:buNone/>
            </a:pPr>
            <a:r>
              <a:rPr lang="en-US" sz="3200" dirty="0">
                <a:latin typeface="Times New Roman" panose="02020603050405020304" pitchFamily="18" charset="0"/>
                <a:cs typeface="Times New Roman" panose="02020603050405020304" pitchFamily="18" charset="0"/>
              </a:rPr>
              <a:t>3</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a:t>
            </a:r>
            <a:r>
              <a:rPr lang="en-US" sz="3200" dirty="0" smtClean="0">
                <a:latin typeface="Times New Roman" panose="02020603050405020304" pitchFamily="18" charset="0"/>
                <a:cs typeface="Times New Roman" panose="02020603050405020304" pitchFamily="18" charset="0"/>
              </a:rPr>
              <a:t> U-shaped called </a:t>
            </a:r>
            <a:r>
              <a:rPr lang="en-US" sz="3200" b="1" dirty="0">
                <a:latin typeface="Times New Roman" panose="02020603050405020304" pitchFamily="18" charset="0"/>
                <a:cs typeface="Times New Roman" panose="02020603050405020304" pitchFamily="18" charset="0"/>
              </a:rPr>
              <a:t>loop of </a:t>
            </a:r>
            <a:r>
              <a:rPr lang="en-US" sz="3200" b="1" dirty="0" err="1">
                <a:latin typeface="Times New Roman" panose="02020603050405020304" pitchFamily="18" charset="0"/>
                <a:cs typeface="Times New Roman" panose="02020603050405020304" pitchFamily="18" charset="0"/>
              </a:rPr>
              <a:t>Henle</a:t>
            </a:r>
            <a:r>
              <a:rPr lang="en-US" sz="3200" b="1" dirty="0">
                <a:latin typeface="Times New Roman" panose="02020603050405020304" pitchFamily="18" charset="0"/>
                <a:cs typeface="Times New Roman" panose="02020603050405020304" pitchFamily="18" charset="0"/>
              </a:rPr>
              <a:t> </a:t>
            </a:r>
          </a:p>
          <a:p>
            <a:pPr marL="0" indent="0">
              <a:buNone/>
            </a:pPr>
            <a:r>
              <a:rPr lang="en-US" sz="3200" dirty="0">
                <a:latin typeface="Times New Roman" panose="02020603050405020304" pitchFamily="18" charset="0"/>
                <a:cs typeface="Times New Roman" panose="02020603050405020304" pitchFamily="18" charset="0"/>
              </a:rPr>
              <a:t>4</a:t>
            </a:r>
            <a:r>
              <a:rPr lang="en-US" sz="3200" dirty="0" smtClean="0">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distal convoluted </a:t>
            </a:r>
            <a:r>
              <a:rPr lang="en-US" sz="3200" dirty="0" smtClean="0">
                <a:latin typeface="Times New Roman" panose="02020603050405020304" pitchFamily="18" charset="0"/>
                <a:cs typeface="Times New Roman" panose="02020603050405020304" pitchFamily="18" charset="0"/>
              </a:rPr>
              <a:t>tubule.</a:t>
            </a:r>
          </a:p>
          <a:p>
            <a:pPr marL="0" indent="0">
              <a:buNone/>
            </a:pPr>
            <a:r>
              <a:rPr lang="en-US" sz="3200" dirty="0">
                <a:latin typeface="Times New Roman" panose="02020603050405020304" pitchFamily="18" charset="0"/>
                <a:cs typeface="Times New Roman" panose="02020603050405020304" pitchFamily="18" charset="0"/>
              </a:rPr>
              <a:t>5</a:t>
            </a:r>
            <a:r>
              <a:rPr lang="en-US" sz="3200" dirty="0" smtClean="0">
                <a:latin typeface="Times New Roman" panose="02020603050405020304" pitchFamily="18" charset="0"/>
                <a:cs typeface="Times New Roman" panose="02020603050405020304" pitchFamily="18" charset="0"/>
              </a:rPr>
              <a:t>.T</a:t>
            </a:r>
            <a:r>
              <a:rPr lang="en-US" sz="3200" dirty="0" smtClean="0"/>
              <a:t>he </a:t>
            </a:r>
            <a:r>
              <a:rPr lang="en-US" sz="3200" dirty="0"/>
              <a:t>collecting duct. </a:t>
            </a:r>
            <a:endParaRPr lang="en-US"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1563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Structure of the </a:t>
            </a:r>
            <a:r>
              <a:rPr lang="en-US" b="1" dirty="0"/>
              <a:t>nephron</a:t>
            </a:r>
            <a:endParaRPr lang="en-US" dirty="0"/>
          </a:p>
        </p:txBody>
      </p:sp>
      <p:pic>
        <p:nvPicPr>
          <p:cNvPr id="4" name="Content Placeholder 3"/>
          <p:cNvPicPr>
            <a:picLocks noGrp="1" noChangeAspect="1"/>
          </p:cNvPicPr>
          <p:nvPr>
            <p:ph idx="1"/>
          </p:nvPr>
        </p:nvPicPr>
        <p:blipFill>
          <a:blip r:embed="rId2"/>
          <a:stretch>
            <a:fillRect/>
          </a:stretch>
        </p:blipFill>
        <p:spPr>
          <a:xfrm>
            <a:off x="1676400" y="1935163"/>
            <a:ext cx="4953000" cy="4770437"/>
          </a:xfrm>
          <a:prstGeom prst="rect">
            <a:avLst/>
          </a:prstGeom>
        </p:spPr>
      </p:pic>
      <p:cxnSp>
        <p:nvCxnSpPr>
          <p:cNvPr id="6" name="Straight Arrow Connector 5"/>
          <p:cNvCxnSpPr/>
          <p:nvPr/>
        </p:nvCxnSpPr>
        <p:spPr>
          <a:xfrm>
            <a:off x="1676400" y="2971800"/>
            <a:ext cx="19050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304" y="2602523"/>
            <a:ext cx="2070295"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Bowman capsule</a:t>
            </a:r>
            <a:endParaRPr lang="en-US" dirty="0"/>
          </a:p>
        </p:txBody>
      </p:sp>
      <p:cxnSp>
        <p:nvCxnSpPr>
          <p:cNvPr id="9" name="Straight Arrow Connector 8"/>
          <p:cNvCxnSpPr/>
          <p:nvPr/>
        </p:nvCxnSpPr>
        <p:spPr>
          <a:xfrm>
            <a:off x="1066800" y="1935163"/>
            <a:ext cx="2286000" cy="27463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8600" y="1847088"/>
            <a:ext cx="1904999" cy="5913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Afferent arteriole</a:t>
            </a:r>
            <a:endParaRPr lang="en-US" dirty="0"/>
          </a:p>
        </p:txBody>
      </p:sp>
      <p:cxnSp>
        <p:nvCxnSpPr>
          <p:cNvPr id="12" name="Straight Arrow Connector 11"/>
          <p:cNvCxnSpPr/>
          <p:nvPr/>
        </p:nvCxnSpPr>
        <p:spPr>
          <a:xfrm flipH="1">
            <a:off x="4798255" y="2274277"/>
            <a:ext cx="1828800" cy="773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67400" y="2091238"/>
            <a:ext cx="2667000" cy="5032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Proximal convoluted tubule </a:t>
            </a:r>
            <a:endParaRPr lang="en-US" dirty="0"/>
          </a:p>
        </p:txBody>
      </p:sp>
      <p:cxnSp>
        <p:nvCxnSpPr>
          <p:cNvPr id="16" name="Straight Arrow Connector 15"/>
          <p:cNvCxnSpPr/>
          <p:nvPr/>
        </p:nvCxnSpPr>
        <p:spPr>
          <a:xfrm flipH="1">
            <a:off x="4723227" y="3521651"/>
            <a:ext cx="1978855"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3387114"/>
            <a:ext cx="2209800" cy="4990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Distal convoluted tubule</a:t>
            </a:r>
            <a:endParaRPr lang="en-US" dirty="0"/>
          </a:p>
        </p:txBody>
      </p:sp>
      <p:cxnSp>
        <p:nvCxnSpPr>
          <p:cNvPr id="19" name="Straight Arrow Connector 18"/>
          <p:cNvCxnSpPr/>
          <p:nvPr/>
        </p:nvCxnSpPr>
        <p:spPr>
          <a:xfrm flipH="1">
            <a:off x="5101882" y="5227925"/>
            <a:ext cx="1679918" cy="487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324600" y="4904667"/>
            <a:ext cx="2057400" cy="5471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Collecting duct</a:t>
            </a:r>
            <a:endParaRPr lang="en-US" dirty="0"/>
          </a:p>
        </p:txBody>
      </p:sp>
      <p:cxnSp>
        <p:nvCxnSpPr>
          <p:cNvPr id="23" name="Straight Arrow Connector 22"/>
          <p:cNvCxnSpPr/>
          <p:nvPr/>
        </p:nvCxnSpPr>
        <p:spPr>
          <a:xfrm flipV="1">
            <a:off x="899745" y="5715000"/>
            <a:ext cx="237744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79827" y="5715000"/>
            <a:ext cx="1829973"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Loop of </a:t>
            </a:r>
            <a:r>
              <a:rPr lang="en-US" dirty="0" err="1" smtClean="0"/>
              <a:t>Henle</a:t>
            </a:r>
            <a:endParaRPr lang="en-US" dirty="0"/>
          </a:p>
        </p:txBody>
      </p:sp>
    </p:spTree>
    <p:extLst>
      <p:ext uri="{BB962C8B-B14F-4D97-AF65-F5344CB8AC3E}">
        <p14:creationId xmlns:p14="http://schemas.microsoft.com/office/powerpoint/2010/main" val="40191300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Urine formation </a:t>
            </a:r>
            <a:endParaRPr lang="en-US" dirty="0"/>
          </a:p>
        </p:txBody>
      </p:sp>
      <p:sp>
        <p:nvSpPr>
          <p:cNvPr id="3" name="Content Placeholder 2"/>
          <p:cNvSpPr>
            <a:spLocks noGrp="1"/>
          </p:cNvSpPr>
          <p:nvPr>
            <p:ph idx="1"/>
          </p:nvPr>
        </p:nvSpPr>
        <p:spPr>
          <a:xfrm>
            <a:off x="228600" y="1935480"/>
            <a:ext cx="8686800" cy="4389120"/>
          </a:xfrm>
        </p:spPr>
        <p:txBody>
          <a:bodyPr/>
          <a:lstStyle/>
          <a:p>
            <a:pPr marL="0" indent="0">
              <a:buNone/>
            </a:pPr>
            <a:r>
              <a:rPr lang="en-US" dirty="0" smtClean="0"/>
              <a:t>Urine formation occurs through these steps:</a:t>
            </a:r>
            <a:endParaRPr lang="en-US" dirty="0"/>
          </a:p>
          <a:p>
            <a:pPr marL="0" indent="0">
              <a:buNone/>
            </a:pPr>
            <a:r>
              <a:rPr lang="en-US" b="1" dirty="0" smtClean="0"/>
              <a:t>1.Ultrafiltration :</a:t>
            </a:r>
            <a:r>
              <a:rPr lang="en-US" dirty="0"/>
              <a:t> </a:t>
            </a:r>
            <a:r>
              <a:rPr lang="en-US" dirty="0" smtClean="0"/>
              <a:t>Separation </a:t>
            </a:r>
            <a:r>
              <a:rPr lang="en-US" dirty="0"/>
              <a:t>the useful </a:t>
            </a:r>
            <a:r>
              <a:rPr lang="en-US" dirty="0" smtClean="0"/>
              <a:t>substances from no useful substances. It takes place in glomerulus.</a:t>
            </a:r>
            <a:endParaRPr lang="en-US" b="1" dirty="0"/>
          </a:p>
          <a:p>
            <a:pPr marL="0" indent="0">
              <a:buNone/>
            </a:pPr>
            <a:r>
              <a:rPr lang="en-US" b="1" dirty="0" smtClean="0"/>
              <a:t>2. Selective reabsorption: </a:t>
            </a:r>
            <a:r>
              <a:rPr lang="en-US" dirty="0"/>
              <a:t> </a:t>
            </a:r>
            <a:r>
              <a:rPr lang="en-US" dirty="0" smtClean="0"/>
              <a:t>Returning of useful </a:t>
            </a:r>
            <a:r>
              <a:rPr lang="en-US" dirty="0"/>
              <a:t>substances </a:t>
            </a:r>
            <a:r>
              <a:rPr lang="en-US" dirty="0" smtClean="0"/>
              <a:t> </a:t>
            </a:r>
            <a:r>
              <a:rPr lang="en-US" dirty="0"/>
              <a:t>back into the blood so that they are not </a:t>
            </a:r>
            <a:r>
              <a:rPr lang="en-US" dirty="0" smtClean="0"/>
              <a:t>lost.</a:t>
            </a:r>
          </a:p>
          <a:p>
            <a:pPr marL="0" indent="0">
              <a:buNone/>
            </a:pPr>
            <a:r>
              <a:rPr lang="en-US" b="1" i="1" dirty="0" smtClean="0"/>
              <a:t>Ultrafiltration occurs as follow:</a:t>
            </a:r>
          </a:p>
          <a:p>
            <a:pPr>
              <a:buFont typeface="Wingdings" panose="05000000000000000000" pitchFamily="2" charset="2"/>
              <a:buChar char="Ø"/>
            </a:pPr>
            <a:r>
              <a:rPr lang="en-US" dirty="0" smtClean="0"/>
              <a:t>Blood </a:t>
            </a:r>
            <a:r>
              <a:rPr lang="en-US" dirty="0"/>
              <a:t>with high pressure</a:t>
            </a:r>
            <a:r>
              <a:rPr lang="en-US" dirty="0" smtClean="0"/>
              <a:t> enters the glomerulus by afferent arterioles and forces </a:t>
            </a:r>
            <a:r>
              <a:rPr lang="en-US" b="1" dirty="0"/>
              <a:t>water, mineral ions </a:t>
            </a:r>
            <a:r>
              <a:rPr lang="en-US" dirty="0"/>
              <a:t>and small molecules like </a:t>
            </a:r>
            <a:r>
              <a:rPr lang="en-US" b="1" dirty="0"/>
              <a:t>glucose, amino acids </a:t>
            </a:r>
            <a:r>
              <a:rPr lang="en-US" dirty="0"/>
              <a:t>and </a:t>
            </a:r>
            <a:r>
              <a:rPr lang="en-US" b="1" dirty="0"/>
              <a:t>urea </a:t>
            </a:r>
            <a:r>
              <a:rPr lang="en-US" dirty="0"/>
              <a:t>out of the </a:t>
            </a:r>
            <a:r>
              <a:rPr lang="en-US" dirty="0" smtClean="0"/>
              <a:t>glomerulus and forms </a:t>
            </a:r>
            <a:r>
              <a:rPr lang="en-US" b="1" dirty="0" smtClean="0"/>
              <a:t>glomerular filtrate.</a:t>
            </a:r>
            <a:r>
              <a:rPr lang="en-US" dirty="0" smtClean="0"/>
              <a:t> </a:t>
            </a:r>
            <a:endParaRPr lang="en-US" dirty="0"/>
          </a:p>
        </p:txBody>
      </p:sp>
    </p:spTree>
    <p:extLst>
      <p:ext uri="{BB962C8B-B14F-4D97-AF65-F5344CB8AC3E}">
        <p14:creationId xmlns:p14="http://schemas.microsoft.com/office/powerpoint/2010/main" val="25601662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Urine formation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Notice: The </a:t>
            </a:r>
            <a:r>
              <a:rPr lang="en-US" dirty="0"/>
              <a:t>larger molecules in the blood, like </a:t>
            </a:r>
            <a:r>
              <a:rPr lang="en-US" b="1" dirty="0"/>
              <a:t>blood proteins, white blood cells, red blood cells </a:t>
            </a:r>
            <a:r>
              <a:rPr lang="en-US" dirty="0"/>
              <a:t>and </a:t>
            </a:r>
            <a:r>
              <a:rPr lang="en-US" b="1" dirty="0"/>
              <a:t>platelets </a:t>
            </a:r>
            <a:r>
              <a:rPr lang="en-US" dirty="0"/>
              <a:t>cannot pass through the capillary walls of the glomerulus. These remain in the blood and continue to flow to the efferent </a:t>
            </a:r>
            <a:r>
              <a:rPr lang="en-US" dirty="0" smtClean="0"/>
              <a:t>arteriole and back to the body.</a:t>
            </a:r>
          </a:p>
          <a:p>
            <a:pPr>
              <a:buFont typeface="Wingdings" panose="05000000000000000000" pitchFamily="2" charset="2"/>
              <a:buChar char="Ø"/>
            </a:pPr>
            <a:r>
              <a:rPr lang="en-US" b="1" i="1" dirty="0" smtClean="0">
                <a:latin typeface="Times New Roman" panose="02020603050405020304" pitchFamily="18" charset="0"/>
                <a:cs typeface="Times New Roman" panose="02020603050405020304" pitchFamily="18" charset="0"/>
              </a:rPr>
              <a:t>Selective reabsorption occurs as follow:</a:t>
            </a:r>
          </a:p>
          <a:p>
            <a:pPr marL="0" indent="0">
              <a:buNone/>
            </a:pPr>
            <a:r>
              <a:rPr lang="en-US" dirty="0" smtClean="0">
                <a:latin typeface="Times New Roman" panose="02020603050405020304" pitchFamily="18" charset="0"/>
                <a:cs typeface="Times New Roman" panose="02020603050405020304" pitchFamily="18" charset="0"/>
              </a:rPr>
              <a:t>As the glomerular filtrate passes along the nephron, some substances that are useful to the body are selectively taken back or reabsorbed into the blood capillaries network surrounding the nephron.</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39343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Urine formation</a:t>
            </a:r>
            <a:endParaRPr lang="en-US" dirty="0"/>
          </a:p>
        </p:txBody>
      </p:sp>
      <p:sp>
        <p:nvSpPr>
          <p:cNvPr id="3" name="Content Placeholder 2"/>
          <p:cNvSpPr>
            <a:spLocks noGrp="1"/>
          </p:cNvSpPr>
          <p:nvPr>
            <p:ph idx="1"/>
          </p:nvPr>
        </p:nvSpPr>
        <p:spPr>
          <a:xfrm>
            <a:off x="445477" y="1847088"/>
            <a:ext cx="8229600" cy="4389120"/>
          </a:xfrm>
        </p:spPr>
        <p:txBody>
          <a:bodyPr/>
          <a:lstStyle/>
          <a:p>
            <a:pPr>
              <a:buFont typeface="Wingdings" panose="05000000000000000000" pitchFamily="2" charset="2"/>
              <a:buChar char="ü"/>
            </a:pPr>
            <a:r>
              <a:rPr lang="en-US" dirty="0" smtClean="0"/>
              <a:t>All </a:t>
            </a:r>
            <a:r>
              <a:rPr lang="en-US" b="1" dirty="0"/>
              <a:t>amino acids </a:t>
            </a:r>
            <a:r>
              <a:rPr lang="en-US" dirty="0"/>
              <a:t>and </a:t>
            </a:r>
            <a:r>
              <a:rPr lang="en-US" b="1" dirty="0"/>
              <a:t>glucose </a:t>
            </a:r>
            <a:r>
              <a:rPr lang="en-US" dirty="0"/>
              <a:t>are reabsorbed by active transport in the proximal convoluted </a:t>
            </a:r>
            <a:r>
              <a:rPr lang="en-US" dirty="0" smtClean="0"/>
              <a:t>tubule and some </a:t>
            </a:r>
            <a:r>
              <a:rPr lang="en-US" b="1" dirty="0"/>
              <a:t>salts </a:t>
            </a:r>
            <a:r>
              <a:rPr lang="en-US" dirty="0"/>
              <a:t>and </a:t>
            </a:r>
            <a:r>
              <a:rPr lang="en-US" b="1" dirty="0"/>
              <a:t>water </a:t>
            </a:r>
            <a:r>
              <a:rPr lang="en-US" dirty="0"/>
              <a:t>are reabsorbed depending on how much of them the body still needs </a:t>
            </a:r>
          </a:p>
          <a:p>
            <a:pPr>
              <a:buFont typeface="Wingdings" panose="05000000000000000000" pitchFamily="2" charset="2"/>
              <a:buChar char="ü"/>
            </a:pPr>
            <a:r>
              <a:rPr lang="en-US" dirty="0"/>
              <a:t>No </a:t>
            </a:r>
            <a:r>
              <a:rPr lang="en-US" b="1" dirty="0"/>
              <a:t>urea </a:t>
            </a:r>
            <a:r>
              <a:rPr lang="en-US" dirty="0"/>
              <a:t>is reabsorbed into the blood. </a:t>
            </a:r>
          </a:p>
          <a:p>
            <a:pPr marL="0" indent="0">
              <a:buNone/>
            </a:pPr>
            <a:r>
              <a:rPr lang="en-US" b="1" dirty="0" smtClean="0"/>
              <a:t>Notice</a:t>
            </a:r>
            <a:r>
              <a:rPr lang="en-US" dirty="0" smtClean="0"/>
              <a:t>: Water </a:t>
            </a:r>
            <a:r>
              <a:rPr lang="en-US" dirty="0"/>
              <a:t>is absorbed by osmosis and salts by active transport. </a:t>
            </a:r>
            <a:endParaRPr lang="en-US" dirty="0" smtClean="0"/>
          </a:p>
          <a:p>
            <a:pPr marL="0" indent="0">
              <a:buNone/>
            </a:pPr>
            <a:r>
              <a:rPr lang="en-US" b="1" dirty="0" smtClean="0"/>
              <a:t>After the removal of useful substances during the selective reabsorption the remaining forms urine that is emptied to bladder</a:t>
            </a:r>
            <a:r>
              <a:rPr lang="en-US" dirty="0" smtClean="0"/>
              <a:t>.</a:t>
            </a:r>
            <a:endParaRPr lang="en-US" dirty="0"/>
          </a:p>
        </p:txBody>
      </p:sp>
    </p:spTree>
    <p:extLst>
      <p:ext uri="{BB962C8B-B14F-4D97-AF65-F5344CB8AC3E}">
        <p14:creationId xmlns:p14="http://schemas.microsoft.com/office/powerpoint/2010/main" val="41806024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Adaptations of birds to their environment </a:t>
            </a:r>
            <a:endParaRPr lang="en-US" dirty="0"/>
          </a:p>
        </p:txBody>
      </p:sp>
      <p:sp>
        <p:nvSpPr>
          <p:cNvPr id="5" name="Content Placeholder 4"/>
          <p:cNvSpPr>
            <a:spLocks noGrp="1"/>
          </p:cNvSpPr>
          <p:nvPr>
            <p:ph idx="1"/>
          </p:nvPr>
        </p:nvSpPr>
        <p:spPr/>
        <p:txBody>
          <a:bodyPr>
            <a:norm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forelimbs of birds are modified to form wings for flight.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Flight </a:t>
            </a:r>
            <a:r>
              <a:rPr lang="en-US" sz="3200" dirty="0">
                <a:latin typeface="Times New Roman" panose="02020603050405020304" pitchFamily="18" charset="0"/>
                <a:cs typeface="Times New Roman" panose="02020603050405020304" pitchFamily="18" charset="0"/>
              </a:rPr>
              <a:t>birds are light in weight. Their bones are </a:t>
            </a:r>
            <a:r>
              <a:rPr lang="en-US" sz="3200" dirty="0" smtClean="0">
                <a:latin typeface="Times New Roman" panose="02020603050405020304" pitchFamily="18" charset="0"/>
                <a:cs typeface="Times New Roman" panose="02020603050405020304" pitchFamily="18" charset="0"/>
              </a:rPr>
              <a:t>air-filled.</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Birds </a:t>
            </a:r>
            <a:r>
              <a:rPr lang="en-US" sz="3200" dirty="0">
                <a:latin typeface="Times New Roman" panose="02020603050405020304" pitchFamily="18" charset="0"/>
                <a:cs typeface="Times New Roman" panose="02020603050405020304" pitchFamily="18" charset="0"/>
              </a:rPr>
              <a:t>lay eggs with hard calcareous shells to avoid drying out.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beaks of birds are modified for different modes of </a:t>
            </a:r>
            <a:r>
              <a:rPr lang="en-US" sz="3200" dirty="0" smtClean="0">
                <a:latin typeface="Times New Roman" panose="02020603050405020304" pitchFamily="18" charset="0"/>
                <a:cs typeface="Times New Roman" panose="02020603050405020304" pitchFamily="18" charset="0"/>
              </a:rPr>
              <a:t>feeding.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3004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Times New Roman" panose="02020603050405020304" pitchFamily="18" charset="0"/>
                <a:cs typeface="Times New Roman" panose="02020603050405020304" pitchFamily="18" charset="0"/>
              </a:rPr>
              <a:t>Factors affecting concentration of urine and Practices that maintain healthy urinary system</a:t>
            </a:r>
          </a:p>
        </p:txBody>
      </p:sp>
      <p:sp>
        <p:nvSpPr>
          <p:cNvPr id="3" name="Content Placeholder 2"/>
          <p:cNvSpPr>
            <a:spLocks noGrp="1"/>
          </p:cNvSpPr>
          <p:nvPr>
            <p:ph idx="1"/>
          </p:nvPr>
        </p:nvSpPr>
        <p:spPr/>
        <p:txBody>
          <a:bodyPr/>
          <a:lstStyle/>
          <a:p>
            <a:pPr marL="0" indent="0">
              <a:buNone/>
            </a:pPr>
            <a:r>
              <a:rPr lang="en-US" b="1" dirty="0"/>
              <a:t>Lesson 4:</a:t>
            </a:r>
            <a:r>
              <a:rPr lang="en-US" dirty="0"/>
              <a:t> Factors affecting concentration of urine and Practices that maintain healthy urinary system.</a:t>
            </a:r>
          </a:p>
          <a:p>
            <a:pPr marL="0" indent="0">
              <a:buNone/>
            </a:pPr>
            <a:r>
              <a:rPr lang="en-US" b="1" i="1" dirty="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dirty="0"/>
              <a:t>Develop good habits to maintain healthy urinary system.</a:t>
            </a:r>
          </a:p>
          <a:p>
            <a:pPr marL="0" indent="0">
              <a:buNone/>
            </a:pPr>
            <a:endParaRPr lang="en-US" dirty="0"/>
          </a:p>
        </p:txBody>
      </p:sp>
    </p:spTree>
    <p:extLst>
      <p:ext uri="{BB962C8B-B14F-4D97-AF65-F5344CB8AC3E}">
        <p14:creationId xmlns:p14="http://schemas.microsoft.com/office/powerpoint/2010/main" val="31624916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Autofit/>
          </a:bodyPr>
          <a:lstStyle/>
          <a:p>
            <a:r>
              <a:rPr lang="en-US" sz="4000" dirty="0">
                <a:latin typeface="Times New Roman" panose="02020603050405020304" pitchFamily="18" charset="0"/>
                <a:cs typeface="Times New Roman" panose="02020603050405020304" pitchFamily="18" charset="0"/>
              </a:rPr>
              <a:t>Factors affecting concentration of urine</a:t>
            </a:r>
            <a:endParaRPr lang="en-US" sz="4000" dirty="0"/>
          </a:p>
        </p:txBody>
      </p:sp>
      <p:sp>
        <p:nvSpPr>
          <p:cNvPr id="3" name="Content Placeholder 2"/>
          <p:cNvSpPr>
            <a:spLocks noGrp="1"/>
          </p:cNvSpPr>
          <p:nvPr>
            <p:ph idx="1"/>
          </p:nvPr>
        </p:nvSpPr>
        <p:spPr>
          <a:xfrm>
            <a:off x="457200" y="1524000"/>
            <a:ext cx="8229600" cy="4800600"/>
          </a:xfrm>
        </p:spPr>
        <p:txBody>
          <a:bodyPr>
            <a:normAutofit lnSpcReduction="10000"/>
          </a:bodyPr>
          <a:lstStyle/>
          <a:p>
            <a:pPr>
              <a:buFont typeface="Wingdings" panose="05000000000000000000" pitchFamily="2" charset="2"/>
              <a:buChar char="q"/>
            </a:pPr>
            <a:r>
              <a:rPr lang="en-US" sz="2800" b="1" dirty="0"/>
              <a:t>Factors that affect urine production</a:t>
            </a:r>
            <a:endParaRPr lang="en-US" b="1" dirty="0" smtClean="0"/>
          </a:p>
          <a:p>
            <a:pPr marL="0" indent="0">
              <a:buNone/>
            </a:pPr>
            <a:r>
              <a:rPr lang="en-US" b="1" dirty="0" smtClean="0"/>
              <a:t>1</a:t>
            </a:r>
            <a:r>
              <a:rPr lang="en-US" b="1" dirty="0"/>
              <a:t>. Amount of fluids </a:t>
            </a:r>
            <a:r>
              <a:rPr lang="en-US" b="1" dirty="0" smtClean="0"/>
              <a:t>taken:  </a:t>
            </a:r>
            <a:r>
              <a:rPr lang="en-US" dirty="0" smtClean="0"/>
              <a:t>Large </a:t>
            </a:r>
            <a:r>
              <a:rPr lang="en-US" dirty="0"/>
              <a:t>intake of </a:t>
            </a:r>
            <a:r>
              <a:rPr lang="en-US" dirty="0" smtClean="0"/>
              <a:t>fluids results in </a:t>
            </a:r>
            <a:r>
              <a:rPr lang="en-US" dirty="0"/>
              <a:t>the production of large amounts of dilute </a:t>
            </a:r>
            <a:r>
              <a:rPr lang="en-US" dirty="0" smtClean="0"/>
              <a:t>urine. </a:t>
            </a:r>
            <a:endParaRPr lang="en-US" dirty="0"/>
          </a:p>
          <a:p>
            <a:pPr marL="0" indent="0">
              <a:buNone/>
            </a:pPr>
            <a:r>
              <a:rPr lang="en-US" b="1" dirty="0"/>
              <a:t>2. Amount of salt taken </a:t>
            </a:r>
            <a:r>
              <a:rPr lang="en-US" dirty="0"/>
              <a:t> </a:t>
            </a:r>
            <a:r>
              <a:rPr lang="en-US" dirty="0" smtClean="0"/>
              <a:t>Intake </a:t>
            </a:r>
            <a:r>
              <a:rPr lang="en-US" dirty="0"/>
              <a:t>of a salty </a:t>
            </a:r>
            <a:r>
              <a:rPr lang="en-US" dirty="0" smtClean="0"/>
              <a:t>meal,  decreases the volume of urine produced. </a:t>
            </a:r>
          </a:p>
          <a:p>
            <a:pPr marL="0" indent="0">
              <a:buNone/>
            </a:pPr>
            <a:r>
              <a:rPr lang="en-US" b="1" dirty="0" smtClean="0"/>
              <a:t>3</a:t>
            </a:r>
            <a:r>
              <a:rPr lang="en-US" b="1" dirty="0"/>
              <a:t>. Weather </a:t>
            </a:r>
            <a:endParaRPr lang="en-US" dirty="0"/>
          </a:p>
          <a:p>
            <a:pPr>
              <a:buFont typeface="Wingdings" panose="05000000000000000000" pitchFamily="2" charset="2"/>
              <a:buChar char="Ø"/>
            </a:pPr>
            <a:r>
              <a:rPr lang="en-US" dirty="0"/>
              <a:t>In hot and dry weather conditions, the body </a:t>
            </a:r>
            <a:r>
              <a:rPr lang="en-US" dirty="0" smtClean="0"/>
              <a:t> </a:t>
            </a:r>
            <a:r>
              <a:rPr lang="en-US" dirty="0"/>
              <a:t>lose a lot of water through </a:t>
            </a:r>
            <a:r>
              <a:rPr lang="en-US" dirty="0" smtClean="0"/>
              <a:t>sweating which results in production of   colored</a:t>
            </a:r>
            <a:r>
              <a:rPr lang="en-US" dirty="0"/>
              <a:t>, little and smelly </a:t>
            </a:r>
            <a:r>
              <a:rPr lang="en-US" dirty="0" smtClean="0"/>
              <a:t>urine</a:t>
            </a:r>
            <a:r>
              <a:rPr lang="en-US" dirty="0"/>
              <a:t> </a:t>
            </a:r>
          </a:p>
          <a:p>
            <a:pPr>
              <a:buFont typeface="Wingdings" panose="05000000000000000000" pitchFamily="2" charset="2"/>
              <a:buChar char="Ø"/>
            </a:pPr>
            <a:r>
              <a:rPr lang="en-US" dirty="0"/>
              <a:t>During cold weather the frequency of urination increases because sweating is so minimal. </a:t>
            </a:r>
          </a:p>
        </p:txBody>
      </p:sp>
    </p:spTree>
    <p:extLst>
      <p:ext uri="{BB962C8B-B14F-4D97-AF65-F5344CB8AC3E}">
        <p14:creationId xmlns:p14="http://schemas.microsoft.com/office/powerpoint/2010/main" val="33913563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4825"/>
            <a:ext cx="8229600" cy="1143000"/>
          </a:xfrm>
        </p:spPr>
        <p:txBody>
          <a:bodyPr>
            <a:normAutofit/>
          </a:bodyPr>
          <a:lstStyle/>
          <a:p>
            <a:r>
              <a:rPr lang="en-US" sz="3600" b="1" dirty="0">
                <a:latin typeface="Times New Roman" panose="02020603050405020304" pitchFamily="18" charset="0"/>
                <a:cs typeface="Times New Roman" panose="02020603050405020304" pitchFamily="18" charset="0"/>
              </a:rPr>
              <a:t>Factors affecting concentration of urine</a:t>
            </a:r>
            <a:endParaRPr lang="en-US" sz="3600" b="1" dirty="0"/>
          </a:p>
        </p:txBody>
      </p:sp>
      <p:sp>
        <p:nvSpPr>
          <p:cNvPr id="3" name="Content Placeholder 2"/>
          <p:cNvSpPr>
            <a:spLocks noGrp="1"/>
          </p:cNvSpPr>
          <p:nvPr>
            <p:ph idx="1"/>
          </p:nvPr>
        </p:nvSpPr>
        <p:spPr/>
        <p:txBody>
          <a:bodyPr/>
          <a:lstStyle/>
          <a:p>
            <a:pPr marL="0" indent="0">
              <a:buNone/>
            </a:pPr>
            <a:r>
              <a:rPr lang="en-US" b="1" dirty="0" smtClean="0"/>
              <a:t>4</a:t>
            </a:r>
            <a:r>
              <a:rPr lang="en-US" b="1" dirty="0"/>
              <a:t>. </a:t>
            </a:r>
            <a:r>
              <a:rPr lang="en-US" sz="2800" b="1" dirty="0">
                <a:latin typeface="Times New Roman" panose="02020603050405020304" pitchFamily="18" charset="0"/>
                <a:cs typeface="Times New Roman" panose="02020603050405020304" pitchFamily="18" charset="0"/>
              </a:rPr>
              <a:t>Physical activity </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During </a:t>
            </a:r>
            <a:r>
              <a:rPr lang="en-US" sz="2800" dirty="0">
                <a:latin typeface="Times New Roman" panose="02020603050405020304" pitchFamily="18" charset="0"/>
                <a:cs typeface="Times New Roman" panose="02020603050405020304" pitchFamily="18" charset="0"/>
              </a:rPr>
              <a:t>an exercise like running, jumping and playing, we sweat a lot. The kidney reabsorbs more water resulting in little, </a:t>
            </a:r>
            <a:r>
              <a:rPr lang="en-US" sz="2800" dirty="0" smtClean="0">
                <a:latin typeface="Times New Roman" panose="02020603050405020304" pitchFamily="18" charset="0"/>
                <a:cs typeface="Times New Roman" panose="02020603050405020304" pitchFamily="18" charset="0"/>
              </a:rPr>
              <a:t>colored </a:t>
            </a:r>
            <a:r>
              <a:rPr lang="en-US" sz="2800" dirty="0">
                <a:latin typeface="Times New Roman" panose="02020603050405020304" pitchFamily="18" charset="0"/>
                <a:cs typeface="Times New Roman" panose="02020603050405020304" pitchFamily="18" charset="0"/>
              </a:rPr>
              <a:t>and smelly urine</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b="1" dirty="0" smtClean="0">
                <a:latin typeface="Times New Roman" panose="02020603050405020304" pitchFamily="18" charset="0"/>
                <a:cs typeface="Times New Roman" panose="02020603050405020304" pitchFamily="18" charset="0"/>
              </a:rPr>
              <a:t>5.</a:t>
            </a:r>
            <a:r>
              <a:rPr lang="en-US" sz="28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In take of alcoholic drinks</a:t>
            </a:r>
            <a:r>
              <a:rPr lang="en-US" sz="2800" dirty="0" smtClean="0">
                <a:latin typeface="Times New Roman" panose="02020603050405020304" pitchFamily="18" charset="0"/>
                <a:cs typeface="Times New Roman" panose="02020603050405020304" pitchFamily="18" charset="0"/>
              </a:rPr>
              <a:t>: Alcohol prevents ADH from helping kidney not to lose water , hence causing too much production of urine.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4439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Practices that maintain healthy urinary system </a:t>
            </a:r>
            <a:r>
              <a:rPr lang="en-US" sz="3200" dirty="0"/>
              <a:t/>
            </a:r>
            <a:br>
              <a:rPr lang="en-US" sz="3200" dirty="0"/>
            </a:br>
            <a:endParaRPr lang="en-US" sz="3200" dirty="0"/>
          </a:p>
        </p:txBody>
      </p:sp>
      <p:sp>
        <p:nvSpPr>
          <p:cNvPr id="3" name="Content Placeholder 2"/>
          <p:cNvSpPr>
            <a:spLocks noGrp="1"/>
          </p:cNvSpPr>
          <p:nvPr>
            <p:ph idx="1"/>
          </p:nvPr>
        </p:nvSpPr>
        <p:spPr/>
        <p:txBody>
          <a:bodyPr/>
          <a:lstStyle/>
          <a:p>
            <a:pPr marL="0" indent="0">
              <a:buNone/>
            </a:pPr>
            <a:r>
              <a:rPr lang="en-US" b="1" dirty="0" smtClean="0"/>
              <a:t>Practices </a:t>
            </a:r>
            <a:r>
              <a:rPr lang="en-US" b="1" dirty="0"/>
              <a:t>that </a:t>
            </a:r>
            <a:r>
              <a:rPr lang="en-US" b="1" dirty="0" smtClean="0"/>
              <a:t>maintain </a:t>
            </a:r>
            <a:r>
              <a:rPr lang="en-US" b="1" dirty="0"/>
              <a:t>healthy urinary </a:t>
            </a:r>
            <a:r>
              <a:rPr lang="en-US" b="1" dirty="0" smtClean="0"/>
              <a:t>system are: </a:t>
            </a:r>
          </a:p>
          <a:p>
            <a:pPr marL="514350" indent="-514350">
              <a:buAutoNum type="arabicPeriod"/>
            </a:pPr>
            <a:r>
              <a:rPr lang="en-US" b="1" dirty="0" smtClean="0">
                <a:latin typeface="Times New Roman" panose="02020603050405020304" pitchFamily="18" charset="0"/>
                <a:cs typeface="Times New Roman" panose="02020603050405020304" pitchFamily="18" charset="0"/>
              </a:rPr>
              <a:t>Drinking </a:t>
            </a:r>
            <a:r>
              <a:rPr lang="en-US" b="1" dirty="0">
                <a:latin typeface="Times New Roman" panose="02020603050405020304" pitchFamily="18" charset="0"/>
                <a:cs typeface="Times New Roman" panose="02020603050405020304" pitchFamily="18" charset="0"/>
              </a:rPr>
              <a:t>a lot of water</a:t>
            </a:r>
            <a:r>
              <a:rPr lang="en-US" dirty="0">
                <a:latin typeface="Times New Roman" panose="02020603050405020304" pitchFamily="18" charset="0"/>
                <a:cs typeface="Times New Roman" panose="02020603050405020304" pitchFamily="18" charset="0"/>
              </a:rPr>
              <a:t>, at least 10 glasses of water a day to flush </a:t>
            </a:r>
            <a:r>
              <a:rPr lang="en-US" dirty="0" smtClean="0">
                <a:latin typeface="Times New Roman" panose="02020603050405020304" pitchFamily="18" charset="0"/>
                <a:cs typeface="Times New Roman" panose="02020603050405020304" pitchFamily="18" charset="0"/>
              </a:rPr>
              <a:t>out </a:t>
            </a:r>
            <a:r>
              <a:rPr lang="en-US" dirty="0">
                <a:latin typeface="Times New Roman" panose="02020603050405020304" pitchFamily="18" charset="0"/>
                <a:cs typeface="Times New Roman" panose="02020603050405020304" pitchFamily="18" charset="0"/>
              </a:rPr>
              <a:t>toxins in the </a:t>
            </a:r>
            <a:r>
              <a:rPr lang="en-US" dirty="0" smtClean="0">
                <a:latin typeface="Times New Roman" panose="02020603050405020304" pitchFamily="18" charset="0"/>
                <a:cs typeface="Times New Roman" panose="02020603050405020304" pitchFamily="18" charset="0"/>
              </a:rPr>
              <a:t>body.</a:t>
            </a:r>
          </a:p>
          <a:p>
            <a:pPr marL="514350" indent="-514350">
              <a:buAutoNum type="arabicPeriod"/>
            </a:pPr>
            <a:r>
              <a:rPr lang="en-US" b="1" dirty="0" smtClean="0">
                <a:latin typeface="Times New Roman" panose="02020603050405020304" pitchFamily="18" charset="0"/>
                <a:cs typeface="Times New Roman" panose="02020603050405020304" pitchFamily="18" charset="0"/>
              </a:rPr>
              <a:t>Exercising </a:t>
            </a:r>
            <a:r>
              <a:rPr lang="en-US" b="1" dirty="0">
                <a:latin typeface="Times New Roman" panose="02020603050405020304" pitchFamily="18" charset="0"/>
                <a:cs typeface="Times New Roman" panose="02020603050405020304" pitchFamily="18" charset="0"/>
              </a:rPr>
              <a:t>regularly</a:t>
            </a:r>
            <a:r>
              <a:rPr lang="en-US" dirty="0">
                <a:latin typeface="Times New Roman" panose="02020603050405020304" pitchFamily="18" charset="0"/>
                <a:cs typeface="Times New Roman" panose="02020603050405020304" pitchFamily="18" charset="0"/>
              </a:rPr>
              <a:t> to keep fit. </a:t>
            </a:r>
          </a:p>
          <a:p>
            <a:pPr marL="514350" indent="-514350">
              <a:buAutoNum type="arabicPeriod"/>
            </a:pPr>
            <a:r>
              <a:rPr lang="en-US" b="1" dirty="0" smtClean="0">
                <a:latin typeface="Times New Roman" panose="02020603050405020304" pitchFamily="18" charset="0"/>
                <a:cs typeface="Times New Roman" panose="02020603050405020304" pitchFamily="18" charset="0"/>
              </a:rPr>
              <a:t>Avoid </a:t>
            </a:r>
            <a:r>
              <a:rPr lang="en-US" b="1" dirty="0">
                <a:latin typeface="Times New Roman" panose="02020603050405020304" pitchFamily="18" charset="0"/>
                <a:cs typeface="Times New Roman" panose="02020603050405020304" pitchFamily="18" charset="0"/>
              </a:rPr>
              <a:t>taking too many drugs</a:t>
            </a:r>
            <a:r>
              <a:rPr lang="en-US" dirty="0">
                <a:latin typeface="Times New Roman" panose="02020603050405020304" pitchFamily="18" charset="0"/>
                <a:cs typeface="Times New Roman" panose="02020603050405020304" pitchFamily="18" charset="0"/>
              </a:rPr>
              <a:t> especially pain </a:t>
            </a:r>
            <a:r>
              <a:rPr lang="en-US" dirty="0" smtClean="0">
                <a:latin typeface="Times New Roman" panose="02020603050405020304" pitchFamily="18" charset="0"/>
                <a:cs typeface="Times New Roman" panose="02020603050405020304" pitchFamily="18" charset="0"/>
              </a:rPr>
              <a:t>killers.</a:t>
            </a:r>
          </a:p>
          <a:p>
            <a:pPr marL="514350" indent="-514350">
              <a:buAutoNum type="arabicPeriod"/>
            </a:pPr>
            <a:r>
              <a:rPr lang="en-US" dirty="0" smtClean="0">
                <a:latin typeface="Times New Roman" panose="02020603050405020304" pitchFamily="18" charset="0"/>
                <a:cs typeface="Times New Roman" panose="02020603050405020304" pitchFamily="18" charset="0"/>
              </a:rPr>
              <a:t>Visit </a:t>
            </a:r>
            <a:r>
              <a:rPr lang="en-US" dirty="0">
                <a:latin typeface="Times New Roman" panose="02020603050405020304" pitchFamily="18" charset="0"/>
                <a:cs typeface="Times New Roman" panose="02020603050405020304" pitchFamily="18" charset="0"/>
              </a:rPr>
              <a:t>a doctor (</a:t>
            </a:r>
            <a:r>
              <a:rPr lang="en-US" b="1" dirty="0">
                <a:latin typeface="Times New Roman" panose="02020603050405020304" pitchFamily="18" charset="0"/>
                <a:cs typeface="Times New Roman" panose="02020603050405020304" pitchFamily="18" charset="0"/>
              </a:rPr>
              <a:t>urologist</a:t>
            </a:r>
            <a:r>
              <a:rPr lang="en-US" dirty="0">
                <a:latin typeface="Times New Roman" panose="02020603050405020304" pitchFamily="18" charset="0"/>
                <a:cs typeface="Times New Roman" panose="02020603050405020304" pitchFamily="18" charset="0"/>
              </a:rPr>
              <a:t>) regularly to check the health of the urinary system. </a:t>
            </a:r>
          </a:p>
          <a:p>
            <a:pPr marL="514350" indent="-514350">
              <a:buAutoNum type="arabicPeriod"/>
            </a:pPr>
            <a:r>
              <a:rPr lang="en-US" b="1" dirty="0" smtClean="0">
                <a:latin typeface="Times New Roman" panose="02020603050405020304" pitchFamily="18" charset="0"/>
                <a:cs typeface="Times New Roman" panose="02020603050405020304" pitchFamily="18" charset="0"/>
              </a:rPr>
              <a:t>Avoid </a:t>
            </a:r>
            <a:r>
              <a:rPr lang="en-US" b="1" dirty="0">
                <a:latin typeface="Times New Roman" panose="02020603050405020304" pitchFamily="18" charset="0"/>
                <a:cs typeface="Times New Roman" panose="02020603050405020304" pitchFamily="18" charset="0"/>
              </a:rPr>
              <a:t>smoking and alcohol </a:t>
            </a:r>
            <a:r>
              <a:rPr lang="en-US" b="1" dirty="0" smtClean="0">
                <a:latin typeface="Times New Roman" panose="02020603050405020304" pitchFamily="18" charset="0"/>
                <a:cs typeface="Times New Roman" panose="02020603050405020304" pitchFamily="18" charset="0"/>
              </a:rPr>
              <a:t>intake.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1685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Unit 11: </a:t>
            </a:r>
            <a:r>
              <a:rPr lang="en-US" b="1" dirty="0" smtClean="0"/>
              <a:t>Joints </a:t>
            </a:r>
            <a:r>
              <a:rPr lang="en-US" b="1" dirty="0"/>
              <a:t>and movement</a:t>
            </a:r>
            <a:endParaRPr lang="en-US" dirty="0"/>
          </a:p>
        </p:txBody>
      </p:sp>
      <p:sp>
        <p:nvSpPr>
          <p:cNvPr id="3" name="Content Placeholder 2"/>
          <p:cNvSpPr>
            <a:spLocks noGrp="1"/>
          </p:cNvSpPr>
          <p:nvPr>
            <p:ph idx="1"/>
          </p:nvPr>
        </p:nvSpPr>
        <p:spPr/>
        <p:txBody>
          <a:bodyPr/>
          <a:lstStyle/>
          <a:p>
            <a:pPr marL="0" indent="0">
              <a:buNone/>
            </a:pPr>
            <a:r>
              <a:rPr lang="en-US" b="1" dirty="0"/>
              <a:t>Lesson 1: </a:t>
            </a:r>
            <a:r>
              <a:rPr lang="en-US" dirty="0"/>
              <a:t>Types of joints. </a:t>
            </a:r>
            <a:endParaRPr lang="en-US" dirty="0" smtClean="0"/>
          </a:p>
          <a:p>
            <a:pPr marL="0" indent="0">
              <a:buNone/>
            </a:pPr>
            <a:r>
              <a:rPr lang="en-US" b="1" dirty="0" smtClean="0"/>
              <a:t>Learning objective</a:t>
            </a:r>
            <a:r>
              <a:rPr lang="en-US" dirty="0" smtClean="0"/>
              <a:t>:</a:t>
            </a:r>
          </a:p>
          <a:p>
            <a:pPr>
              <a:buFont typeface="Wingdings" panose="05000000000000000000" pitchFamily="2" charset="2"/>
              <a:buChar char="Ø"/>
            </a:pPr>
            <a:r>
              <a:rPr lang="en-US" dirty="0" smtClean="0"/>
              <a:t>Differentiate </a:t>
            </a:r>
            <a:r>
              <a:rPr lang="en-US" dirty="0"/>
              <a:t>between hinge joint and ball and, socket joint. </a:t>
            </a:r>
          </a:p>
          <a:p>
            <a:pPr>
              <a:buFont typeface="Wingdings" panose="05000000000000000000" pitchFamily="2" charset="2"/>
              <a:buChar char="ü"/>
            </a:pPr>
            <a:r>
              <a:rPr lang="en-US" dirty="0" smtClean="0"/>
              <a:t>A </a:t>
            </a:r>
            <a:r>
              <a:rPr lang="en-US" dirty="0"/>
              <a:t>joint is a point where a bone meets another bone or </a:t>
            </a:r>
            <a:r>
              <a:rPr lang="en-US" dirty="0" smtClean="0"/>
              <a:t>bones.</a:t>
            </a:r>
          </a:p>
          <a:p>
            <a:pPr>
              <a:buFont typeface="Wingdings" panose="05000000000000000000" pitchFamily="2" charset="2"/>
              <a:buChar char="ü"/>
            </a:pPr>
            <a:r>
              <a:rPr lang="en-US" dirty="0" smtClean="0"/>
              <a:t> Joints </a:t>
            </a:r>
            <a:r>
              <a:rPr lang="en-US" dirty="0"/>
              <a:t>allow movement and provide mechanical support. </a:t>
            </a:r>
          </a:p>
        </p:txBody>
      </p:sp>
    </p:spTree>
    <p:extLst>
      <p:ext uri="{BB962C8B-B14F-4D97-AF65-F5344CB8AC3E}">
        <p14:creationId xmlns:p14="http://schemas.microsoft.com/office/powerpoint/2010/main" val="40961582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
            </a:r>
            <a:br>
              <a:rPr lang="en-US" dirty="0"/>
            </a:br>
            <a:r>
              <a:rPr lang="en-US" dirty="0"/>
              <a:t/>
            </a:r>
            <a:br>
              <a:rPr lang="en-US" dirty="0"/>
            </a:br>
            <a:r>
              <a:rPr lang="en-US" sz="4400" dirty="0"/>
              <a:t> </a:t>
            </a:r>
            <a:r>
              <a:rPr lang="en-US" sz="4000" b="1" dirty="0" smtClean="0">
                <a:latin typeface="Times New Roman" panose="02020603050405020304" pitchFamily="18" charset="0"/>
                <a:cs typeface="Times New Roman" panose="02020603050405020304" pitchFamily="18" charset="0"/>
              </a:rPr>
              <a:t>KEY TERMS </a:t>
            </a:r>
            <a:r>
              <a:rPr lang="en-US" sz="4400" dirty="0"/>
              <a:t>	</a:t>
            </a:r>
            <a:br>
              <a:rPr lang="en-US" sz="4400" dirty="0"/>
            </a:br>
            <a:endParaRPr lang="en-US" sz="4400" dirty="0"/>
          </a:p>
        </p:txBody>
      </p:sp>
      <p:sp>
        <p:nvSpPr>
          <p:cNvPr id="3" name="Content Placeholder 2"/>
          <p:cNvSpPr>
            <a:spLocks noGrp="1"/>
          </p:cNvSpPr>
          <p:nvPr>
            <p:ph idx="1"/>
          </p:nvPr>
        </p:nvSpPr>
        <p:spPr>
          <a:xfrm>
            <a:off x="457200" y="1447800"/>
            <a:ext cx="8229600" cy="4876800"/>
          </a:xfrm>
        </p:spPr>
        <p:txBody>
          <a:bodyPr>
            <a:normAutofit/>
          </a:bodyPr>
          <a:lstStyle/>
          <a:p>
            <a:pPr>
              <a:buFont typeface="Wingdings" panose="05000000000000000000" pitchFamily="2" charset="2"/>
              <a:buChar char="Ø"/>
            </a:pPr>
            <a:r>
              <a:rPr lang="en-US" b="1" dirty="0" smtClean="0"/>
              <a:t>Bone </a:t>
            </a:r>
            <a:r>
              <a:rPr lang="en-US" dirty="0" smtClean="0"/>
              <a:t>:  This is </a:t>
            </a:r>
            <a:r>
              <a:rPr lang="en-US" dirty="0"/>
              <a:t>a hard, tough connective </a:t>
            </a:r>
            <a:r>
              <a:rPr lang="en-US" dirty="0" smtClean="0"/>
              <a:t>tissue.</a:t>
            </a:r>
          </a:p>
          <a:p>
            <a:pPr>
              <a:buFont typeface="Wingdings" panose="05000000000000000000" pitchFamily="2" charset="2"/>
              <a:buChar char="Ø"/>
            </a:pPr>
            <a:r>
              <a:rPr lang="en-US" b="1" dirty="0" smtClean="0"/>
              <a:t>Cartilage </a:t>
            </a:r>
            <a:r>
              <a:rPr lang="en-US" dirty="0" smtClean="0"/>
              <a:t>: This </a:t>
            </a:r>
            <a:r>
              <a:rPr lang="en-US" dirty="0"/>
              <a:t>is a skeletal connective tissue which is softer than a bone. </a:t>
            </a:r>
            <a:r>
              <a:rPr lang="en-US" dirty="0" smtClean="0"/>
              <a:t>It </a:t>
            </a:r>
            <a:r>
              <a:rPr lang="en-US" dirty="0"/>
              <a:t>supports the trachea, nose, </a:t>
            </a:r>
            <a:r>
              <a:rPr lang="en-US" dirty="0" err="1"/>
              <a:t>oesophagus</a:t>
            </a:r>
            <a:r>
              <a:rPr lang="en-US" dirty="0"/>
              <a:t> and pinna of the ear.</a:t>
            </a:r>
          </a:p>
          <a:p>
            <a:pPr>
              <a:buFont typeface="Wingdings" panose="05000000000000000000" pitchFamily="2" charset="2"/>
              <a:buChar char="Ø"/>
            </a:pPr>
            <a:r>
              <a:rPr lang="en-US" b="1" dirty="0" smtClean="0"/>
              <a:t>Ligament</a:t>
            </a:r>
            <a:r>
              <a:rPr lang="en-US" dirty="0" smtClean="0"/>
              <a:t>: This </a:t>
            </a:r>
            <a:r>
              <a:rPr lang="en-US" dirty="0"/>
              <a:t>is a fibrous tissue which join one bone to another. They are elastic to allow movement at a joint. </a:t>
            </a:r>
            <a:endParaRPr lang="en-US" dirty="0" smtClean="0"/>
          </a:p>
          <a:p>
            <a:pPr>
              <a:buFont typeface="Wingdings" panose="05000000000000000000" pitchFamily="2" charset="2"/>
              <a:buChar char="Ø"/>
            </a:pPr>
            <a:r>
              <a:rPr lang="en-US" b="1" dirty="0" smtClean="0"/>
              <a:t>Tendon: </a:t>
            </a:r>
            <a:r>
              <a:rPr lang="en-US" dirty="0" smtClean="0"/>
              <a:t>This</a:t>
            </a:r>
            <a:r>
              <a:rPr lang="en-US" b="1" dirty="0" smtClean="0"/>
              <a:t> </a:t>
            </a:r>
            <a:r>
              <a:rPr lang="en-US" dirty="0" smtClean="0"/>
              <a:t>is</a:t>
            </a:r>
            <a:r>
              <a:rPr lang="en-US" b="1" dirty="0" smtClean="0"/>
              <a:t> </a:t>
            </a:r>
            <a:r>
              <a:rPr lang="en-US" dirty="0" smtClean="0"/>
              <a:t>a </a:t>
            </a:r>
            <a:r>
              <a:rPr lang="en-US" dirty="0"/>
              <a:t>tough connective tissue which attaches a muscle to a bone. They are </a:t>
            </a:r>
            <a:r>
              <a:rPr lang="en-US" dirty="0" smtClean="0"/>
              <a:t>inelastic.</a:t>
            </a:r>
          </a:p>
          <a:p>
            <a:pPr>
              <a:buFont typeface="Wingdings" panose="05000000000000000000" pitchFamily="2" charset="2"/>
              <a:buChar char="Ø"/>
            </a:pPr>
            <a:r>
              <a:rPr lang="en-US" b="1" dirty="0" smtClean="0"/>
              <a:t>Muscle</a:t>
            </a:r>
            <a:r>
              <a:rPr lang="en-US" dirty="0" smtClean="0"/>
              <a:t>:</a:t>
            </a:r>
            <a:r>
              <a:rPr lang="en-US" dirty="0"/>
              <a:t> </a:t>
            </a:r>
            <a:r>
              <a:rPr lang="en-US" dirty="0" smtClean="0"/>
              <a:t>This is a contractile </a:t>
            </a:r>
            <a:r>
              <a:rPr lang="en-US" dirty="0"/>
              <a:t>tissue </a:t>
            </a:r>
            <a:r>
              <a:rPr lang="en-US" dirty="0" smtClean="0"/>
              <a:t>responsible </a:t>
            </a:r>
            <a:r>
              <a:rPr lang="en-US" dirty="0"/>
              <a:t>for </a:t>
            </a:r>
            <a:r>
              <a:rPr lang="en-US" dirty="0" smtClean="0"/>
              <a:t>locomotion. </a:t>
            </a:r>
            <a:endParaRPr lang="en-US" dirty="0"/>
          </a:p>
        </p:txBody>
      </p:sp>
    </p:spTree>
    <p:extLst>
      <p:ext uri="{BB962C8B-B14F-4D97-AF65-F5344CB8AC3E}">
        <p14:creationId xmlns:p14="http://schemas.microsoft.com/office/powerpoint/2010/main" val="33226042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31392"/>
          </a:xfrm>
        </p:spPr>
        <p:txBody>
          <a:bodyPr>
            <a:normAutofit fontScale="90000"/>
          </a:bodyPr>
          <a:lstStyle/>
          <a:p>
            <a:r>
              <a:rPr lang="en-US" sz="3600" dirty="0" smtClean="0">
                <a:latin typeface="Times New Roman" panose="02020603050405020304" pitchFamily="18" charset="0"/>
                <a:cs typeface="Times New Roman" panose="02020603050405020304" pitchFamily="18" charset="0"/>
              </a:rPr>
              <a:t>          TYPES OF JOINTS. </a:t>
            </a:r>
            <a:r>
              <a:rPr lang="en-US" dirty="0" smtClean="0"/>
              <a:t/>
            </a:r>
            <a:br>
              <a:rPr lang="en-US" dirty="0" smtClean="0"/>
            </a:br>
            <a:endParaRPr lang="en-US" dirty="0"/>
          </a:p>
        </p:txBody>
      </p:sp>
      <p:sp>
        <p:nvSpPr>
          <p:cNvPr id="3" name="Content Placeholder 2"/>
          <p:cNvSpPr>
            <a:spLocks noGrp="1"/>
          </p:cNvSpPr>
          <p:nvPr>
            <p:ph idx="1"/>
          </p:nvPr>
        </p:nvSpPr>
        <p:spPr>
          <a:xfrm>
            <a:off x="457200" y="1752600"/>
            <a:ext cx="8229600" cy="4572000"/>
          </a:xfrm>
        </p:spPr>
        <p:txBody>
          <a:bodyPr/>
          <a:lstStyle/>
          <a:p>
            <a:endParaRPr lang="en-US" dirty="0"/>
          </a:p>
          <a:p>
            <a:pPr marL="0" indent="0">
              <a:buNone/>
            </a:pPr>
            <a:r>
              <a:rPr lang="en-US" sz="2800" b="1" dirty="0" smtClean="0">
                <a:latin typeface="Times New Roman" panose="02020603050405020304" pitchFamily="18" charset="0"/>
                <a:cs typeface="Times New Roman" panose="02020603050405020304" pitchFamily="18" charset="0"/>
              </a:rPr>
              <a:t>1.Classification of joints according to  Structure.</a:t>
            </a:r>
            <a:endParaRPr lang="en-US" sz="2800" dirty="0">
              <a:latin typeface="Times New Roman" panose="02020603050405020304" pitchFamily="18" charset="0"/>
              <a:cs typeface="Times New Roman" panose="02020603050405020304"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a) Cartilaginous joint</a:t>
            </a:r>
            <a:r>
              <a:rPr lang="en-US" sz="2800" dirty="0" smtClean="0">
                <a:latin typeface="Times New Roman" panose="02020603050405020304" pitchFamily="18" charset="0"/>
                <a:cs typeface="Times New Roman" panose="02020603050405020304" pitchFamily="18" charset="0"/>
              </a:rPr>
              <a:t>: The </a:t>
            </a:r>
            <a:r>
              <a:rPr lang="en-US" sz="2800" dirty="0">
                <a:latin typeface="Times New Roman" panose="02020603050405020304" pitchFamily="18" charset="0"/>
                <a:cs typeface="Times New Roman" panose="02020603050405020304" pitchFamily="18" charset="0"/>
              </a:rPr>
              <a:t>bones are connected by cartilage. </a:t>
            </a:r>
          </a:p>
          <a:p>
            <a:pPr marL="0" indent="0">
              <a:buNone/>
            </a:pPr>
            <a:r>
              <a:rPr lang="en-US" sz="2800" b="1" dirty="0" smtClean="0">
                <a:latin typeface="Times New Roman" panose="02020603050405020304" pitchFamily="18" charset="0"/>
                <a:cs typeface="Times New Roman" panose="02020603050405020304" pitchFamily="18" charset="0"/>
              </a:rPr>
              <a:t>b) Fibrous joint</a:t>
            </a:r>
            <a:r>
              <a:rPr lang="en-US" sz="2800" dirty="0" smtClean="0">
                <a:latin typeface="Times New Roman" panose="02020603050405020304" pitchFamily="18" charset="0"/>
                <a:cs typeface="Times New Roman" panose="02020603050405020304" pitchFamily="18" charset="0"/>
              </a:rPr>
              <a:t> : The </a:t>
            </a:r>
            <a:r>
              <a:rPr lang="en-US" sz="2800" dirty="0">
                <a:latin typeface="Times New Roman" panose="02020603050405020304" pitchFamily="18" charset="0"/>
                <a:cs typeface="Times New Roman" panose="02020603050405020304" pitchFamily="18" charset="0"/>
              </a:rPr>
              <a:t>bones are connected by dense fibrous tissue rich in collagen. </a:t>
            </a:r>
          </a:p>
          <a:p>
            <a:pPr marL="0" indent="0">
              <a:buNone/>
            </a:pPr>
            <a:r>
              <a:rPr lang="en-US" sz="2800" b="1" dirty="0" smtClean="0">
                <a:latin typeface="Times New Roman" panose="02020603050405020304" pitchFamily="18" charset="0"/>
                <a:cs typeface="Times New Roman" panose="02020603050405020304" pitchFamily="18" charset="0"/>
              </a:rPr>
              <a:t>c) Synovial joint</a:t>
            </a:r>
            <a:r>
              <a:rPr lang="en-US" sz="2800" dirty="0" smtClean="0">
                <a:latin typeface="Times New Roman" panose="02020603050405020304" pitchFamily="18" charset="0"/>
                <a:cs typeface="Times New Roman" panose="02020603050405020304" pitchFamily="18" charset="0"/>
              </a:rPr>
              <a:t>: There </a:t>
            </a:r>
            <a:r>
              <a:rPr lang="en-US" sz="2800" dirty="0">
                <a:latin typeface="Times New Roman" panose="02020603050405020304" pitchFamily="18" charset="0"/>
                <a:cs typeface="Times New Roman" panose="02020603050405020304" pitchFamily="18" charset="0"/>
              </a:rPr>
              <a:t>is a space between the bones called synovial cavity that is filled with a fluid known as synovial fluid.</a:t>
            </a:r>
          </a:p>
        </p:txBody>
      </p:sp>
    </p:spTree>
    <p:extLst>
      <p:ext uri="{BB962C8B-B14F-4D97-AF65-F5344CB8AC3E}">
        <p14:creationId xmlns:p14="http://schemas.microsoft.com/office/powerpoint/2010/main" val="15304583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latin typeface="Times New Roman" panose="02020603050405020304" pitchFamily="18" charset="0"/>
                <a:cs typeface="Times New Roman" panose="02020603050405020304" pitchFamily="18" charset="0"/>
              </a:rPr>
              <a:t>TYPES OF JOINTS. </a:t>
            </a:r>
            <a:r>
              <a:rPr lang="en-US" sz="4000" dirty="0"/>
              <a:t/>
            </a:r>
            <a:br>
              <a:rPr lang="en-US" sz="4000" dirty="0"/>
            </a:br>
            <a:endParaRPr lang="en-US" sz="4000" dirty="0"/>
          </a:p>
        </p:txBody>
      </p:sp>
      <p:sp>
        <p:nvSpPr>
          <p:cNvPr id="3" name="Content Placeholder 2"/>
          <p:cNvSpPr>
            <a:spLocks noGrp="1"/>
          </p:cNvSpPr>
          <p:nvPr>
            <p:ph idx="1"/>
          </p:nvPr>
        </p:nvSpPr>
        <p:spPr/>
        <p:txBody>
          <a:bodyPr>
            <a:normAutofit/>
          </a:bodyPr>
          <a:lstStyle/>
          <a:p>
            <a:pPr marL="0" indent="0">
              <a:buNone/>
            </a:pPr>
            <a:r>
              <a:rPr lang="en-US" sz="2800" b="1" dirty="0" smtClean="0">
                <a:latin typeface="Times New Roman" panose="02020603050405020304" pitchFamily="18" charset="0"/>
                <a:cs typeface="Times New Roman" panose="02020603050405020304" pitchFamily="18" charset="0"/>
              </a:rPr>
              <a:t>2.Classification </a:t>
            </a:r>
            <a:r>
              <a:rPr lang="en-US" sz="2800" b="1" dirty="0">
                <a:latin typeface="Times New Roman" panose="02020603050405020304" pitchFamily="18" charset="0"/>
                <a:cs typeface="Times New Roman" panose="02020603050405020304" pitchFamily="18" charset="0"/>
              </a:rPr>
              <a:t>of joints according to </a:t>
            </a:r>
            <a:r>
              <a:rPr lang="en-US" sz="2800" b="1" dirty="0" smtClean="0">
                <a:latin typeface="Times New Roman" panose="02020603050405020304" pitchFamily="18" charset="0"/>
                <a:cs typeface="Times New Roman" panose="02020603050405020304" pitchFamily="18" charset="0"/>
              </a:rPr>
              <a:t>how they</a:t>
            </a:r>
            <a:r>
              <a:rPr lang="en-US" sz="2800" b="1" dirty="0" smtClean="0"/>
              <a:t> function. (Functional </a:t>
            </a:r>
            <a:r>
              <a:rPr lang="en-US" sz="2800" b="1" dirty="0"/>
              <a:t>classification </a:t>
            </a:r>
            <a:r>
              <a:rPr lang="en-US" sz="2800" b="1" dirty="0" smtClean="0"/>
              <a:t>)</a:t>
            </a:r>
          </a:p>
          <a:p>
            <a:pPr marL="0" indent="0">
              <a:buNone/>
            </a:pPr>
            <a:r>
              <a:rPr lang="en-US" sz="2800" b="1" dirty="0" smtClean="0"/>
              <a:t>(</a:t>
            </a:r>
            <a:r>
              <a:rPr lang="en-US" sz="2800" b="1" dirty="0"/>
              <a:t>a</a:t>
            </a:r>
            <a:r>
              <a:rPr lang="en-US" sz="2800" b="1" dirty="0" smtClean="0"/>
              <a:t>) </a:t>
            </a:r>
            <a:r>
              <a:rPr lang="en-US" sz="2800" b="1" dirty="0"/>
              <a:t>Immovable </a:t>
            </a:r>
            <a:r>
              <a:rPr lang="en-US" sz="2800" b="1" dirty="0" smtClean="0"/>
              <a:t>joints: </a:t>
            </a:r>
            <a:r>
              <a:rPr lang="en-US" sz="2800" dirty="0"/>
              <a:t>P</a:t>
            </a:r>
            <a:r>
              <a:rPr lang="en-US" sz="2800" dirty="0" smtClean="0"/>
              <a:t>ermit </a:t>
            </a:r>
            <a:r>
              <a:rPr lang="en-US" sz="2800" dirty="0"/>
              <a:t>very little or no mobility. </a:t>
            </a:r>
            <a:endParaRPr lang="en-US" sz="2800" dirty="0" smtClean="0"/>
          </a:p>
          <a:p>
            <a:pPr marL="0" indent="0">
              <a:buNone/>
            </a:pPr>
            <a:r>
              <a:rPr lang="en-US" sz="2800" b="1" dirty="0" smtClean="0"/>
              <a:t>(b) </a:t>
            </a:r>
            <a:r>
              <a:rPr lang="en-US" sz="2800" b="1" dirty="0"/>
              <a:t>Movable joints</a:t>
            </a:r>
            <a:r>
              <a:rPr lang="en-US" sz="2800" dirty="0"/>
              <a:t>: Allow some degree of movement. There are two categories; </a:t>
            </a:r>
            <a:endParaRPr lang="en-US" sz="2800" dirty="0" smtClean="0"/>
          </a:p>
          <a:p>
            <a:pPr>
              <a:buFont typeface="Wingdings" panose="05000000000000000000" pitchFamily="2" charset="2"/>
              <a:buChar char="ü"/>
            </a:pPr>
            <a:r>
              <a:rPr lang="en-US" sz="2800" dirty="0" smtClean="0"/>
              <a:t>Those </a:t>
            </a:r>
            <a:r>
              <a:rPr lang="en-US" sz="2800" dirty="0"/>
              <a:t>which allow slight mobility. </a:t>
            </a:r>
          </a:p>
          <a:p>
            <a:pPr>
              <a:buFont typeface="Wingdings" panose="05000000000000000000" pitchFamily="2" charset="2"/>
              <a:buChar char="ü"/>
            </a:pPr>
            <a:r>
              <a:rPr lang="en-US" sz="2800" dirty="0" smtClean="0"/>
              <a:t>Those </a:t>
            </a:r>
            <a:r>
              <a:rPr lang="en-US" sz="2800" dirty="0"/>
              <a:t>which are freely movable. </a:t>
            </a:r>
          </a:p>
          <a:p>
            <a:pPr marL="0" indent="0">
              <a:buNone/>
            </a:pPr>
            <a:endParaRPr lang="en-US" sz="2800" dirty="0"/>
          </a:p>
        </p:txBody>
      </p:sp>
    </p:spTree>
    <p:extLst>
      <p:ext uri="{BB962C8B-B14F-4D97-AF65-F5344CB8AC3E}">
        <p14:creationId xmlns:p14="http://schemas.microsoft.com/office/powerpoint/2010/main" val="4731622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t>Fixed joint</a:t>
            </a:r>
            <a:endParaRPr lang="en-US" dirty="0"/>
          </a:p>
        </p:txBody>
      </p:sp>
      <p:sp>
        <p:nvSpPr>
          <p:cNvPr id="3" name="Content Placeholder 2"/>
          <p:cNvSpPr>
            <a:spLocks noGrp="1"/>
          </p:cNvSpPr>
          <p:nvPr>
            <p:ph idx="1"/>
          </p:nvPr>
        </p:nvSpPr>
        <p:spPr>
          <a:xfrm>
            <a:off x="457200" y="1371600"/>
            <a:ext cx="8229600" cy="4953000"/>
          </a:xfrm>
        </p:spPr>
        <p:txBody>
          <a:bodyPr>
            <a:normAutofit/>
          </a:bodyPr>
          <a:lstStyle/>
          <a:p>
            <a:pPr marL="0" indent="0">
              <a:buNone/>
            </a:pPr>
            <a:r>
              <a:rPr lang="en-US" sz="2000" b="1" dirty="0" smtClean="0"/>
              <a:t>a) Fixed </a:t>
            </a:r>
            <a:r>
              <a:rPr lang="en-US" sz="2000" b="1" dirty="0"/>
              <a:t>or immovable joints </a:t>
            </a:r>
            <a:r>
              <a:rPr lang="en-US" sz="2000" dirty="0"/>
              <a:t> </a:t>
            </a:r>
            <a:r>
              <a:rPr lang="en-US" sz="2000" dirty="0" smtClean="0"/>
              <a:t>: These </a:t>
            </a:r>
            <a:r>
              <a:rPr lang="en-US" sz="2000" dirty="0"/>
              <a:t>are joints that do not allow any </a:t>
            </a:r>
            <a:r>
              <a:rPr lang="en-US" sz="2000" dirty="0" smtClean="0"/>
              <a:t>movement. Ex: </a:t>
            </a:r>
            <a:r>
              <a:rPr lang="en-US" sz="2000" b="1" dirty="0" smtClean="0"/>
              <a:t>sutures</a:t>
            </a:r>
            <a:endParaRPr lang="en-US" sz="2000" dirty="0"/>
          </a:p>
        </p:txBody>
      </p:sp>
      <p:pic>
        <p:nvPicPr>
          <p:cNvPr id="4" name="Picture 3"/>
          <p:cNvPicPr>
            <a:picLocks noChangeAspect="1"/>
          </p:cNvPicPr>
          <p:nvPr/>
        </p:nvPicPr>
        <p:blipFill>
          <a:blip r:embed="rId2"/>
          <a:stretch>
            <a:fillRect/>
          </a:stretch>
        </p:blipFill>
        <p:spPr>
          <a:xfrm>
            <a:off x="3657600" y="2050736"/>
            <a:ext cx="4495800" cy="4121464"/>
          </a:xfrm>
          <a:prstGeom prst="rect">
            <a:avLst/>
          </a:prstGeom>
        </p:spPr>
      </p:pic>
      <p:cxnSp>
        <p:nvCxnSpPr>
          <p:cNvPr id="6" name="Straight Arrow Connector 5"/>
          <p:cNvCxnSpPr/>
          <p:nvPr/>
        </p:nvCxnSpPr>
        <p:spPr>
          <a:xfrm>
            <a:off x="2819400" y="2209800"/>
            <a:ext cx="266700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819400" y="2209800"/>
            <a:ext cx="2362200"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00" y="2209800"/>
            <a:ext cx="2286000"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Sutures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7894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latin typeface="Times New Roman" panose="02020603050405020304" pitchFamily="18" charset="0"/>
                <a:cs typeface="Times New Roman" panose="02020603050405020304" pitchFamily="18" charset="0"/>
              </a:rPr>
              <a:t>Movable joints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200" dirty="0" smtClean="0">
                <a:latin typeface="Times New Roman" panose="02020603050405020304" pitchFamily="18" charset="0"/>
                <a:cs typeface="Times New Roman" panose="02020603050405020304" pitchFamily="18" charset="0"/>
              </a:rPr>
              <a:t>b) </a:t>
            </a:r>
            <a:r>
              <a:rPr lang="en-US" sz="3200" b="1" dirty="0" smtClean="0">
                <a:latin typeface="Times New Roman" panose="02020603050405020304" pitchFamily="18" charset="0"/>
                <a:cs typeface="Times New Roman" panose="02020603050405020304" pitchFamily="18" charset="0"/>
              </a:rPr>
              <a:t>Movable </a:t>
            </a:r>
            <a:r>
              <a:rPr lang="en-US" sz="3200" b="1" dirty="0">
                <a:latin typeface="Times New Roman" panose="02020603050405020304" pitchFamily="18" charset="0"/>
                <a:cs typeface="Times New Roman" panose="02020603050405020304" pitchFamily="18" charset="0"/>
              </a:rPr>
              <a:t>joints </a:t>
            </a:r>
            <a:r>
              <a:rPr lang="en-US" sz="3200" dirty="0" smtClean="0">
                <a:latin typeface="Times New Roman" panose="02020603050405020304" pitchFamily="18" charset="0"/>
                <a:cs typeface="Times New Roman" panose="02020603050405020304" pitchFamily="18" charset="0"/>
              </a:rPr>
              <a:t>: These </a:t>
            </a:r>
            <a:r>
              <a:rPr lang="en-US" sz="3200" dirty="0">
                <a:latin typeface="Times New Roman" panose="02020603050405020304" pitchFamily="18" charset="0"/>
                <a:cs typeface="Times New Roman" panose="02020603050405020304" pitchFamily="18" charset="0"/>
              </a:rPr>
              <a:t>are joints that allow movement of body parts to take </a:t>
            </a:r>
            <a:r>
              <a:rPr lang="en-US" sz="3200" dirty="0" smtClean="0">
                <a:latin typeface="Times New Roman" panose="02020603050405020304" pitchFamily="18" charset="0"/>
                <a:cs typeface="Times New Roman" panose="02020603050405020304" pitchFamily="18" charset="0"/>
              </a:rPr>
              <a:t>place.</a:t>
            </a:r>
          </a:p>
          <a:p>
            <a:pPr marL="0" indent="0">
              <a:buNone/>
            </a:pPr>
            <a:r>
              <a:rPr lang="en-US" sz="3200" dirty="0" smtClean="0">
                <a:latin typeface="Times New Roman" panose="02020603050405020304" pitchFamily="18" charset="0"/>
                <a:cs typeface="Times New Roman" panose="02020603050405020304" pitchFamily="18" charset="0"/>
              </a:rPr>
              <a:t>i) </a:t>
            </a:r>
            <a:r>
              <a:rPr lang="en-US" sz="3200" b="1" dirty="0" smtClean="0">
                <a:latin typeface="Times New Roman" panose="02020603050405020304" pitchFamily="18" charset="0"/>
                <a:cs typeface="Times New Roman" panose="02020603050405020304" pitchFamily="18" charset="0"/>
              </a:rPr>
              <a:t>Gliding </a:t>
            </a:r>
            <a:r>
              <a:rPr lang="en-US" sz="3200" b="1" dirty="0">
                <a:latin typeface="Times New Roman" panose="02020603050405020304" pitchFamily="18" charset="0"/>
                <a:cs typeface="Times New Roman" panose="02020603050405020304" pitchFamily="18" charset="0"/>
              </a:rPr>
              <a:t>joints </a:t>
            </a:r>
            <a:r>
              <a:rPr lang="en-US" sz="3200" dirty="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These </a:t>
            </a:r>
            <a:r>
              <a:rPr lang="en-US" sz="3200" dirty="0">
                <a:latin typeface="Times New Roman" panose="02020603050405020304" pitchFamily="18" charset="0"/>
                <a:cs typeface="Times New Roman" panose="02020603050405020304" pitchFamily="18" charset="0"/>
              </a:rPr>
              <a:t>joints consist of two opposing flat surfaces that allow slight amount of gliding motion</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They have no fluid between them but instead have a larger cartilage between them known as </a:t>
            </a:r>
            <a:r>
              <a:rPr lang="en-US" sz="3200" b="1" dirty="0">
                <a:latin typeface="Times New Roman" panose="02020603050405020304" pitchFamily="18" charset="0"/>
                <a:cs typeface="Times New Roman" panose="02020603050405020304" pitchFamily="18" charset="0"/>
              </a:rPr>
              <a:t>intervertebral disc </a:t>
            </a:r>
            <a:r>
              <a:rPr lang="en-US" sz="3200" dirty="0">
                <a:latin typeface="Times New Roman" panose="02020603050405020304" pitchFamily="18" charset="0"/>
                <a:cs typeface="Times New Roman" panose="02020603050405020304" pitchFamily="18" charset="0"/>
              </a:rPr>
              <a:t>which reduces friction during movement</a:t>
            </a:r>
            <a:r>
              <a:rPr lang="en-US" sz="3200" dirty="0" smtClean="0">
                <a:latin typeface="Times New Roman" panose="02020603050405020304" pitchFamily="18" charset="0"/>
                <a:cs typeface="Times New Roman" panose="02020603050405020304" pitchFamily="18" charset="0"/>
              </a:rPr>
              <a:t>. They are found in ankle, wrist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1162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Adaptations of birds to their </a:t>
            </a:r>
            <a:r>
              <a:rPr lang="en-US" b="1" dirty="0" smtClean="0"/>
              <a:t>modes of feeding.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b="1" dirty="0" smtClean="0"/>
              <a:t>Seed </a:t>
            </a:r>
            <a:r>
              <a:rPr lang="en-US" b="1" dirty="0"/>
              <a:t>eaters </a:t>
            </a:r>
            <a:r>
              <a:rPr lang="en-US" dirty="0" smtClean="0"/>
              <a:t>: Like </a:t>
            </a:r>
            <a:r>
              <a:rPr lang="en-US" dirty="0"/>
              <a:t>sparrows have short thick conical bills for cracking seeds. </a:t>
            </a:r>
            <a:endParaRPr lang="en-US" dirty="0" smtClean="0"/>
          </a:p>
          <a:p>
            <a:pPr marL="0" indent="0">
              <a:buNone/>
            </a:pPr>
            <a:endParaRPr lang="en-US" dirty="0"/>
          </a:p>
          <a:p>
            <a:pPr>
              <a:buFont typeface="Wingdings" panose="05000000000000000000" pitchFamily="2" charset="2"/>
              <a:buChar char="q"/>
            </a:pPr>
            <a:r>
              <a:rPr lang="en-US" b="1" dirty="0"/>
              <a:t>Flesh </a:t>
            </a:r>
            <a:r>
              <a:rPr lang="en-US" b="1" dirty="0" smtClean="0"/>
              <a:t>meat eating birds: </a:t>
            </a:r>
            <a:r>
              <a:rPr lang="en-US" dirty="0" smtClean="0"/>
              <a:t>Like </a:t>
            </a:r>
            <a:r>
              <a:rPr lang="en-US" dirty="0"/>
              <a:t>hawks have sharp curved beaks for tearing </a:t>
            </a:r>
            <a:r>
              <a:rPr lang="en-US" dirty="0" smtClean="0"/>
              <a:t>meat.</a:t>
            </a:r>
          </a:p>
          <a:p>
            <a:pPr marL="0" indent="0">
              <a:buNone/>
            </a:pPr>
            <a:endParaRPr lang="en-US" dirty="0" smtClean="0"/>
          </a:p>
          <a:p>
            <a:pPr>
              <a:buFont typeface="Wingdings" panose="05000000000000000000" pitchFamily="2" charset="2"/>
              <a:buChar char="q"/>
            </a:pPr>
            <a:r>
              <a:rPr lang="en-US" b="1" dirty="0" smtClean="0"/>
              <a:t>Nectar </a:t>
            </a:r>
            <a:r>
              <a:rPr lang="en-US" b="1" dirty="0"/>
              <a:t>eating birds </a:t>
            </a:r>
            <a:r>
              <a:rPr lang="en-US" i="1" dirty="0" smtClean="0"/>
              <a:t>:</a:t>
            </a:r>
            <a:r>
              <a:rPr lang="en-US" dirty="0" smtClean="0"/>
              <a:t>Like </a:t>
            </a:r>
            <a:r>
              <a:rPr lang="en-US" dirty="0"/>
              <a:t>humming birds have long slender beaks to probe the flowers. </a:t>
            </a: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5344320" y="3657165"/>
            <a:ext cx="1523069" cy="945750"/>
          </a:xfrm>
          <a:prstGeom prst="rect">
            <a:avLst/>
          </a:prstGeom>
        </p:spPr>
      </p:pic>
      <p:pic>
        <p:nvPicPr>
          <p:cNvPr id="5" name="Picture 4"/>
          <p:cNvPicPr>
            <a:picLocks noChangeAspect="1"/>
          </p:cNvPicPr>
          <p:nvPr/>
        </p:nvPicPr>
        <p:blipFill>
          <a:blip r:embed="rId3"/>
          <a:stretch>
            <a:fillRect/>
          </a:stretch>
        </p:blipFill>
        <p:spPr>
          <a:xfrm>
            <a:off x="5942669" y="5321239"/>
            <a:ext cx="1849441" cy="982125"/>
          </a:xfrm>
          <a:prstGeom prst="rect">
            <a:avLst/>
          </a:prstGeom>
        </p:spPr>
      </p:pic>
    </p:spTree>
    <p:extLst>
      <p:ext uri="{BB962C8B-B14F-4D97-AF65-F5344CB8AC3E}">
        <p14:creationId xmlns:p14="http://schemas.microsoft.com/office/powerpoint/2010/main" val="38819805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latin typeface="Times New Roman" panose="02020603050405020304" pitchFamily="18" charset="0"/>
                <a:cs typeface="Times New Roman" panose="02020603050405020304" pitchFamily="18" charset="0"/>
              </a:rPr>
              <a:t>Gliding joints</a:t>
            </a:r>
            <a:endParaRPr lang="en-US" dirty="0"/>
          </a:p>
        </p:txBody>
      </p:sp>
      <p:pic>
        <p:nvPicPr>
          <p:cNvPr id="4" name="Content Placeholder 3"/>
          <p:cNvPicPr>
            <a:picLocks noGrp="1" noChangeAspect="1"/>
          </p:cNvPicPr>
          <p:nvPr>
            <p:ph idx="1"/>
          </p:nvPr>
        </p:nvPicPr>
        <p:blipFill>
          <a:blip r:embed="rId2"/>
          <a:stretch>
            <a:fillRect/>
          </a:stretch>
        </p:blipFill>
        <p:spPr>
          <a:xfrm>
            <a:off x="1752600" y="2057401"/>
            <a:ext cx="5105399" cy="4038600"/>
          </a:xfrm>
          <a:prstGeom prst="rect">
            <a:avLst/>
          </a:prstGeom>
        </p:spPr>
      </p:pic>
      <p:cxnSp>
        <p:nvCxnSpPr>
          <p:cNvPr id="6" name="Straight Arrow Connector 5"/>
          <p:cNvCxnSpPr/>
          <p:nvPr/>
        </p:nvCxnSpPr>
        <p:spPr>
          <a:xfrm>
            <a:off x="1295400" y="2362200"/>
            <a:ext cx="3276600" cy="16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38200" y="2057401"/>
            <a:ext cx="1447800" cy="533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Tibia</a:t>
            </a:r>
            <a:endParaRPr lang="en-US" dirty="0"/>
          </a:p>
        </p:txBody>
      </p:sp>
      <p:cxnSp>
        <p:nvCxnSpPr>
          <p:cNvPr id="11" name="Straight Arrow Connector 10"/>
          <p:cNvCxnSpPr/>
          <p:nvPr/>
        </p:nvCxnSpPr>
        <p:spPr>
          <a:xfrm flipV="1">
            <a:off x="4114799" y="4648200"/>
            <a:ext cx="381000" cy="10667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90600" y="3162300"/>
            <a:ext cx="3124200" cy="1485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85800" y="3810000"/>
            <a:ext cx="32004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85800" y="2895600"/>
            <a:ext cx="1371600" cy="1409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Tarsals</a:t>
            </a:r>
            <a:endParaRPr lang="en-US" dirty="0"/>
          </a:p>
        </p:txBody>
      </p:sp>
      <p:sp>
        <p:nvSpPr>
          <p:cNvPr id="22" name="Rectangle 21"/>
          <p:cNvSpPr/>
          <p:nvPr/>
        </p:nvSpPr>
        <p:spPr>
          <a:xfrm>
            <a:off x="3352800" y="5562600"/>
            <a:ext cx="1371600" cy="533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352800" y="5562600"/>
            <a:ext cx="1905000" cy="5334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Talus/ankle bone</a:t>
            </a:r>
            <a:endParaRPr lang="en-US" dirty="0"/>
          </a:p>
        </p:txBody>
      </p:sp>
      <p:cxnSp>
        <p:nvCxnSpPr>
          <p:cNvPr id="25" name="Straight Arrow Connector 24"/>
          <p:cNvCxnSpPr/>
          <p:nvPr/>
        </p:nvCxnSpPr>
        <p:spPr>
          <a:xfrm flipH="1" flipV="1">
            <a:off x="5029200" y="4825138"/>
            <a:ext cx="15240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362699" y="5105400"/>
            <a:ext cx="1562100" cy="9906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Calcaneus</a:t>
            </a:r>
            <a:endParaRPr lang="en-US" dirty="0"/>
          </a:p>
        </p:txBody>
      </p:sp>
      <p:cxnSp>
        <p:nvCxnSpPr>
          <p:cNvPr id="28" name="Straight Arrow Connector 27"/>
          <p:cNvCxnSpPr/>
          <p:nvPr/>
        </p:nvCxnSpPr>
        <p:spPr>
          <a:xfrm flipH="1" flipV="1">
            <a:off x="4724400" y="2917762"/>
            <a:ext cx="28194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781800" y="2917762"/>
            <a:ext cx="1600200" cy="8922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Fibula</a:t>
            </a:r>
            <a:endParaRPr lang="en-US" dirty="0"/>
          </a:p>
        </p:txBody>
      </p:sp>
    </p:spTree>
    <p:extLst>
      <p:ext uri="{BB962C8B-B14F-4D97-AF65-F5344CB8AC3E}">
        <p14:creationId xmlns:p14="http://schemas.microsoft.com/office/powerpoint/2010/main" val="21414290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Synovial joints: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ii)</a:t>
            </a:r>
            <a:r>
              <a:rPr lang="en-US" b="1" dirty="0" smtClean="0"/>
              <a:t> Synovial joints:</a:t>
            </a:r>
            <a:r>
              <a:rPr lang="en-US" sz="2800" dirty="0" smtClean="0">
                <a:latin typeface="Times New Roman" panose="02020603050405020304" pitchFamily="18" charset="0"/>
                <a:cs typeface="Times New Roman" panose="02020603050405020304" pitchFamily="18" charset="0"/>
              </a:rPr>
              <a:t> They have synovial fluid between them.  The types of synovial include:</a:t>
            </a:r>
          </a:p>
          <a:p>
            <a:pPr>
              <a:buFont typeface="Wingdings" panose="05000000000000000000" pitchFamily="2" charset="2"/>
              <a:buChar char="ü"/>
            </a:pPr>
            <a:r>
              <a:rPr lang="en-US" b="1" dirty="0" smtClean="0"/>
              <a:t>Saddle joints: Joint of the thumb.</a:t>
            </a:r>
          </a:p>
          <a:p>
            <a:pPr>
              <a:buFont typeface="Wingdings" panose="05000000000000000000" pitchFamily="2" charset="2"/>
              <a:buChar char="ü"/>
            </a:pPr>
            <a:r>
              <a:rPr lang="en-US" b="1" dirty="0" smtClean="0"/>
              <a:t>Hinge </a:t>
            </a:r>
            <a:r>
              <a:rPr lang="en-US" b="1" dirty="0"/>
              <a:t>joints </a:t>
            </a:r>
            <a:r>
              <a:rPr lang="en-US" dirty="0"/>
              <a:t>allow </a:t>
            </a:r>
            <a:r>
              <a:rPr lang="en-US" dirty="0" smtClean="0"/>
              <a:t>movement </a:t>
            </a:r>
            <a:r>
              <a:rPr lang="en-US" dirty="0"/>
              <a:t>back and forth movement as the only type of </a:t>
            </a:r>
            <a:r>
              <a:rPr lang="en-US" dirty="0" smtClean="0"/>
              <a:t>movement. Ex: joints </a:t>
            </a:r>
            <a:r>
              <a:rPr lang="en-US" dirty="0"/>
              <a:t>at the elbow, knee and finger </a:t>
            </a:r>
            <a:r>
              <a:rPr lang="en-US" dirty="0" smtClean="0"/>
              <a:t>joints.</a:t>
            </a:r>
          </a:p>
          <a:p>
            <a:pPr>
              <a:buFont typeface="Wingdings" panose="05000000000000000000" pitchFamily="2" charset="2"/>
              <a:buChar char="ü"/>
            </a:pPr>
            <a:r>
              <a:rPr lang="en-US" b="1" dirty="0" smtClean="0"/>
              <a:t>Pivot joints: </a:t>
            </a:r>
            <a:r>
              <a:rPr lang="en-US" dirty="0" smtClean="0"/>
              <a:t>They allow bones to rotates. Ex:</a:t>
            </a:r>
            <a:r>
              <a:rPr lang="en-US" dirty="0"/>
              <a:t> </a:t>
            </a:r>
            <a:r>
              <a:rPr lang="en-US" dirty="0" smtClean="0"/>
              <a:t>Between </a:t>
            </a:r>
            <a:r>
              <a:rPr lang="en-US" dirty="0"/>
              <a:t>the head of radius and the proximal end of the </a:t>
            </a:r>
            <a:r>
              <a:rPr lang="en-US" dirty="0" smtClean="0"/>
              <a:t>ulna.</a:t>
            </a:r>
          </a:p>
          <a:p>
            <a:pPr>
              <a:buFont typeface="Wingdings" panose="05000000000000000000" pitchFamily="2" charset="2"/>
              <a:buChar char="ü"/>
            </a:pPr>
            <a:r>
              <a:rPr lang="en-US" b="1" dirty="0" smtClean="0"/>
              <a:t>Ball </a:t>
            </a:r>
            <a:r>
              <a:rPr lang="en-US" b="1" dirty="0"/>
              <a:t>and socket joint </a:t>
            </a:r>
            <a:r>
              <a:rPr lang="en-US" b="1" dirty="0" smtClean="0"/>
              <a:t>:</a:t>
            </a:r>
            <a:r>
              <a:rPr lang="en-US" dirty="0" smtClean="0"/>
              <a:t>These </a:t>
            </a:r>
            <a:r>
              <a:rPr lang="en-US" dirty="0"/>
              <a:t>types of joints allow the greatest flexibility of movement of all </a:t>
            </a:r>
            <a:r>
              <a:rPr lang="en-US" dirty="0" smtClean="0"/>
              <a:t>joints. EX: Hip and shoulder joints </a:t>
            </a:r>
            <a:endParaRPr lang="en-US" dirty="0"/>
          </a:p>
        </p:txBody>
      </p:sp>
    </p:spTree>
    <p:extLst>
      <p:ext uri="{BB962C8B-B14F-4D97-AF65-F5344CB8AC3E}">
        <p14:creationId xmlns:p14="http://schemas.microsoft.com/office/powerpoint/2010/main" val="16971691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Times New Roman" panose="02020603050405020304" pitchFamily="18" charset="0"/>
                <a:cs typeface="Times New Roman" panose="02020603050405020304" pitchFamily="18" charset="0"/>
              </a:rPr>
              <a:t>Structure of a synovial joint.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b="1" dirty="0"/>
              <a:t>Lesson 2: </a:t>
            </a:r>
            <a:r>
              <a:rPr lang="en-US" dirty="0"/>
              <a:t>Structure of a synovial joint</a:t>
            </a:r>
            <a:r>
              <a:rPr lang="en-US" dirty="0" smtClean="0"/>
              <a:t>.</a:t>
            </a:r>
          </a:p>
          <a:p>
            <a:pPr marL="0" indent="0">
              <a:buNone/>
            </a:pPr>
            <a:r>
              <a:rPr lang="en-US" b="1" dirty="0" smtClean="0">
                <a:latin typeface="Times New Roman" panose="02020603050405020304" pitchFamily="18" charset="0"/>
                <a:cs typeface="Times New Roman" panose="02020603050405020304" pitchFamily="18" charset="0"/>
              </a:rPr>
              <a:t>Learning objective:</a:t>
            </a:r>
            <a:endParaRPr lang="en-US" b="1" dirty="0">
              <a:latin typeface="Times New Roman" panose="02020603050405020304" pitchFamily="18" charset="0"/>
              <a:cs typeface="Times New Roman" panose="02020603050405020304" pitchFamily="18" charset="0"/>
            </a:endParaRPr>
          </a:p>
          <a:p>
            <a:pPr marL="0" indent="0">
              <a:buNone/>
            </a:pPr>
            <a:r>
              <a:rPr lang="en-US" dirty="0" smtClean="0"/>
              <a:t>Outline </a:t>
            </a:r>
            <a:r>
              <a:rPr lang="en-US" dirty="0"/>
              <a:t>the </a:t>
            </a:r>
            <a:r>
              <a:rPr lang="en-US" dirty="0" smtClean="0"/>
              <a:t>function  </a:t>
            </a:r>
            <a:r>
              <a:rPr lang="en-US" dirty="0"/>
              <a:t>synovial fluid in the joint.</a:t>
            </a:r>
          </a:p>
        </p:txBody>
      </p:sp>
    </p:spTree>
    <p:extLst>
      <p:ext uri="{BB962C8B-B14F-4D97-AF65-F5344CB8AC3E}">
        <p14:creationId xmlns:p14="http://schemas.microsoft.com/office/powerpoint/2010/main" val="39338523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 synovial joint</a:t>
            </a:r>
            <a:endParaRPr lang="en-US" dirty="0"/>
          </a:p>
        </p:txBody>
      </p:sp>
      <p:pic>
        <p:nvPicPr>
          <p:cNvPr id="4" name="Content Placeholder 3"/>
          <p:cNvPicPr>
            <a:picLocks noGrp="1" noChangeAspect="1"/>
          </p:cNvPicPr>
          <p:nvPr>
            <p:ph idx="1"/>
          </p:nvPr>
        </p:nvPicPr>
        <p:blipFill>
          <a:blip r:embed="rId2"/>
          <a:stretch>
            <a:fillRect/>
          </a:stretch>
        </p:blipFill>
        <p:spPr>
          <a:xfrm>
            <a:off x="2362200" y="1847088"/>
            <a:ext cx="3657600" cy="4325113"/>
          </a:xfrm>
          <a:prstGeom prst="rect">
            <a:avLst/>
          </a:prstGeom>
        </p:spPr>
      </p:pic>
      <p:cxnSp>
        <p:nvCxnSpPr>
          <p:cNvPr id="6" name="Straight Arrow Connector 5"/>
          <p:cNvCxnSpPr/>
          <p:nvPr/>
        </p:nvCxnSpPr>
        <p:spPr>
          <a:xfrm flipH="1" flipV="1">
            <a:off x="5486400" y="3796542"/>
            <a:ext cx="14478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934200" y="3200400"/>
            <a:ext cx="1905000" cy="1676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Synovial cavity with synovial fluid</a:t>
            </a:r>
            <a:endParaRPr lang="en-US" dirty="0"/>
          </a:p>
        </p:txBody>
      </p:sp>
      <p:cxnSp>
        <p:nvCxnSpPr>
          <p:cNvPr id="9" name="Straight Arrow Connector 8"/>
          <p:cNvCxnSpPr/>
          <p:nvPr/>
        </p:nvCxnSpPr>
        <p:spPr>
          <a:xfrm flipH="1">
            <a:off x="5486400" y="2433712"/>
            <a:ext cx="25908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553200" y="1649483"/>
            <a:ext cx="2286000" cy="1051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Articular cartilage</a:t>
            </a:r>
            <a:endParaRPr lang="en-US" dirty="0"/>
          </a:p>
        </p:txBody>
      </p:sp>
      <p:sp>
        <p:nvSpPr>
          <p:cNvPr id="11" name="Rectangle 10"/>
          <p:cNvSpPr/>
          <p:nvPr/>
        </p:nvSpPr>
        <p:spPr>
          <a:xfrm>
            <a:off x="589581" y="3581400"/>
            <a:ext cx="2895600" cy="259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Notice: Synovial fluid provides lubrication and nourishments</a:t>
            </a:r>
            <a:endParaRPr lang="en-US" dirty="0"/>
          </a:p>
        </p:txBody>
      </p:sp>
    </p:spTree>
    <p:extLst>
      <p:ext uri="{BB962C8B-B14F-4D97-AF65-F5344CB8AC3E}">
        <p14:creationId xmlns:p14="http://schemas.microsoft.com/office/powerpoint/2010/main" val="4051843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Autofit/>
          </a:bodyPr>
          <a:lstStyle/>
          <a:p>
            <a:r>
              <a:rPr lang="en-US" sz="3200" dirty="0">
                <a:latin typeface="Times New Roman" panose="02020603050405020304" pitchFamily="18" charset="0"/>
                <a:cs typeface="Times New Roman" panose="02020603050405020304" pitchFamily="18" charset="0"/>
              </a:rPr>
              <a:t>Action of antagonistic muscles in movement of a hinge joint</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b="1" dirty="0"/>
              <a:t>Lesson 3: </a:t>
            </a:r>
            <a:r>
              <a:rPr lang="en-US" dirty="0"/>
              <a:t>Action of antagonistic muscles in movement of a hinge </a:t>
            </a:r>
            <a:r>
              <a:rPr lang="en-US" dirty="0" smtClean="0"/>
              <a:t>joint.</a:t>
            </a:r>
          </a:p>
          <a:p>
            <a:pPr marL="0" indent="0">
              <a:buNone/>
            </a:pPr>
            <a:r>
              <a:rPr lang="en-US" b="1"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dirty="0" smtClean="0"/>
              <a:t>Demonstrate </a:t>
            </a:r>
            <a:r>
              <a:rPr lang="en-US" dirty="0"/>
              <a:t>how antagonistic muscles bring about movement at the hinge joint. </a:t>
            </a:r>
            <a:endParaRPr lang="en-US" dirty="0" smtClean="0"/>
          </a:p>
          <a:p>
            <a:pPr>
              <a:buFont typeface="Wingdings" panose="05000000000000000000" pitchFamily="2" charset="2"/>
              <a:buChar char="ü"/>
            </a:pPr>
            <a:r>
              <a:rPr lang="en-US" dirty="0" smtClean="0"/>
              <a:t>The </a:t>
            </a:r>
            <a:r>
              <a:rPr lang="en-US" dirty="0"/>
              <a:t>biceps and triceps are referred to as </a:t>
            </a:r>
            <a:r>
              <a:rPr lang="en-US" b="1" dirty="0"/>
              <a:t>antagonistic muscles</a:t>
            </a:r>
            <a:r>
              <a:rPr lang="en-US" dirty="0"/>
              <a:t>. They are found on the upper part of the forearm. To lift the arm, the biceps contracts while the triceps relaxes. </a:t>
            </a:r>
          </a:p>
        </p:txBody>
      </p:sp>
    </p:spTree>
    <p:extLst>
      <p:ext uri="{BB962C8B-B14F-4D97-AF65-F5344CB8AC3E}">
        <p14:creationId xmlns:p14="http://schemas.microsoft.com/office/powerpoint/2010/main" val="37299369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latin typeface="Times New Roman" panose="02020603050405020304" pitchFamily="18" charset="0"/>
                <a:cs typeface="Times New Roman" panose="02020603050405020304" pitchFamily="18" charset="0"/>
              </a:rPr>
              <a:t>Action of antagonistic between biceps and triceps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t>The </a:t>
            </a:r>
            <a:r>
              <a:rPr lang="en-US" sz="3200" dirty="0"/>
              <a:t>joint action in the upward movement of the arm is </a:t>
            </a:r>
            <a:r>
              <a:rPr lang="en-US" sz="3200" b="1" dirty="0"/>
              <a:t>flexion </a:t>
            </a:r>
            <a:r>
              <a:rPr lang="en-US" sz="3200" dirty="0"/>
              <a:t>resulting to the decreasing of the joint angle. Biceps muscles are therefore called </a:t>
            </a:r>
            <a:r>
              <a:rPr lang="en-US" sz="3200" b="1" dirty="0"/>
              <a:t>flexor </a:t>
            </a:r>
            <a:r>
              <a:rPr lang="en-US" sz="3200" dirty="0"/>
              <a:t>muscles. </a:t>
            </a:r>
            <a:endParaRPr lang="en-US" sz="3200" dirty="0" smtClean="0"/>
          </a:p>
          <a:p>
            <a:pPr>
              <a:buFont typeface="Wingdings" panose="05000000000000000000" pitchFamily="2" charset="2"/>
              <a:buChar char="Ø"/>
            </a:pPr>
            <a:r>
              <a:rPr lang="en-US" sz="3200" dirty="0" smtClean="0"/>
              <a:t>To </a:t>
            </a:r>
            <a:r>
              <a:rPr lang="en-US" sz="3200" dirty="0"/>
              <a:t>straighten the arm, triceps muscles contract while biceps relaxes; the joint action is </a:t>
            </a:r>
            <a:r>
              <a:rPr lang="en-US" sz="3200" b="1" dirty="0"/>
              <a:t>extension </a:t>
            </a:r>
            <a:r>
              <a:rPr lang="en-US" sz="3200" dirty="0"/>
              <a:t>that results to increase in the joint angle. </a:t>
            </a:r>
          </a:p>
        </p:txBody>
      </p:sp>
    </p:spTree>
    <p:extLst>
      <p:ext uri="{BB962C8B-B14F-4D97-AF65-F5344CB8AC3E}">
        <p14:creationId xmlns:p14="http://schemas.microsoft.com/office/powerpoint/2010/main" val="33078694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a:latin typeface="Times New Roman" panose="02020603050405020304" pitchFamily="18" charset="0"/>
                <a:cs typeface="Times New Roman" panose="02020603050405020304" pitchFamily="18" charset="0"/>
              </a:rPr>
              <a:t>Action of </a:t>
            </a:r>
            <a:r>
              <a:rPr lang="en-US" sz="5400" dirty="0" smtClean="0">
                <a:latin typeface="Times New Roman" panose="02020603050405020304" pitchFamily="18" charset="0"/>
                <a:cs typeface="Times New Roman" panose="02020603050405020304" pitchFamily="18" charset="0"/>
              </a:rPr>
              <a:t>antagonistic between biceps and triceps</a:t>
            </a:r>
            <a:endParaRPr lang="en-US" dirty="0"/>
          </a:p>
        </p:txBody>
      </p:sp>
      <p:pic>
        <p:nvPicPr>
          <p:cNvPr id="4" name="Content Placeholder 3"/>
          <p:cNvPicPr>
            <a:picLocks noGrp="1" noChangeAspect="1"/>
          </p:cNvPicPr>
          <p:nvPr>
            <p:ph idx="1"/>
          </p:nvPr>
        </p:nvPicPr>
        <p:blipFill>
          <a:blip r:embed="rId2"/>
          <a:stretch>
            <a:fillRect/>
          </a:stretch>
        </p:blipFill>
        <p:spPr>
          <a:xfrm>
            <a:off x="2286000" y="1847088"/>
            <a:ext cx="2775558" cy="4706112"/>
          </a:xfrm>
          <a:prstGeom prst="rect">
            <a:avLst/>
          </a:prstGeom>
        </p:spPr>
      </p:pic>
      <p:sp>
        <p:nvSpPr>
          <p:cNvPr id="7" name="Rectangle 6"/>
          <p:cNvSpPr/>
          <p:nvPr/>
        </p:nvSpPr>
        <p:spPr>
          <a:xfrm>
            <a:off x="5867400" y="2895600"/>
            <a:ext cx="2057400" cy="1066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Triceps contract</a:t>
            </a:r>
            <a:endParaRPr lang="en-US" dirty="0"/>
          </a:p>
        </p:txBody>
      </p:sp>
      <p:cxnSp>
        <p:nvCxnSpPr>
          <p:cNvPr id="9" name="Straight Arrow Connector 8"/>
          <p:cNvCxnSpPr/>
          <p:nvPr/>
        </p:nvCxnSpPr>
        <p:spPr>
          <a:xfrm flipH="1" flipV="1">
            <a:off x="4114800" y="3250769"/>
            <a:ext cx="1752600" cy="142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066800" y="2590800"/>
            <a:ext cx="2606979"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95300" y="2316997"/>
            <a:ext cx="1562100" cy="9596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Biceps relax</a:t>
            </a:r>
            <a:endParaRPr lang="en-US" dirty="0"/>
          </a:p>
        </p:txBody>
      </p:sp>
      <p:sp>
        <p:nvSpPr>
          <p:cNvPr id="14" name="Rectangle 13"/>
          <p:cNvSpPr/>
          <p:nvPr/>
        </p:nvSpPr>
        <p:spPr>
          <a:xfrm>
            <a:off x="4062868" y="5486400"/>
            <a:ext cx="282749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sz="2800" b="1" i="1" dirty="0">
                <a:latin typeface="Times New Roman" panose="02020603050405020304" pitchFamily="18" charset="0"/>
                <a:cs typeface="Times New Roman" panose="02020603050405020304" pitchFamily="18" charset="0"/>
              </a:rPr>
              <a:t>Extended arm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9227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Practices that promote healthy bones and joints.</a:t>
            </a:r>
          </a:p>
        </p:txBody>
      </p:sp>
      <p:sp>
        <p:nvSpPr>
          <p:cNvPr id="3" name="Content Placeholder 2"/>
          <p:cNvSpPr>
            <a:spLocks noGrp="1"/>
          </p:cNvSpPr>
          <p:nvPr>
            <p:ph idx="1"/>
          </p:nvPr>
        </p:nvSpPr>
        <p:spPr/>
        <p:txBody>
          <a:bodyPr/>
          <a:lstStyle/>
          <a:p>
            <a:pPr marL="0" indent="0">
              <a:buNone/>
            </a:pPr>
            <a:r>
              <a:rPr lang="en-US" sz="3200" b="1" dirty="0">
                <a:latin typeface="Times New Roman" panose="02020603050405020304" pitchFamily="18" charset="0"/>
                <a:cs typeface="Times New Roman" panose="02020603050405020304" pitchFamily="18" charset="0"/>
              </a:rPr>
              <a:t>Lesson 4:</a:t>
            </a:r>
            <a:r>
              <a:rPr lang="en-US" sz="3200" dirty="0">
                <a:latin typeface="Times New Roman" panose="02020603050405020304" pitchFamily="18" charset="0"/>
                <a:cs typeface="Times New Roman" panose="02020603050405020304" pitchFamily="18" charset="0"/>
              </a:rPr>
              <a:t> Practices that promote healthy bones and joints</a:t>
            </a:r>
            <a:r>
              <a:rPr lang="en-US" sz="3200" dirty="0" smtClean="0">
                <a:latin typeface="Times New Roman" panose="02020603050405020304" pitchFamily="18" charset="0"/>
                <a:cs typeface="Times New Roman" panose="02020603050405020304" pitchFamily="18" charset="0"/>
              </a:rPr>
              <a:t>.</a:t>
            </a:r>
          </a:p>
          <a:p>
            <a:pPr marL="0" indent="0">
              <a:buNone/>
            </a:pPr>
            <a:r>
              <a:rPr lang="en-US" sz="3200" b="1" dirty="0" smtClean="0">
                <a:latin typeface="Times New Roman" panose="02020603050405020304" pitchFamily="18" charset="0"/>
                <a:cs typeface="Times New Roman" panose="02020603050405020304" pitchFamily="18" charset="0"/>
              </a:rPr>
              <a:t>Learning objective</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Develop </a:t>
            </a:r>
            <a:r>
              <a:rPr lang="en-US" sz="3200" dirty="0">
                <a:latin typeface="Times New Roman" panose="02020603050405020304" pitchFamily="18" charset="0"/>
                <a:cs typeface="Times New Roman" panose="02020603050405020304" pitchFamily="18" charset="0"/>
              </a:rPr>
              <a:t>good habits that maintain safety of the body joints</a:t>
            </a:r>
            <a:r>
              <a:rPr lang="en-US" sz="3200" dirty="0" smtClean="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41710348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Practices that promote healthy bones and joints.</a:t>
            </a:r>
          </a:p>
        </p:txBody>
      </p:sp>
      <p:sp>
        <p:nvSpPr>
          <p:cNvPr id="3" name="Content Placeholder 2"/>
          <p:cNvSpPr>
            <a:spLocks noGrp="1"/>
          </p:cNvSpPr>
          <p:nvPr>
            <p:ph idx="1"/>
          </p:nvPr>
        </p:nvSpPr>
        <p:spPr>
          <a:xfrm>
            <a:off x="228600" y="1935480"/>
            <a:ext cx="8686800" cy="4693920"/>
          </a:xfrm>
        </p:spPr>
        <p:txBody>
          <a:bodyPr>
            <a:normAutofit/>
          </a:bodyPr>
          <a:lstStyle/>
          <a:p>
            <a:pPr>
              <a:buFont typeface="Wingdings" panose="05000000000000000000" pitchFamily="2" charset="2"/>
              <a:buChar char="q"/>
            </a:pPr>
            <a:r>
              <a:rPr lang="en-US" b="1" i="1" dirty="0"/>
              <a:t>Practices that promote healthy bones and </a:t>
            </a:r>
            <a:r>
              <a:rPr lang="en-US" b="1" i="1" dirty="0" smtClean="0"/>
              <a:t>joints are:</a:t>
            </a:r>
          </a:p>
          <a:p>
            <a:pPr>
              <a:buFont typeface="Wingdings" panose="05000000000000000000" pitchFamily="2" charset="2"/>
              <a:buChar char="Ø"/>
            </a:pPr>
            <a:r>
              <a:rPr lang="en-US" dirty="0" smtClean="0"/>
              <a:t>Eating food rich in calcium(  milk , green vegetables) to keep </a:t>
            </a:r>
            <a:r>
              <a:rPr lang="en-US" dirty="0"/>
              <a:t>the bones healthy and strong. </a:t>
            </a:r>
            <a:endParaRPr lang="en-US" dirty="0" smtClean="0"/>
          </a:p>
          <a:p>
            <a:pPr>
              <a:buFont typeface="Wingdings" panose="05000000000000000000" pitchFamily="2" charset="2"/>
              <a:buChar char="Ø"/>
            </a:pPr>
            <a:r>
              <a:rPr lang="en-US" dirty="0" smtClean="0"/>
              <a:t>Eating food rich in  Vitamin C  such as oranges</a:t>
            </a:r>
            <a:r>
              <a:rPr lang="en-US" dirty="0"/>
              <a:t>, lemons, </a:t>
            </a:r>
            <a:r>
              <a:rPr lang="en-US" dirty="0" smtClean="0"/>
              <a:t>watermelon </a:t>
            </a:r>
            <a:r>
              <a:rPr lang="en-US" dirty="0"/>
              <a:t>which is necessary in repairing </a:t>
            </a:r>
            <a:r>
              <a:rPr lang="en-US" dirty="0" smtClean="0"/>
              <a:t>tissues.</a:t>
            </a:r>
          </a:p>
          <a:p>
            <a:pPr>
              <a:buFont typeface="Wingdings" panose="05000000000000000000" pitchFamily="2" charset="2"/>
              <a:buChar char="Ø"/>
            </a:pPr>
            <a:r>
              <a:rPr lang="en-US" dirty="0" smtClean="0"/>
              <a:t>Avoiding </a:t>
            </a:r>
            <a:r>
              <a:rPr lang="en-US" dirty="0"/>
              <a:t>alcohol consumption. Taking alcohol interferes with the body’s ability to absorb vitamins and </a:t>
            </a:r>
            <a:r>
              <a:rPr lang="en-US" dirty="0" smtClean="0"/>
              <a:t>minerals.</a:t>
            </a:r>
          </a:p>
          <a:p>
            <a:pPr>
              <a:buFont typeface="Wingdings" panose="05000000000000000000" pitchFamily="2" charset="2"/>
              <a:buChar char="Ø"/>
            </a:pPr>
            <a:r>
              <a:rPr lang="en-US" dirty="0" smtClean="0"/>
              <a:t>Avoiding </a:t>
            </a:r>
            <a:r>
              <a:rPr lang="en-US" dirty="0"/>
              <a:t>smoking. Smoking has been shown to cause bone mass depletion. </a:t>
            </a:r>
          </a:p>
        </p:txBody>
      </p:sp>
    </p:spTree>
    <p:extLst>
      <p:ext uri="{BB962C8B-B14F-4D97-AF65-F5344CB8AC3E}">
        <p14:creationId xmlns:p14="http://schemas.microsoft.com/office/powerpoint/2010/main" val="24214980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Unit 12: </a:t>
            </a:r>
            <a:r>
              <a:rPr lang="en-US" b="1" dirty="0" smtClean="0"/>
              <a:t>Infectious </a:t>
            </a:r>
            <a:r>
              <a:rPr lang="en-US" b="1" dirty="0"/>
              <a:t>diseases </a:t>
            </a:r>
            <a:endParaRPr lang="en-US" dirty="0"/>
          </a:p>
        </p:txBody>
      </p:sp>
      <p:sp>
        <p:nvSpPr>
          <p:cNvPr id="3" name="Content Placeholder 2"/>
          <p:cNvSpPr>
            <a:spLocks noGrp="1"/>
          </p:cNvSpPr>
          <p:nvPr>
            <p:ph idx="1"/>
          </p:nvPr>
        </p:nvSpPr>
        <p:spPr>
          <a:xfrm>
            <a:off x="152400" y="1935480"/>
            <a:ext cx="8839200" cy="4389120"/>
          </a:xfrm>
        </p:spPr>
        <p:txBody>
          <a:bodyPr>
            <a:normAutofit lnSpcReduction="10000"/>
          </a:bodyPr>
          <a:lstStyle/>
          <a:p>
            <a:pPr marL="0" indent="0">
              <a:buNone/>
            </a:pPr>
            <a:r>
              <a:rPr lang="en-US" sz="2800" b="1" dirty="0" smtClean="0">
                <a:latin typeface="Times New Roman" panose="02020603050405020304" pitchFamily="18" charset="0"/>
                <a:cs typeface="Times New Roman" panose="02020603050405020304" pitchFamily="18" charset="0"/>
              </a:rPr>
              <a:t>Lesson </a:t>
            </a:r>
            <a:r>
              <a:rPr lang="en-US" sz="2800" b="1" dirty="0">
                <a:latin typeface="Times New Roman" panose="02020603050405020304" pitchFamily="18" charset="0"/>
                <a:cs typeface="Times New Roman" panose="02020603050405020304" pitchFamily="18" charset="0"/>
              </a:rPr>
              <a:t>1: </a:t>
            </a:r>
            <a:r>
              <a:rPr lang="en-US" sz="2800" dirty="0">
                <a:latin typeface="Times New Roman" panose="02020603050405020304" pitchFamily="18" charset="0"/>
                <a:cs typeface="Times New Roman" panose="02020603050405020304" pitchFamily="18" charset="0"/>
              </a:rPr>
              <a:t>Pathogens. </a:t>
            </a:r>
            <a:endParaRPr lang="en-US" sz="2800" dirty="0" smtClean="0">
              <a:latin typeface="Times New Roman" panose="02020603050405020304" pitchFamily="18" charset="0"/>
              <a:cs typeface="Times New Roman" panose="02020603050405020304"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Learning objectives:</a:t>
            </a:r>
            <a:endParaRPr lang="en-US" sz="28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Define </a:t>
            </a:r>
            <a:r>
              <a:rPr lang="en-US" sz="2800" dirty="0">
                <a:latin typeface="Times New Roman" panose="02020603050405020304" pitchFamily="18" charset="0"/>
                <a:cs typeface="Times New Roman" panose="02020603050405020304" pitchFamily="18" charset="0"/>
              </a:rPr>
              <a:t>pathogen </a:t>
            </a:r>
            <a:r>
              <a:rPr lang="en-US" sz="2800" dirty="0" smtClean="0">
                <a:latin typeface="Times New Roman" panose="02020603050405020304" pitchFamily="18" charset="0"/>
                <a:cs typeface="Times New Roman" panose="02020603050405020304" pitchFamily="18" charset="0"/>
              </a:rPr>
              <a:t>and give examples of pathogens.</a:t>
            </a:r>
            <a:endParaRPr lang="en-US" sz="2800" dirty="0"/>
          </a:p>
          <a:p>
            <a:pPr>
              <a:buFont typeface="Wingdings" panose="05000000000000000000" pitchFamily="2" charset="2"/>
              <a:buChar char="ü"/>
            </a:pPr>
            <a:r>
              <a:rPr lang="en-US" sz="3200" b="1" dirty="0" smtClean="0"/>
              <a:t>Pathogen</a:t>
            </a:r>
            <a:r>
              <a:rPr lang="en-US" sz="3200" dirty="0"/>
              <a:t>: This is any disease-causing microorganism. </a:t>
            </a:r>
            <a:endParaRPr lang="en-US" sz="3200" dirty="0" smtClean="0"/>
          </a:p>
          <a:p>
            <a:pPr marL="0" indent="0">
              <a:buNone/>
            </a:pPr>
            <a:r>
              <a:rPr lang="en-US" sz="3200" dirty="0" smtClean="0"/>
              <a:t>Ex: Bacteria that cause disease, </a:t>
            </a:r>
            <a:r>
              <a:rPr lang="en-US" sz="3200" dirty="0"/>
              <a:t>protozoa that cause disease ,</a:t>
            </a:r>
            <a:r>
              <a:rPr lang="en-US" sz="3200" dirty="0" smtClean="0"/>
              <a:t> viruses</a:t>
            </a:r>
            <a:r>
              <a:rPr lang="en-US" sz="3200" dirty="0"/>
              <a:t> that cause disease</a:t>
            </a:r>
            <a:r>
              <a:rPr lang="en-US" sz="3200" dirty="0" smtClean="0"/>
              <a:t> </a:t>
            </a:r>
            <a:r>
              <a:rPr lang="en-US" sz="3200" dirty="0"/>
              <a:t>that cause disease </a:t>
            </a:r>
            <a:r>
              <a:rPr lang="en-US" sz="3200" dirty="0" smtClean="0"/>
              <a:t>. </a:t>
            </a:r>
            <a:r>
              <a:rPr lang="en-US" sz="3200" dirty="0"/>
              <a:t>Pathogens are also known as </a:t>
            </a:r>
            <a:r>
              <a:rPr lang="en-US" sz="3200" b="1" dirty="0"/>
              <a:t>germs.</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8543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Adaptations of birds to their modes of feeding. </a:t>
            </a:r>
            <a:endParaRPr lang="en-US" dirty="0"/>
          </a:p>
        </p:txBody>
      </p:sp>
      <p:sp>
        <p:nvSpPr>
          <p:cNvPr id="3" name="Content Placeholder 2"/>
          <p:cNvSpPr>
            <a:spLocks noGrp="1"/>
          </p:cNvSpPr>
          <p:nvPr>
            <p:ph idx="1"/>
          </p:nvPr>
        </p:nvSpPr>
        <p:spPr>
          <a:xfrm>
            <a:off x="609600" y="1922988"/>
            <a:ext cx="8229600" cy="4389120"/>
          </a:xfrm>
        </p:spPr>
        <p:txBody>
          <a:bodyPr/>
          <a:lstStyle/>
          <a:p>
            <a:pPr>
              <a:buFont typeface="Wingdings" panose="05000000000000000000" pitchFamily="2" charset="2"/>
              <a:buChar char="q"/>
            </a:pPr>
            <a:r>
              <a:rPr lang="en-US" b="1" dirty="0" smtClean="0"/>
              <a:t>Filter </a:t>
            </a:r>
            <a:r>
              <a:rPr lang="en-US" b="1"/>
              <a:t>feeders </a:t>
            </a:r>
            <a:r>
              <a:rPr lang="en-US" smtClean="0"/>
              <a:t>: Have </a:t>
            </a:r>
            <a:r>
              <a:rPr lang="en-US" dirty="0"/>
              <a:t>serrated beaks to filter food from muddy </a:t>
            </a:r>
            <a:r>
              <a:rPr lang="en-US" dirty="0" smtClean="0"/>
              <a:t>water.</a:t>
            </a:r>
          </a:p>
          <a:p>
            <a:pPr marL="0" indent="0">
              <a:buNone/>
            </a:pPr>
            <a:endParaRPr lang="en-US" b="1" dirty="0"/>
          </a:p>
          <a:p>
            <a:pPr marL="0" indent="0">
              <a:buNone/>
            </a:pPr>
            <a:endParaRPr lang="en-US" b="1" dirty="0"/>
          </a:p>
          <a:p>
            <a:pPr>
              <a:buFont typeface="Wingdings" panose="05000000000000000000" pitchFamily="2" charset="2"/>
              <a:buChar char="q"/>
            </a:pPr>
            <a:r>
              <a:rPr lang="en-US" b="1" dirty="0" smtClean="0"/>
              <a:t>Water </a:t>
            </a:r>
            <a:r>
              <a:rPr lang="en-US" b="1" dirty="0"/>
              <a:t>plant eaters </a:t>
            </a:r>
            <a:r>
              <a:rPr lang="en-US" dirty="0" smtClean="0"/>
              <a:t>: Like </a:t>
            </a:r>
            <a:r>
              <a:rPr lang="en-US" dirty="0"/>
              <a:t>ducks have flat beaks to strain small plants and animals from the water</a:t>
            </a:r>
          </a:p>
        </p:txBody>
      </p:sp>
      <p:pic>
        <p:nvPicPr>
          <p:cNvPr id="4" name="Picture 3"/>
          <p:cNvPicPr>
            <a:picLocks noChangeAspect="1"/>
          </p:cNvPicPr>
          <p:nvPr/>
        </p:nvPicPr>
        <p:blipFill>
          <a:blip r:embed="rId2"/>
          <a:stretch>
            <a:fillRect/>
          </a:stretch>
        </p:blipFill>
        <p:spPr>
          <a:xfrm>
            <a:off x="3124200" y="2438400"/>
            <a:ext cx="1813177" cy="1227656"/>
          </a:xfrm>
          <a:prstGeom prst="rect">
            <a:avLst/>
          </a:prstGeom>
        </p:spPr>
      </p:pic>
      <p:pic>
        <p:nvPicPr>
          <p:cNvPr id="5" name="Picture 4"/>
          <p:cNvPicPr>
            <a:picLocks noChangeAspect="1"/>
          </p:cNvPicPr>
          <p:nvPr/>
        </p:nvPicPr>
        <p:blipFill>
          <a:blip r:embed="rId3"/>
          <a:stretch>
            <a:fillRect/>
          </a:stretch>
        </p:blipFill>
        <p:spPr>
          <a:xfrm>
            <a:off x="1495202" y="4689392"/>
            <a:ext cx="2568065" cy="1622716"/>
          </a:xfrm>
          <a:prstGeom prst="rect">
            <a:avLst/>
          </a:prstGeom>
        </p:spPr>
      </p:pic>
    </p:spTree>
    <p:extLst>
      <p:ext uri="{BB962C8B-B14F-4D97-AF65-F5344CB8AC3E}">
        <p14:creationId xmlns:p14="http://schemas.microsoft.com/office/powerpoint/2010/main" val="948017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r>
              <a:rPr lang="en-US" sz="4400" dirty="0">
                <a:latin typeface="Times New Roman" panose="02020603050405020304" pitchFamily="18" charset="0"/>
                <a:cs typeface="Times New Roman" panose="02020603050405020304" pitchFamily="18" charset="0"/>
              </a:rPr>
              <a:t>Transmission of infectious diseases</a:t>
            </a:r>
            <a:r>
              <a:rPr lang="en-US" sz="5400" dirty="0">
                <a:latin typeface="Times New Roman" panose="02020603050405020304" pitchFamily="18" charset="0"/>
                <a:cs typeface="Times New Roman" panose="02020603050405020304" pitchFamily="18" charset="0"/>
              </a:rPr>
              <a:t/>
            </a:r>
            <a:br>
              <a:rPr lang="en-US" sz="5400"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228600" y="1935480"/>
            <a:ext cx="8686800" cy="4389120"/>
          </a:xfrm>
        </p:spPr>
        <p:txBody>
          <a:bodyPr>
            <a:normAutofit lnSpcReduction="10000"/>
          </a:bodyPr>
          <a:lstStyle/>
          <a:p>
            <a:pPr marL="0" indent="0">
              <a:buNone/>
            </a:pPr>
            <a:r>
              <a:rPr lang="en-US" sz="2800" b="1" dirty="0"/>
              <a:t>Lesson 2: </a:t>
            </a:r>
            <a:r>
              <a:rPr lang="en-US" sz="2800" dirty="0"/>
              <a:t>Transmission of infectious </a:t>
            </a:r>
            <a:r>
              <a:rPr lang="en-US" sz="2800" dirty="0" smtClean="0"/>
              <a:t>diseases</a:t>
            </a:r>
            <a:endParaRPr lang="en-US" sz="2800" dirty="0"/>
          </a:p>
          <a:p>
            <a:pPr marL="0" indent="0">
              <a:buNone/>
            </a:pPr>
            <a:r>
              <a:rPr lang="en-US" sz="2400" b="1" i="1" dirty="0" smtClean="0"/>
              <a:t>Learning objective:</a:t>
            </a:r>
            <a:endParaRPr lang="en-US" sz="2400" b="1" i="1" dirty="0"/>
          </a:p>
          <a:p>
            <a:pPr>
              <a:buFont typeface="Wingdings" panose="05000000000000000000" pitchFamily="2" charset="2"/>
              <a:buChar char="Ø"/>
            </a:pPr>
            <a:r>
              <a:rPr lang="en-US" sz="2400" dirty="0" smtClean="0"/>
              <a:t>Define transmissible/ infectious </a:t>
            </a:r>
            <a:r>
              <a:rPr lang="en-US" sz="2400" b="1" dirty="0" smtClean="0"/>
              <a:t>or</a:t>
            </a:r>
            <a:r>
              <a:rPr lang="en-US" sz="2400" dirty="0" smtClean="0"/>
              <a:t> communicable  disease </a:t>
            </a:r>
            <a:r>
              <a:rPr lang="en-US" sz="2400" dirty="0"/>
              <a:t>and host. </a:t>
            </a: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2400" dirty="0" smtClean="0">
                <a:latin typeface="Times New Roman" panose="02020603050405020304" pitchFamily="18" charset="0"/>
                <a:cs typeface="Times New Roman" panose="02020603050405020304" pitchFamily="18" charset="0"/>
              </a:rPr>
              <a:t>Infectious </a:t>
            </a:r>
            <a:r>
              <a:rPr lang="en-US" sz="2400" dirty="0">
                <a:latin typeface="Times New Roman" panose="02020603050405020304" pitchFamily="18" charset="0"/>
                <a:cs typeface="Times New Roman" panose="02020603050405020304" pitchFamily="18" charset="0"/>
              </a:rPr>
              <a:t>diseases are also known as </a:t>
            </a:r>
            <a:r>
              <a:rPr lang="en-US" sz="2400" b="1" dirty="0">
                <a:latin typeface="Times New Roman" panose="02020603050405020304" pitchFamily="18" charset="0"/>
                <a:cs typeface="Times New Roman" panose="02020603050405020304" pitchFamily="18" charset="0"/>
              </a:rPr>
              <a:t>communicable diseases</a:t>
            </a:r>
            <a:r>
              <a:rPr lang="en-US" sz="2400" dirty="0">
                <a:latin typeface="Times New Roman" panose="02020603050405020304" pitchFamily="18" charset="0"/>
                <a:cs typeface="Times New Roman" panose="02020603050405020304" pitchFamily="18" charset="0"/>
              </a:rPr>
              <a:t>. They are diseases that are transmitted from one person to another</a:t>
            </a:r>
            <a:r>
              <a:rPr lang="en-US" sz="2400" dirty="0" smtClean="0">
                <a:latin typeface="Times New Roman" panose="02020603050405020304" pitchFamily="18" charset="0"/>
                <a:cs typeface="Times New Roman" panose="02020603050405020304" pitchFamily="18" charset="0"/>
              </a:rPr>
              <a:t>.</a:t>
            </a:r>
          </a:p>
          <a:p>
            <a:pPr marL="0" indent="0">
              <a:buNone/>
            </a:pPr>
            <a:r>
              <a:rPr lang="en-US" sz="3200" dirty="0" smtClean="0">
                <a:latin typeface="Times New Roman" panose="02020603050405020304" pitchFamily="18" charset="0"/>
                <a:cs typeface="Times New Roman" panose="02020603050405020304" pitchFamily="18" charset="0"/>
              </a:rPr>
              <a:t>EX: COVID-19.</a:t>
            </a:r>
          </a:p>
          <a:p>
            <a:pPr marL="0" indent="0">
              <a:buNone/>
            </a:pPr>
            <a:r>
              <a:rPr lang="en-US" sz="3200" dirty="0">
                <a:latin typeface="Times New Roman" panose="02020603050405020304" pitchFamily="18" charset="0"/>
                <a:cs typeface="Times New Roman" panose="02020603050405020304" pitchFamily="18" charset="0"/>
              </a:rPr>
              <a:t>Infectious diseases are caused by </a:t>
            </a:r>
            <a:r>
              <a:rPr lang="en-US" sz="3200" b="1" dirty="0"/>
              <a:t>harmful</a:t>
            </a:r>
            <a:r>
              <a:rPr lang="en-US" sz="3200" dirty="0"/>
              <a:t> micro-organisms. Examples of micro-organisms include </a:t>
            </a:r>
            <a:r>
              <a:rPr lang="en-US" sz="3200" b="1" dirty="0"/>
              <a:t>viruses, fungi, protozoa and bacteria.</a:t>
            </a:r>
            <a:endParaRPr lang="en-US" sz="3200" dirty="0"/>
          </a:p>
          <a:p>
            <a:pPr marL="0" indent="0">
              <a:buNone/>
            </a:pPr>
            <a:endParaRPr lang="en-US" sz="3200" dirty="0" smtClean="0">
              <a:latin typeface="Times New Roman" panose="02020603050405020304" pitchFamily="18" charset="0"/>
              <a:cs typeface="Times New Roman" panose="02020603050405020304" pitchFamily="18" charset="0"/>
            </a:endParaRPr>
          </a:p>
          <a:p>
            <a:pPr marL="0" indent="0">
              <a:buNone/>
            </a:pP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6918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534400" cy="1231392"/>
          </a:xfrm>
        </p:spPr>
        <p:txBody>
          <a:bodyPr>
            <a:normAutofit fontScale="90000"/>
          </a:bodyPr>
          <a:lstStyle/>
          <a:p>
            <a:r>
              <a:rPr lang="en-US" sz="3600" dirty="0" smtClean="0">
                <a:latin typeface="Times New Roman" panose="02020603050405020304" pitchFamily="18" charset="0"/>
                <a:cs typeface="Times New Roman" panose="02020603050405020304" pitchFamily="18" charset="0"/>
              </a:rPr>
              <a:t>        Key terms about infectious diseases</a:t>
            </a:r>
            <a:r>
              <a:rPr lang="en-US" sz="6600" dirty="0">
                <a:latin typeface="Times New Roman" panose="02020603050405020304" pitchFamily="18" charset="0"/>
                <a:cs typeface="Times New Roman" panose="02020603050405020304" pitchFamily="18" charset="0"/>
              </a:rPr>
              <a:t/>
            </a:r>
            <a:br>
              <a:rPr lang="en-US" sz="6600"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152400" y="1371600"/>
            <a:ext cx="8686800" cy="5257800"/>
          </a:xfrm>
        </p:spPr>
        <p:txBody>
          <a:bodyPr>
            <a:normAutofit fontScale="77500" lnSpcReduction="20000"/>
          </a:bodyPr>
          <a:lstStyle/>
          <a:p>
            <a:pPr>
              <a:buFont typeface="Wingdings" panose="05000000000000000000" pitchFamily="2" charset="2"/>
              <a:buChar char="ü"/>
            </a:pPr>
            <a:r>
              <a:rPr lang="en-US" sz="3200" b="1" dirty="0" smtClean="0"/>
              <a:t>Host</a:t>
            </a:r>
            <a:r>
              <a:rPr lang="en-US" sz="3200" b="1" dirty="0"/>
              <a:t>: </a:t>
            </a:r>
            <a:r>
              <a:rPr lang="en-US" sz="3200" dirty="0"/>
              <a:t>This is an organism that </a:t>
            </a:r>
            <a:r>
              <a:rPr lang="en-US" sz="3200" dirty="0" err="1"/>
              <a:t>harbours</a:t>
            </a:r>
            <a:r>
              <a:rPr lang="en-US" sz="3200" dirty="0"/>
              <a:t> a disease-causing </a:t>
            </a:r>
            <a:r>
              <a:rPr lang="en-US" sz="3200" dirty="0" smtClean="0"/>
              <a:t>micro-organism. Ex: water </a:t>
            </a:r>
            <a:r>
              <a:rPr lang="en-US" sz="3200" dirty="0"/>
              <a:t>snails </a:t>
            </a:r>
            <a:r>
              <a:rPr lang="en-US" sz="3200" dirty="0" smtClean="0"/>
              <a:t>are </a:t>
            </a:r>
            <a:r>
              <a:rPr lang="en-US" sz="3200" dirty="0"/>
              <a:t>hosts to schistosomes that causes bilharzia. </a:t>
            </a:r>
            <a:endParaRPr lang="en-US" sz="3200" dirty="0" smtClean="0"/>
          </a:p>
          <a:p>
            <a:pPr>
              <a:buFont typeface="Wingdings" panose="05000000000000000000" pitchFamily="2" charset="2"/>
              <a:buChar char="ü"/>
            </a:pPr>
            <a:r>
              <a:rPr lang="en-US" sz="3200" b="1" dirty="0" smtClean="0"/>
              <a:t>Vector</a:t>
            </a:r>
            <a:r>
              <a:rPr lang="en-US" sz="3200" b="1" dirty="0"/>
              <a:t>: </a:t>
            </a:r>
            <a:r>
              <a:rPr lang="en-US" sz="3200" dirty="0"/>
              <a:t>This is a living organism that can transmit infectious diseases  from one organism to another. Ex: Female anopheles mosquito is a vector to the plasmodium parasite malaria </a:t>
            </a:r>
          </a:p>
          <a:p>
            <a:pPr>
              <a:buFont typeface="Wingdings" panose="05000000000000000000" pitchFamily="2" charset="2"/>
              <a:buChar char="ü"/>
            </a:pPr>
            <a:r>
              <a:rPr lang="en-US" sz="3200" b="1" dirty="0"/>
              <a:t>Carrier: </a:t>
            </a:r>
            <a:r>
              <a:rPr lang="en-US" sz="3200" dirty="0"/>
              <a:t>This is a person who has been infected but develops no signs or symptoms. This person is capable of transmitting the disease to other people. </a:t>
            </a:r>
          </a:p>
          <a:p>
            <a:pPr>
              <a:buFont typeface="Wingdings" panose="05000000000000000000" pitchFamily="2" charset="2"/>
              <a:buChar char="ü"/>
            </a:pPr>
            <a:r>
              <a:rPr lang="en-US" sz="3200" b="1" dirty="0"/>
              <a:t>Signs: </a:t>
            </a:r>
            <a:r>
              <a:rPr lang="en-US" sz="3200" dirty="0"/>
              <a:t>These are visible expressions brought about by a disease, for example, red spots on the body.</a:t>
            </a:r>
          </a:p>
          <a:p>
            <a:pPr>
              <a:buFont typeface="Wingdings" panose="05000000000000000000" pitchFamily="2" charset="2"/>
              <a:buChar char="ü"/>
            </a:pPr>
            <a:r>
              <a:rPr lang="en-US" sz="3200" b="1" dirty="0"/>
              <a:t>Symptoms: </a:t>
            </a:r>
            <a:r>
              <a:rPr lang="en-US" sz="3200" dirty="0"/>
              <a:t>A physical or mental feature that is regarded as indicating a condition of disease. Ex headache , dizziness </a:t>
            </a:r>
          </a:p>
          <a:p>
            <a:pPr marL="0" indent="0">
              <a:buNone/>
            </a:pPr>
            <a:endParaRPr lang="en-US" sz="3200" dirty="0"/>
          </a:p>
        </p:txBody>
      </p:sp>
    </p:spTree>
    <p:extLst>
      <p:ext uri="{BB962C8B-B14F-4D97-AF65-F5344CB8AC3E}">
        <p14:creationId xmlns:p14="http://schemas.microsoft.com/office/powerpoint/2010/main" val="20153959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31392"/>
          </a:xfrm>
        </p:spPr>
        <p:txBody>
          <a:bodyPr>
            <a:noAutofit/>
          </a:bodyPr>
          <a:lstStyle/>
          <a:p>
            <a:r>
              <a:rPr lang="en-US" sz="4000" dirty="0">
                <a:latin typeface="Times New Roman" panose="02020603050405020304" pitchFamily="18" charset="0"/>
                <a:cs typeface="Times New Roman" panose="02020603050405020304" pitchFamily="18" charset="0"/>
              </a:rPr>
              <a:t>Transmission of infectious diseases</a:t>
            </a:r>
            <a:br>
              <a:rPr lang="en-US" sz="4000" dirty="0">
                <a:latin typeface="Times New Roman" panose="02020603050405020304" pitchFamily="18" charset="0"/>
                <a:cs typeface="Times New Roman" panose="02020603050405020304" pitchFamily="18" charset="0"/>
              </a:rPr>
            </a:br>
            <a:endParaRPr lang="en-US" sz="4000" dirty="0"/>
          </a:p>
        </p:txBody>
      </p:sp>
      <p:sp>
        <p:nvSpPr>
          <p:cNvPr id="3" name="Content Placeholder 2"/>
          <p:cNvSpPr>
            <a:spLocks noGrp="1"/>
          </p:cNvSpPr>
          <p:nvPr>
            <p:ph idx="1"/>
          </p:nvPr>
        </p:nvSpPr>
        <p:spPr>
          <a:xfrm>
            <a:off x="304800" y="1600200"/>
            <a:ext cx="8534400" cy="5105400"/>
          </a:xfrm>
        </p:spPr>
        <p:txBody>
          <a:bodyPr>
            <a:normAutofit/>
          </a:bodyPr>
          <a:lstStyle/>
          <a:p>
            <a:pPr>
              <a:buFont typeface="Wingdings" panose="05000000000000000000" pitchFamily="2" charset="2"/>
              <a:buChar char="v"/>
            </a:pPr>
            <a:r>
              <a:rPr lang="en-US" sz="3200" b="1" dirty="0" smtClean="0">
                <a:latin typeface="Times New Roman" panose="02020603050405020304" pitchFamily="18" charset="0"/>
                <a:cs typeface="Times New Roman" panose="02020603050405020304" pitchFamily="18" charset="0"/>
              </a:rPr>
              <a:t>Infectious diseases </a:t>
            </a:r>
            <a:r>
              <a:rPr lang="en-US" sz="3200" b="1" dirty="0">
                <a:latin typeface="Times New Roman" panose="02020603050405020304" pitchFamily="18" charset="0"/>
                <a:cs typeface="Times New Roman" panose="02020603050405020304" pitchFamily="18" charset="0"/>
              </a:rPr>
              <a:t>can be </a:t>
            </a:r>
            <a:r>
              <a:rPr lang="en-US" sz="3200" b="1" dirty="0" smtClean="0">
                <a:latin typeface="Times New Roman" panose="02020603050405020304" pitchFamily="18" charset="0"/>
                <a:cs typeface="Times New Roman" panose="02020603050405020304" pitchFamily="18" charset="0"/>
              </a:rPr>
              <a:t>spread or transmitted  </a:t>
            </a:r>
            <a:r>
              <a:rPr lang="en-US" sz="3200" b="1" dirty="0">
                <a:latin typeface="Times New Roman" panose="02020603050405020304" pitchFamily="18" charset="0"/>
                <a:cs typeface="Times New Roman" panose="02020603050405020304" pitchFamily="18" charset="0"/>
              </a:rPr>
              <a:t>in several different </a:t>
            </a:r>
            <a:r>
              <a:rPr lang="en-US" sz="3200" b="1" dirty="0" smtClean="0">
                <a:latin typeface="Times New Roman" panose="02020603050405020304" pitchFamily="18" charset="0"/>
                <a:cs typeface="Times New Roman" panose="02020603050405020304" pitchFamily="18" charset="0"/>
              </a:rPr>
              <a:t>ways:</a:t>
            </a:r>
          </a:p>
          <a:p>
            <a:pPr marL="0" indent="0">
              <a:buNone/>
            </a:pPr>
            <a:r>
              <a:rPr lang="en-US" sz="3200" dirty="0" smtClean="0">
                <a:latin typeface="Times New Roman" panose="02020603050405020304" pitchFamily="18" charset="0"/>
                <a:cs typeface="Times New Roman" panose="02020603050405020304" pitchFamily="18" charset="0"/>
              </a:rPr>
              <a:t>1.Transmission through </a:t>
            </a:r>
            <a:r>
              <a:rPr lang="en-US" sz="3200" dirty="0">
                <a:latin typeface="Times New Roman" panose="02020603050405020304" pitchFamily="18" charset="0"/>
                <a:cs typeface="Times New Roman" panose="02020603050405020304" pitchFamily="18" charset="0"/>
              </a:rPr>
              <a:t>the </a:t>
            </a:r>
            <a:r>
              <a:rPr lang="en-US" sz="3200" dirty="0" smtClean="0">
                <a:latin typeface="Times New Roman" panose="02020603050405020304" pitchFamily="18" charset="0"/>
                <a:cs typeface="Times New Roman" panose="02020603050405020304" pitchFamily="18" charset="0"/>
              </a:rPr>
              <a:t>air: </a:t>
            </a:r>
          </a:p>
          <a:p>
            <a:pPr marL="0" indent="0">
              <a:buNone/>
            </a:pPr>
            <a:r>
              <a:rPr lang="en-US" sz="3200" dirty="0" smtClean="0">
                <a:latin typeface="Times New Roman" panose="02020603050405020304" pitchFamily="18" charset="0"/>
                <a:cs typeface="Times New Roman" panose="02020603050405020304" pitchFamily="18" charset="0"/>
              </a:rPr>
              <a:t> Ex: </a:t>
            </a:r>
            <a:r>
              <a:rPr lang="en-US" sz="3200" b="1" dirty="0">
                <a:latin typeface="Times New Roman" panose="02020603050405020304" pitchFamily="18" charset="0"/>
                <a:cs typeface="Times New Roman" panose="02020603050405020304" pitchFamily="18" charset="0"/>
              </a:rPr>
              <a:t>A</a:t>
            </a:r>
            <a:r>
              <a:rPr lang="en-US" sz="3200" b="1" dirty="0" smtClean="0">
                <a:latin typeface="Times New Roman" panose="02020603050405020304" pitchFamily="18" charset="0"/>
                <a:cs typeface="Times New Roman" panose="02020603050405020304" pitchFamily="18" charset="0"/>
              </a:rPr>
              <a:t>ir-borne </a:t>
            </a:r>
            <a:r>
              <a:rPr lang="en-US" sz="3200" dirty="0" smtClean="0">
                <a:latin typeface="Times New Roman" panose="02020603050405020304" pitchFamily="18" charset="0"/>
                <a:cs typeface="Times New Roman" panose="02020603050405020304" pitchFamily="18" charset="0"/>
              </a:rPr>
              <a:t>diseases such as tuberculosis </a:t>
            </a:r>
            <a:r>
              <a:rPr lang="en-US" sz="3200" dirty="0">
                <a:latin typeface="Times New Roman" panose="02020603050405020304" pitchFamily="18" charset="0"/>
                <a:cs typeface="Times New Roman" panose="02020603050405020304" pitchFamily="18" charset="0"/>
              </a:rPr>
              <a:t>and common </a:t>
            </a:r>
            <a:r>
              <a:rPr lang="en-US" sz="3200" dirty="0" smtClean="0">
                <a:latin typeface="Times New Roman" panose="02020603050405020304" pitchFamily="18" charset="0"/>
                <a:cs typeface="Times New Roman" panose="02020603050405020304" pitchFamily="18" charset="0"/>
              </a:rPr>
              <a:t>cold.</a:t>
            </a:r>
          </a:p>
          <a:p>
            <a:pPr marL="0" indent="0">
              <a:buNone/>
            </a:pPr>
            <a:r>
              <a:rPr lang="en-US" sz="3200" dirty="0" smtClean="0">
                <a:latin typeface="Times New Roman" panose="02020603050405020304" pitchFamily="18" charset="0"/>
                <a:cs typeface="Times New Roman" panose="02020603050405020304" pitchFamily="18" charset="0"/>
              </a:rPr>
              <a:t>2. Transmission </a:t>
            </a:r>
            <a:r>
              <a:rPr lang="en-US" sz="3200" dirty="0">
                <a:latin typeface="Times New Roman" panose="02020603050405020304" pitchFamily="18" charset="0"/>
                <a:cs typeface="Times New Roman" panose="02020603050405020304" pitchFamily="18" charset="0"/>
              </a:rPr>
              <a:t>through the consumption of </a:t>
            </a:r>
            <a:r>
              <a:rPr lang="en-US" sz="3200" dirty="0" smtClean="0">
                <a:latin typeface="Times New Roman" panose="02020603050405020304" pitchFamily="18" charset="0"/>
                <a:cs typeface="Times New Roman" panose="02020603050405020304" pitchFamily="18" charset="0"/>
              </a:rPr>
              <a:t>contaminated </a:t>
            </a:r>
            <a:r>
              <a:rPr lang="en-US" sz="3200" dirty="0">
                <a:latin typeface="Times New Roman" panose="02020603050405020304" pitchFamily="18" charset="0"/>
                <a:cs typeface="Times New Roman" panose="02020603050405020304" pitchFamily="18" charset="0"/>
              </a:rPr>
              <a:t>water and food</a:t>
            </a:r>
            <a:r>
              <a:rPr lang="en-US" sz="3200" dirty="0" smtClean="0">
                <a:latin typeface="Times New Roman" panose="02020603050405020304" pitchFamily="18" charset="0"/>
                <a:cs typeface="Times New Roman" panose="02020603050405020304" pitchFamily="18" charset="0"/>
              </a:rPr>
              <a:t>.</a:t>
            </a:r>
          </a:p>
          <a:p>
            <a:pPr marL="0" indent="0">
              <a:buNone/>
            </a:pPr>
            <a:r>
              <a:rPr lang="en-US" sz="3200" dirty="0" smtClean="0">
                <a:latin typeface="Times New Roman" panose="02020603050405020304" pitchFamily="18" charset="0"/>
                <a:cs typeface="Times New Roman" panose="02020603050405020304" pitchFamily="18" charset="0"/>
              </a:rPr>
              <a:t>Ex: </a:t>
            </a:r>
            <a:r>
              <a:rPr lang="en-US" sz="3200" b="1" dirty="0">
                <a:latin typeface="Times New Roman" panose="02020603050405020304" pitchFamily="18" charset="0"/>
                <a:cs typeface="Times New Roman" panose="02020603050405020304" pitchFamily="18" charset="0"/>
              </a:rPr>
              <a:t>W</a:t>
            </a:r>
            <a:r>
              <a:rPr lang="en-US" sz="3200" b="1" dirty="0" smtClean="0">
                <a:latin typeface="Times New Roman" panose="02020603050405020304" pitchFamily="18" charset="0"/>
                <a:cs typeface="Times New Roman" panose="02020603050405020304" pitchFamily="18" charset="0"/>
              </a:rPr>
              <a:t>aterborne</a:t>
            </a:r>
            <a:r>
              <a:rPr lang="en-US" sz="3200" dirty="0" smtClean="0">
                <a:latin typeface="Times New Roman" panose="02020603050405020304" pitchFamily="18" charset="0"/>
                <a:cs typeface="Times New Roman" panose="02020603050405020304" pitchFamily="18" charset="0"/>
              </a:rPr>
              <a:t>  such as cholera, </a:t>
            </a:r>
            <a:r>
              <a:rPr lang="en-US" sz="3200" b="1" dirty="0" smtClean="0">
                <a:latin typeface="Times New Roman" panose="02020603050405020304" pitchFamily="18" charset="0"/>
                <a:cs typeface="Times New Roman" panose="02020603050405020304" pitchFamily="18" charset="0"/>
              </a:rPr>
              <a:t>foodborne</a:t>
            </a:r>
            <a:r>
              <a:rPr lang="en-US" sz="3200" dirty="0" smtClean="0">
                <a:latin typeface="Times New Roman" panose="02020603050405020304" pitchFamily="18" charset="0"/>
                <a:cs typeface="Times New Roman" panose="02020603050405020304" pitchFamily="18" charset="0"/>
              </a:rPr>
              <a:t> such as typhoid </a:t>
            </a:r>
            <a:r>
              <a:rPr lang="en-US" sz="3200" dirty="0">
                <a:latin typeface="Times New Roman" panose="02020603050405020304" pitchFamily="18" charset="0"/>
                <a:cs typeface="Times New Roman" panose="02020603050405020304" pitchFamily="18" charset="0"/>
              </a:rPr>
              <a:t>fever.</a:t>
            </a:r>
          </a:p>
        </p:txBody>
      </p:sp>
    </p:spTree>
    <p:extLst>
      <p:ext uri="{BB962C8B-B14F-4D97-AF65-F5344CB8AC3E}">
        <p14:creationId xmlns:p14="http://schemas.microsoft.com/office/powerpoint/2010/main" val="14222347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latin typeface="Times New Roman" panose="02020603050405020304" pitchFamily="18" charset="0"/>
                <a:cs typeface="Times New Roman" panose="02020603050405020304" pitchFamily="18" charset="0"/>
              </a:rPr>
              <a:t>Transmission of infectious diseases</a:t>
            </a:r>
            <a:r>
              <a:rPr lang="en-US" sz="5400" dirty="0">
                <a:latin typeface="Times New Roman" panose="02020603050405020304" pitchFamily="18" charset="0"/>
                <a:cs typeface="Times New Roman" panose="02020603050405020304" pitchFamily="18" charset="0"/>
              </a:rPr>
              <a:t/>
            </a:r>
            <a:br>
              <a:rPr lang="en-US" sz="5400"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457200" y="1524000"/>
            <a:ext cx="8458200" cy="4800600"/>
          </a:xfrm>
        </p:spPr>
        <p:txBody>
          <a:bodyPr>
            <a:normAutofit/>
          </a:bodyPr>
          <a:lstStyle/>
          <a:p>
            <a:pPr marL="0" indent="0">
              <a:buNone/>
            </a:pPr>
            <a:r>
              <a:rPr lang="en-US" dirty="0" smtClean="0"/>
              <a:t>3. Transmission through </a:t>
            </a:r>
            <a:r>
              <a:rPr lang="en-US" dirty="0"/>
              <a:t>blood transfusion or contact with contaminated blood. </a:t>
            </a:r>
            <a:endParaRPr lang="en-US" dirty="0" smtClean="0"/>
          </a:p>
          <a:p>
            <a:pPr marL="0" indent="0">
              <a:buNone/>
            </a:pPr>
            <a:r>
              <a:rPr lang="en-US" dirty="0" smtClean="0"/>
              <a:t>Ex:  </a:t>
            </a:r>
            <a:r>
              <a:rPr lang="en-US" dirty="0"/>
              <a:t>HIV and </a:t>
            </a:r>
            <a:r>
              <a:rPr lang="en-US" dirty="0" smtClean="0"/>
              <a:t>AIDS </a:t>
            </a:r>
          </a:p>
          <a:p>
            <a:pPr marL="0" indent="0">
              <a:buNone/>
            </a:pPr>
            <a:r>
              <a:rPr lang="en-US" dirty="0" smtClean="0"/>
              <a:t>4. Transmission through physical </a:t>
            </a:r>
            <a:r>
              <a:rPr lang="en-US" dirty="0"/>
              <a:t>contact with an infected </a:t>
            </a:r>
            <a:r>
              <a:rPr lang="en-US" dirty="0" smtClean="0"/>
              <a:t>person. Those diseases are termed</a:t>
            </a:r>
            <a:r>
              <a:rPr lang="en-US" b="1" dirty="0" smtClean="0"/>
              <a:t> contagious</a:t>
            </a:r>
            <a:endParaRPr lang="en-US" dirty="0"/>
          </a:p>
          <a:p>
            <a:pPr marL="0" indent="0">
              <a:buNone/>
            </a:pPr>
            <a:r>
              <a:rPr lang="en-US" dirty="0" smtClean="0"/>
              <a:t> Ex: </a:t>
            </a:r>
            <a:r>
              <a:rPr lang="en-US" dirty="0"/>
              <a:t>R</a:t>
            </a:r>
            <a:r>
              <a:rPr lang="en-US" dirty="0" smtClean="0"/>
              <a:t>ingworms</a:t>
            </a:r>
            <a:r>
              <a:rPr lang="en-US" dirty="0"/>
              <a:t>, </a:t>
            </a:r>
            <a:r>
              <a:rPr lang="en-US" dirty="0" smtClean="0"/>
              <a:t> Ebola and COVID -</a:t>
            </a:r>
            <a:r>
              <a:rPr lang="en-US" dirty="0" smtClean="0">
                <a:latin typeface="Times New Roman" panose="02020603050405020304" pitchFamily="18" charset="0"/>
                <a:cs typeface="Times New Roman" panose="02020603050405020304" pitchFamily="18" charset="0"/>
              </a:rPr>
              <a:t>19</a:t>
            </a:r>
          </a:p>
          <a:p>
            <a:pPr marL="0" indent="0">
              <a:buNone/>
            </a:pPr>
            <a:r>
              <a:rPr lang="en-US" dirty="0" smtClean="0">
                <a:latin typeface="Times New Roman" panose="02020603050405020304" pitchFamily="18" charset="0"/>
                <a:cs typeface="Times New Roman" panose="02020603050405020304" pitchFamily="18" charset="0"/>
              </a:rPr>
              <a:t>5.</a:t>
            </a:r>
            <a:r>
              <a:rPr lang="en-US" dirty="0"/>
              <a:t> </a:t>
            </a:r>
            <a:r>
              <a:rPr lang="en-US" dirty="0" smtClean="0"/>
              <a:t>Transmission  </a:t>
            </a:r>
            <a:r>
              <a:rPr lang="en-US" dirty="0"/>
              <a:t>by vectors</a:t>
            </a:r>
            <a:r>
              <a:rPr lang="en-US" dirty="0" smtClean="0"/>
              <a:t>. They are termed </a:t>
            </a:r>
          </a:p>
          <a:p>
            <a:pPr marL="0" indent="0">
              <a:buNone/>
            </a:pPr>
            <a:r>
              <a:rPr lang="en-US" b="1" dirty="0" smtClean="0"/>
              <a:t>vector-borne </a:t>
            </a:r>
            <a:r>
              <a:rPr lang="en-US" dirty="0" smtClean="0"/>
              <a:t>diseases.</a:t>
            </a:r>
          </a:p>
          <a:p>
            <a:pPr marL="0" indent="0">
              <a:buNone/>
            </a:pPr>
            <a:r>
              <a:rPr lang="en-US" dirty="0" smtClean="0"/>
              <a:t>Ex: Sleeping </a:t>
            </a:r>
            <a:r>
              <a:rPr lang="en-US" dirty="0"/>
              <a:t>sickness is spread by tsetse flies, malaria is spread by female anopheles mosquito.</a:t>
            </a:r>
          </a:p>
        </p:txBody>
      </p:sp>
    </p:spTree>
    <p:extLst>
      <p:ext uri="{BB962C8B-B14F-4D97-AF65-F5344CB8AC3E}">
        <p14:creationId xmlns:p14="http://schemas.microsoft.com/office/powerpoint/2010/main" val="34954803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Times New Roman" panose="02020603050405020304" pitchFamily="18" charset="0"/>
                <a:cs typeface="Times New Roman" panose="02020603050405020304" pitchFamily="18" charset="0"/>
              </a:rPr>
              <a:t>Transmission of infectious diseases</a:t>
            </a:r>
            <a:br>
              <a:rPr lang="en-US" sz="4000" dirty="0">
                <a:latin typeface="Times New Roman" panose="02020603050405020304" pitchFamily="18" charset="0"/>
                <a:cs typeface="Times New Roman" panose="02020603050405020304" pitchFamily="18" charset="0"/>
              </a:rPr>
            </a:br>
            <a:endParaRPr lang="en-US" sz="4000" dirty="0"/>
          </a:p>
        </p:txBody>
      </p:sp>
      <p:sp>
        <p:nvSpPr>
          <p:cNvPr id="3" name="Content Placeholder 2"/>
          <p:cNvSpPr>
            <a:spLocks noGrp="1"/>
          </p:cNvSpPr>
          <p:nvPr>
            <p:ph idx="1"/>
          </p:nvPr>
        </p:nvSpPr>
        <p:spPr/>
        <p:txBody>
          <a:bodyPr/>
          <a:lstStyle/>
          <a:p>
            <a:pPr marL="0" indent="0">
              <a:buNone/>
            </a:pPr>
            <a:r>
              <a:rPr lang="en-US" dirty="0" smtClean="0"/>
              <a:t>6. Transmission through </a:t>
            </a:r>
            <a:r>
              <a:rPr lang="en-US" dirty="0"/>
              <a:t>unprotected sexual intercourse with an infected person. These diseases are known as </a:t>
            </a:r>
            <a:r>
              <a:rPr lang="en-US" b="1" dirty="0"/>
              <a:t>sexual transmitted infections </a:t>
            </a:r>
            <a:r>
              <a:rPr lang="en-US" dirty="0"/>
              <a:t>(STIs</a:t>
            </a:r>
            <a:r>
              <a:rPr lang="en-US" dirty="0" smtClean="0"/>
              <a:t>).</a:t>
            </a:r>
          </a:p>
          <a:p>
            <a:pPr marL="0" indent="0">
              <a:buNone/>
            </a:pPr>
            <a:r>
              <a:rPr lang="en-US" dirty="0" smtClean="0"/>
              <a:t> EX: HIV </a:t>
            </a:r>
            <a:r>
              <a:rPr lang="en-US" dirty="0"/>
              <a:t>and AIDS.</a:t>
            </a:r>
          </a:p>
        </p:txBody>
      </p:sp>
    </p:spTree>
    <p:extLst>
      <p:ext uri="{BB962C8B-B14F-4D97-AF65-F5344CB8AC3E}">
        <p14:creationId xmlns:p14="http://schemas.microsoft.com/office/powerpoint/2010/main" val="29995395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r>
              <a:rPr lang="en-US" sz="3200" dirty="0" smtClean="0"/>
              <a:t>                 Defense </a:t>
            </a:r>
            <a:r>
              <a:rPr lang="en-US" sz="3200" dirty="0"/>
              <a:t>against infection</a:t>
            </a:r>
          </a:p>
        </p:txBody>
      </p:sp>
      <p:sp>
        <p:nvSpPr>
          <p:cNvPr id="3" name="Content Placeholder 2"/>
          <p:cNvSpPr>
            <a:spLocks noGrp="1"/>
          </p:cNvSpPr>
          <p:nvPr>
            <p:ph idx="1"/>
          </p:nvPr>
        </p:nvSpPr>
        <p:spPr>
          <a:xfrm>
            <a:off x="152400" y="1371600"/>
            <a:ext cx="8763000" cy="4953000"/>
          </a:xfrm>
        </p:spPr>
        <p:txBody>
          <a:bodyPr>
            <a:normAutofit lnSpcReduction="10000"/>
          </a:bodyPr>
          <a:lstStyle/>
          <a:p>
            <a:pPr marL="0" indent="0">
              <a:buNone/>
            </a:pPr>
            <a:r>
              <a:rPr lang="en-US" sz="2800" b="1" dirty="0" smtClean="0"/>
              <a:t>Lesson 3: </a:t>
            </a:r>
            <a:r>
              <a:rPr lang="en-US" sz="2800" dirty="0" smtClean="0"/>
              <a:t>Defense against infection                             (first line of defense, second line of defense, immunity). </a:t>
            </a:r>
          </a:p>
          <a:p>
            <a:pPr marL="0" indent="0">
              <a:buNone/>
            </a:pPr>
            <a:r>
              <a:rPr lang="en-US" sz="2800" b="1" dirty="0" smtClean="0"/>
              <a:t>Learning objective:</a:t>
            </a:r>
            <a:endParaRPr lang="en-US" sz="2800" b="1" dirty="0"/>
          </a:p>
          <a:p>
            <a:pPr>
              <a:buFont typeface="Wingdings" panose="05000000000000000000" pitchFamily="2" charset="2"/>
              <a:buChar char="Ø"/>
            </a:pPr>
            <a:r>
              <a:rPr lang="en-US" sz="2800" dirty="0" smtClean="0"/>
              <a:t>Explain </a:t>
            </a:r>
            <a:r>
              <a:rPr lang="en-US" sz="2800" dirty="0"/>
              <a:t>how the body’s </a:t>
            </a:r>
            <a:r>
              <a:rPr lang="en-US" sz="2800" dirty="0" smtClean="0"/>
              <a:t>defense </a:t>
            </a:r>
            <a:r>
              <a:rPr lang="en-US" sz="2800" dirty="0"/>
              <a:t>mechanism can be enhanced by </a:t>
            </a:r>
            <a:r>
              <a:rPr lang="en-US" sz="2800" dirty="0" smtClean="0"/>
              <a:t>vaccination.</a:t>
            </a:r>
          </a:p>
          <a:p>
            <a:pPr>
              <a:buFont typeface="Wingdings" panose="05000000000000000000" pitchFamily="2" charset="2"/>
              <a:buChar char="ü"/>
            </a:pPr>
            <a:r>
              <a:rPr lang="en-US" sz="2800" dirty="0" smtClean="0"/>
              <a:t>Immunity </a:t>
            </a:r>
            <a:r>
              <a:rPr lang="en-US" sz="2800" dirty="0"/>
              <a:t>is the ability of the body to resist disease infection</a:t>
            </a:r>
            <a:r>
              <a:rPr lang="en-US" sz="2800" dirty="0" smtClean="0"/>
              <a:t>.</a:t>
            </a:r>
            <a:endParaRPr lang="en-US" sz="2800" dirty="0"/>
          </a:p>
          <a:p>
            <a:pPr>
              <a:buFont typeface="Wingdings" panose="05000000000000000000" pitchFamily="2" charset="2"/>
              <a:buChar char="v"/>
            </a:pPr>
            <a:r>
              <a:rPr lang="en-US" sz="2800" b="1" dirty="0" smtClean="0">
                <a:latin typeface="Times New Roman" panose="02020603050405020304" pitchFamily="18" charset="0"/>
                <a:cs typeface="Times New Roman" panose="02020603050405020304" pitchFamily="18" charset="0"/>
              </a:rPr>
              <a:t>The first line of defense</a:t>
            </a:r>
            <a:r>
              <a:rPr lang="en-US" sz="2800" dirty="0" smtClean="0">
                <a:latin typeface="Times New Roman" panose="02020603050405020304" pitchFamily="18" charset="0"/>
                <a:cs typeface="Times New Roman" panose="02020603050405020304" pitchFamily="18" charset="0"/>
              </a:rPr>
              <a:t> refers to  </a:t>
            </a:r>
            <a:r>
              <a:rPr lang="en-US" sz="2800" dirty="0">
                <a:latin typeface="Times New Roman" panose="02020603050405020304" pitchFamily="18" charset="0"/>
                <a:cs typeface="Times New Roman" panose="02020603050405020304" pitchFamily="18" charset="0"/>
              </a:rPr>
              <a:t>the external </a:t>
            </a:r>
            <a:r>
              <a:rPr lang="en-US" sz="2800" dirty="0" smtClean="0">
                <a:latin typeface="Times New Roman" panose="02020603050405020304" pitchFamily="18" charset="0"/>
                <a:cs typeface="Times New Roman" panose="02020603050405020304" pitchFamily="18" charset="0"/>
              </a:rPr>
              <a:t>defense </a:t>
            </a:r>
            <a:r>
              <a:rPr lang="en-US" sz="2800" dirty="0">
                <a:latin typeface="Times New Roman" panose="02020603050405020304" pitchFamily="18" charset="0"/>
                <a:cs typeface="Times New Roman" panose="02020603050405020304" pitchFamily="18" charset="0"/>
              </a:rPr>
              <a:t>system of the body</a:t>
            </a:r>
            <a:r>
              <a:rPr lang="en-US" sz="2800" dirty="0" smtClean="0">
                <a:latin typeface="Times New Roman" panose="02020603050405020304" pitchFamily="18" charset="0"/>
                <a:cs typeface="Times New Roman" panose="02020603050405020304" pitchFamily="18" charset="0"/>
              </a:rPr>
              <a:t> that includes </a:t>
            </a:r>
            <a:r>
              <a:rPr lang="en-US" sz="2800" dirty="0">
                <a:latin typeface="Times New Roman" panose="02020603050405020304" pitchFamily="18" charset="0"/>
                <a:cs typeface="Times New Roman" panose="02020603050405020304" pitchFamily="18" charset="0"/>
              </a:rPr>
              <a:t>both physical and chemical </a:t>
            </a:r>
            <a:r>
              <a:rPr lang="en-US" sz="2800" dirty="0" smtClean="0">
                <a:latin typeface="Times New Roman" panose="02020603050405020304" pitchFamily="18" charset="0"/>
                <a:cs typeface="Times New Roman" panose="02020603050405020304" pitchFamily="18" charset="0"/>
              </a:rPr>
              <a:t>defense lines</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that  prevent </a:t>
            </a:r>
            <a:r>
              <a:rPr lang="en-US" sz="2800" dirty="0">
                <a:latin typeface="Times New Roman" panose="02020603050405020304" pitchFamily="18" charset="0"/>
                <a:cs typeface="Times New Roman" panose="02020603050405020304" pitchFamily="18" charset="0"/>
              </a:rPr>
              <a:t>harmful micro-organisms from entering the body. </a:t>
            </a:r>
          </a:p>
        </p:txBody>
      </p:sp>
    </p:spTree>
    <p:extLst>
      <p:ext uri="{BB962C8B-B14F-4D97-AF65-F5344CB8AC3E}">
        <p14:creationId xmlns:p14="http://schemas.microsoft.com/office/powerpoint/2010/main" val="41299598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382000" cy="990600"/>
          </a:xfrm>
        </p:spPr>
        <p:txBody>
          <a:bodyPr>
            <a:normAutofit fontScale="90000"/>
          </a:bodyPr>
          <a:lstStyle/>
          <a:p>
            <a:r>
              <a:rPr lang="en-US" sz="2000" dirty="0" smtClean="0"/>
              <a:t>                            </a:t>
            </a:r>
            <a:r>
              <a:rPr lang="en-US" sz="2000" dirty="0"/>
              <a:t/>
            </a:r>
            <a:br>
              <a:rPr lang="en-US" sz="2000" dirty="0"/>
            </a:br>
            <a:r>
              <a:rPr lang="en-US" sz="2700" i="1" dirty="0">
                <a:latin typeface="Times New Roman" panose="02020603050405020304" pitchFamily="18" charset="0"/>
                <a:cs typeface="Times New Roman" panose="02020603050405020304" pitchFamily="18" charset="0"/>
              </a:rPr>
              <a:t>The body's first line of </a:t>
            </a:r>
            <a:r>
              <a:rPr lang="en-US" sz="2700" i="1" dirty="0" smtClean="0">
                <a:latin typeface="Times New Roman" panose="02020603050405020304" pitchFamily="18" charset="0"/>
                <a:cs typeface="Times New Roman" panose="02020603050405020304" pitchFamily="18" charset="0"/>
              </a:rPr>
              <a:t>defense mechanisms</a:t>
            </a:r>
            <a:r>
              <a:rPr lang="en-US" sz="2700" b="1" dirty="0" smtClean="0">
                <a:latin typeface="Times New Roman" panose="02020603050405020304" pitchFamily="18" charset="0"/>
                <a:cs typeface="Times New Roman" panose="02020603050405020304" pitchFamily="18" charset="0"/>
              </a:rPr>
              <a:t> that </a:t>
            </a:r>
            <a:r>
              <a:rPr lang="en-US" sz="2700" dirty="0" smtClean="0">
                <a:latin typeface="Times New Roman" panose="02020603050405020304" pitchFamily="18" charset="0"/>
                <a:cs typeface="Times New Roman" panose="02020603050405020304" pitchFamily="18" charset="0"/>
              </a:rPr>
              <a:t>prevent harmful </a:t>
            </a:r>
            <a:r>
              <a:rPr lang="en-US" sz="2700" dirty="0">
                <a:latin typeface="Times New Roman" panose="02020603050405020304" pitchFamily="18" charset="0"/>
                <a:cs typeface="Times New Roman" panose="02020603050405020304" pitchFamily="18" charset="0"/>
              </a:rPr>
              <a:t>micro-organisms from entering the body. </a:t>
            </a:r>
            <a:br>
              <a:rPr lang="en-US" sz="2700" dirty="0">
                <a:latin typeface="Times New Roman" panose="02020603050405020304" pitchFamily="18" charset="0"/>
                <a:cs typeface="Times New Roman" panose="02020603050405020304" pitchFamily="18" charset="0"/>
              </a:rPr>
            </a:br>
            <a:endParaRPr lang="en-US" sz="27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457200" y="1371600"/>
            <a:ext cx="8305800" cy="5486401"/>
          </a:xfrm>
          <a:prstGeom prst="rect">
            <a:avLst/>
          </a:prstGeom>
        </p:spPr>
      </p:pic>
    </p:spTree>
    <p:extLst>
      <p:ext uri="{BB962C8B-B14F-4D97-AF65-F5344CB8AC3E}">
        <p14:creationId xmlns:p14="http://schemas.microsoft.com/office/powerpoint/2010/main" val="41944061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a:t/>
            </a:r>
            <a:br>
              <a:rPr lang="en-US" dirty="0"/>
            </a:br>
            <a:r>
              <a:rPr lang="en-US" sz="4400" b="1" dirty="0" smtClean="0">
                <a:latin typeface="Times New Roman" panose="02020603050405020304" pitchFamily="18" charset="0"/>
                <a:cs typeface="Times New Roman" panose="02020603050405020304" pitchFamily="18" charset="0"/>
              </a:rPr>
              <a:t>Body’s </a:t>
            </a:r>
            <a:r>
              <a:rPr lang="en-US" sz="4400" b="1" dirty="0">
                <a:latin typeface="Times New Roman" panose="02020603050405020304" pitchFamily="18" charset="0"/>
                <a:cs typeface="Times New Roman" panose="02020603050405020304" pitchFamily="18" charset="0"/>
              </a:rPr>
              <a:t>second line of </a:t>
            </a:r>
            <a:r>
              <a:rPr lang="en-US" sz="4400" b="1" dirty="0" smtClean="0">
                <a:latin typeface="Times New Roman" panose="02020603050405020304" pitchFamily="18" charset="0"/>
                <a:cs typeface="Times New Roman" panose="02020603050405020304" pitchFamily="18" charset="0"/>
              </a:rPr>
              <a:t>defense</a:t>
            </a: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724400"/>
          </a:xfrm>
        </p:spPr>
        <p:txBody>
          <a:bodyPr>
            <a:normAutofit fontScale="92500" lnSpcReduction="20000"/>
          </a:bodyPr>
          <a:lstStyle/>
          <a:p>
            <a:pPr>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When pathogens get into the body</a:t>
            </a:r>
            <a:r>
              <a:rPr lang="en-US" sz="2800" dirty="0" smtClean="0">
                <a:latin typeface="Times New Roman" panose="02020603050405020304" pitchFamily="18" charset="0"/>
                <a:cs typeface="Times New Roman" panose="02020603050405020304" pitchFamily="18" charset="0"/>
              </a:rPr>
              <a:t>, the body used </a:t>
            </a:r>
            <a:r>
              <a:rPr lang="en-US" sz="2800" dirty="0">
                <a:latin typeface="Times New Roman" panose="02020603050405020304" pitchFamily="18" charset="0"/>
                <a:cs typeface="Times New Roman" panose="02020603050405020304" pitchFamily="18" charset="0"/>
              </a:rPr>
              <a:t>second line of </a:t>
            </a:r>
            <a:r>
              <a:rPr lang="en-US" sz="2800" dirty="0" smtClean="0">
                <a:latin typeface="Times New Roman" panose="02020603050405020304" pitchFamily="18" charset="0"/>
                <a:cs typeface="Times New Roman" panose="02020603050405020304" pitchFamily="18" charset="0"/>
              </a:rPr>
              <a:t>defense to fight infection. </a:t>
            </a:r>
            <a:r>
              <a:rPr lang="en-US" sz="2800" dirty="0" smtClean="0"/>
              <a:t>The </a:t>
            </a:r>
            <a:r>
              <a:rPr lang="en-US" sz="2800" dirty="0"/>
              <a:t>immune system attacks the </a:t>
            </a:r>
            <a:r>
              <a:rPr lang="en-US" sz="2800" dirty="0" smtClean="0"/>
              <a:t>pathogens and destroy them using white </a:t>
            </a:r>
            <a:r>
              <a:rPr lang="en-US" sz="2800" dirty="0"/>
              <a:t>blood cells known as </a:t>
            </a:r>
            <a:r>
              <a:rPr lang="en-US" sz="2800" b="1" dirty="0" smtClean="0"/>
              <a:t>phagocytes.</a:t>
            </a:r>
          </a:p>
          <a:p>
            <a:pPr>
              <a:buFont typeface="Wingdings" panose="05000000000000000000" pitchFamily="2" charset="2"/>
              <a:buChar char="v"/>
            </a:pPr>
            <a:r>
              <a:rPr lang="en-US" sz="2800" dirty="0" smtClean="0"/>
              <a:t>White </a:t>
            </a:r>
            <a:r>
              <a:rPr lang="en-US" sz="2800" dirty="0"/>
              <a:t>blood cells known as </a:t>
            </a:r>
            <a:r>
              <a:rPr lang="en-US" sz="2800" b="1" dirty="0" smtClean="0"/>
              <a:t>phagocytes are adapted to fight pathogens because</a:t>
            </a:r>
            <a:endParaRPr lang="en-US" sz="2800" dirty="0" smtClean="0"/>
          </a:p>
          <a:p>
            <a:pPr marL="0" indent="0">
              <a:buNone/>
            </a:pPr>
            <a:endParaRPr lang="en-US" sz="2800" dirty="0" smtClean="0"/>
          </a:p>
          <a:p>
            <a:pPr>
              <a:buFont typeface="Wingdings" panose="05000000000000000000" pitchFamily="2" charset="2"/>
              <a:buChar char="ü"/>
            </a:pPr>
            <a:r>
              <a:rPr lang="en-US" sz="2800" dirty="0" smtClean="0"/>
              <a:t>Phagocytes </a:t>
            </a:r>
            <a:r>
              <a:rPr lang="en-US" sz="2800" dirty="0"/>
              <a:t>release digestive enzymes which break </a:t>
            </a:r>
            <a:r>
              <a:rPr lang="en-US" sz="2800" dirty="0" smtClean="0"/>
              <a:t>down microbes </a:t>
            </a:r>
            <a:r>
              <a:rPr lang="en-US" sz="2800" dirty="0"/>
              <a:t>before they can do any </a:t>
            </a:r>
            <a:r>
              <a:rPr lang="en-US" sz="2800" dirty="0" smtClean="0"/>
              <a:t>harm. </a:t>
            </a:r>
            <a:r>
              <a:rPr lang="en-US" sz="2800" b="1" dirty="0" smtClean="0"/>
              <a:t>(phagocytosis)</a:t>
            </a:r>
            <a:endParaRPr lang="en-US" sz="2800" b="1" dirty="0"/>
          </a:p>
          <a:p>
            <a:pPr>
              <a:buFont typeface="Wingdings" panose="05000000000000000000" pitchFamily="2" charset="2"/>
              <a:buChar char="ü"/>
            </a:pPr>
            <a:r>
              <a:rPr lang="en-US" sz="2800" dirty="0" smtClean="0"/>
              <a:t>They </a:t>
            </a:r>
            <a:r>
              <a:rPr lang="en-US" sz="2800" dirty="0"/>
              <a:t>also have the ability to change their shape. This enables them fit in the narrow capillaries hence reach the pathogens</a:t>
            </a:r>
            <a:endParaRPr lang="en-US" sz="2800" dirty="0" smtClean="0"/>
          </a:p>
          <a:p>
            <a:pPr>
              <a:buFont typeface="Wingdings" panose="05000000000000000000" pitchFamily="2" charset="2"/>
              <a:buChar char="ü"/>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93428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i="1" dirty="0"/>
              <a:t>Phagocytosis in white blood cells</a:t>
            </a:r>
            <a:endParaRPr lang="en-US" dirty="0"/>
          </a:p>
        </p:txBody>
      </p:sp>
      <p:pic>
        <p:nvPicPr>
          <p:cNvPr id="4" name="Content Placeholder 3"/>
          <p:cNvPicPr>
            <a:picLocks noGrp="1" noChangeAspect="1"/>
          </p:cNvPicPr>
          <p:nvPr>
            <p:ph idx="1"/>
          </p:nvPr>
        </p:nvPicPr>
        <p:blipFill>
          <a:blip r:embed="rId2"/>
          <a:stretch>
            <a:fillRect/>
          </a:stretch>
        </p:blipFill>
        <p:spPr>
          <a:xfrm>
            <a:off x="609600" y="2514600"/>
            <a:ext cx="8077200" cy="3048000"/>
          </a:xfrm>
          <a:prstGeom prst="rect">
            <a:avLst/>
          </a:prstGeom>
        </p:spPr>
      </p:pic>
      <p:cxnSp>
        <p:nvCxnSpPr>
          <p:cNvPr id="6" name="Straight Arrow Connector 5"/>
          <p:cNvCxnSpPr/>
          <p:nvPr/>
        </p:nvCxnSpPr>
        <p:spPr>
          <a:xfrm flipV="1">
            <a:off x="457200" y="4191000"/>
            <a:ext cx="609600" cy="16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 y="5562600"/>
            <a:ext cx="2667000" cy="6675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White blood cell</a:t>
            </a:r>
            <a:endParaRPr lang="en-US" dirty="0"/>
          </a:p>
        </p:txBody>
      </p:sp>
      <p:cxnSp>
        <p:nvCxnSpPr>
          <p:cNvPr id="9" name="Straight Arrow Connector 8"/>
          <p:cNvCxnSpPr/>
          <p:nvPr/>
        </p:nvCxnSpPr>
        <p:spPr>
          <a:xfrm flipH="1" flipV="1">
            <a:off x="3657600" y="3657600"/>
            <a:ext cx="152400" cy="2133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05200" y="5638800"/>
            <a:ext cx="17526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Pseudopodia for engulf bacteria</a:t>
            </a:r>
            <a:endParaRPr lang="en-US" dirty="0"/>
          </a:p>
        </p:txBody>
      </p:sp>
      <p:cxnSp>
        <p:nvCxnSpPr>
          <p:cNvPr id="12" name="Straight Arrow Connector 11"/>
          <p:cNvCxnSpPr/>
          <p:nvPr/>
        </p:nvCxnSpPr>
        <p:spPr>
          <a:xfrm flipH="1" flipV="1">
            <a:off x="5372100" y="3505200"/>
            <a:ext cx="571500" cy="27249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410200" y="5638800"/>
            <a:ext cx="22098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Bacteria are destroyed/digested</a:t>
            </a:r>
            <a:endParaRPr lang="en-US" dirty="0"/>
          </a:p>
        </p:txBody>
      </p:sp>
      <p:cxnSp>
        <p:nvCxnSpPr>
          <p:cNvPr id="16" name="Straight Arrow Connector 15"/>
          <p:cNvCxnSpPr/>
          <p:nvPr/>
        </p:nvCxnSpPr>
        <p:spPr>
          <a:xfrm flipH="1" flipV="1">
            <a:off x="7505700" y="3476786"/>
            <a:ext cx="342900" cy="1390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879310" y="4448556"/>
            <a:ext cx="1676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Particles released from bacteria</a:t>
            </a:r>
            <a:endParaRPr lang="en-US" dirty="0"/>
          </a:p>
        </p:txBody>
      </p:sp>
      <p:cxnSp>
        <p:nvCxnSpPr>
          <p:cNvPr id="20" name="Straight Arrow Connector 19"/>
          <p:cNvCxnSpPr/>
          <p:nvPr/>
        </p:nvCxnSpPr>
        <p:spPr>
          <a:xfrm flipH="1">
            <a:off x="1556934" y="2738137"/>
            <a:ext cx="1605366" cy="73348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667000" y="2122932"/>
            <a:ext cx="1143000" cy="6152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Bacteria</a:t>
            </a:r>
            <a:endParaRPr lang="en-US" dirty="0"/>
          </a:p>
        </p:txBody>
      </p:sp>
    </p:spTree>
    <p:extLst>
      <p:ext uri="{BB962C8B-B14F-4D97-AF65-F5344CB8AC3E}">
        <p14:creationId xmlns:p14="http://schemas.microsoft.com/office/powerpoint/2010/main" val="29062563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Immunity</a:t>
            </a:r>
            <a:endParaRPr lang="en-US" dirty="0"/>
          </a:p>
        </p:txBody>
      </p:sp>
      <p:sp>
        <p:nvSpPr>
          <p:cNvPr id="3" name="Content Placeholder 2"/>
          <p:cNvSpPr>
            <a:spLocks noGrp="1"/>
          </p:cNvSpPr>
          <p:nvPr>
            <p:ph idx="1"/>
          </p:nvPr>
        </p:nvSpPr>
        <p:spPr/>
        <p:txBody>
          <a:bodyPr/>
          <a:lstStyle/>
          <a:p>
            <a:pPr marL="0" indent="0">
              <a:buNone/>
            </a:pPr>
            <a:r>
              <a:rPr lang="en-US" dirty="0" smtClean="0"/>
              <a:t>Immunity  refers  </a:t>
            </a:r>
            <a:r>
              <a:rPr lang="en-US" dirty="0"/>
              <a:t>the ability of an organism to resist a particular infection or toxin by the action of specific antibodies or some white blood cells</a:t>
            </a:r>
            <a:r>
              <a:rPr lang="en-US" dirty="0" smtClean="0"/>
              <a:t>.</a:t>
            </a:r>
          </a:p>
          <a:p>
            <a:pPr>
              <a:buFont typeface="Wingdings" panose="05000000000000000000" pitchFamily="2" charset="2"/>
              <a:buChar char="ü"/>
            </a:pPr>
            <a:r>
              <a:rPr lang="en-US" b="1" dirty="0" smtClean="0"/>
              <a:t>An </a:t>
            </a:r>
            <a:r>
              <a:rPr lang="en-US" b="1" dirty="0"/>
              <a:t>antibody </a:t>
            </a:r>
            <a:r>
              <a:rPr lang="en-US" dirty="0"/>
              <a:t>is a protein produced by the body’s immune </a:t>
            </a:r>
            <a:r>
              <a:rPr lang="en-US" dirty="0" smtClean="0"/>
              <a:t>system( white blood cells)  </a:t>
            </a:r>
            <a:r>
              <a:rPr lang="en-US" dirty="0"/>
              <a:t>when it detects harmful substances, called </a:t>
            </a:r>
            <a:r>
              <a:rPr lang="en-US" b="1" dirty="0" smtClean="0"/>
              <a:t>antigens</a:t>
            </a:r>
            <a:r>
              <a:rPr lang="en-US" dirty="0" smtClean="0"/>
              <a:t>.</a:t>
            </a:r>
          </a:p>
          <a:p>
            <a:pPr>
              <a:buFont typeface="Wingdings" panose="05000000000000000000" pitchFamily="2" charset="2"/>
              <a:buChar char="ü"/>
            </a:pPr>
            <a:r>
              <a:rPr lang="en-US" b="1" dirty="0"/>
              <a:t>A</a:t>
            </a:r>
            <a:r>
              <a:rPr lang="en-US" b="1" dirty="0" smtClean="0"/>
              <a:t>ntigens</a:t>
            </a:r>
            <a:r>
              <a:rPr lang="en-US" dirty="0" smtClean="0"/>
              <a:t> are any substances such as  micro-organisms, </a:t>
            </a:r>
            <a:r>
              <a:rPr lang="en-US" dirty="0"/>
              <a:t>bacteria, fungi, parasites, viruses, and </a:t>
            </a:r>
            <a:r>
              <a:rPr lang="en-US" dirty="0" smtClean="0"/>
              <a:t>chemicals that cause immune response.</a:t>
            </a:r>
            <a:endParaRPr lang="en-US" dirty="0"/>
          </a:p>
        </p:txBody>
      </p:sp>
    </p:spTree>
    <p:extLst>
      <p:ext uri="{BB962C8B-B14F-4D97-AF65-F5344CB8AC3E}">
        <p14:creationId xmlns:p14="http://schemas.microsoft.com/office/powerpoint/2010/main" val="42542341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7473" y="4853305"/>
            <a:ext cx="8229600" cy="4389120"/>
          </a:xfrm>
        </p:spPr>
        <p:txBody>
          <a:bodyPr/>
          <a:lstStyle/>
          <a:p>
            <a:endParaRPr lang="en-US" dirty="0"/>
          </a:p>
        </p:txBody>
      </p:sp>
      <p:sp>
        <p:nvSpPr>
          <p:cNvPr id="4" name="Rectangle 1"/>
          <p:cNvSpPr>
            <a:spLocks noChangeArrowheads="1"/>
          </p:cNvSpPr>
          <p:nvPr/>
        </p:nvSpPr>
        <p:spPr bwMode="auto">
          <a:xfrm>
            <a:off x="422564" y="2375357"/>
            <a:ext cx="24878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endParaRPr kumimoji="0" lang="en-US" altLang="en-US" sz="223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pic>
        <p:nvPicPr>
          <p:cNvPr id="1026" name="Picture 2" descr="Machine generated alternative text:&#10;10 &#10;12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038" y="304800"/>
            <a:ext cx="8657838" cy="6514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287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000" dirty="0"/>
              <a:t>Birds have different types of feet to adapt them to their different environments </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b="1" dirty="0" smtClean="0"/>
              <a:t>Feet </a:t>
            </a:r>
            <a:r>
              <a:rPr lang="en-US" b="1" dirty="0"/>
              <a:t>for grasping </a:t>
            </a:r>
            <a:r>
              <a:rPr lang="en-US" b="1" dirty="0" smtClean="0"/>
              <a:t>:</a:t>
            </a:r>
            <a:r>
              <a:rPr lang="en-US" dirty="0" smtClean="0"/>
              <a:t>They </a:t>
            </a:r>
            <a:r>
              <a:rPr lang="en-US" dirty="0"/>
              <a:t>are large and curved to grasp a prey </a:t>
            </a:r>
            <a:r>
              <a:rPr lang="en-US" dirty="0" smtClean="0"/>
              <a:t>tightly.</a:t>
            </a:r>
          </a:p>
          <a:p>
            <a:pPr marL="0" indent="0">
              <a:buNone/>
            </a:pPr>
            <a:endParaRPr lang="en-US" b="1" dirty="0"/>
          </a:p>
          <a:p>
            <a:pPr>
              <a:buFont typeface="Wingdings" panose="05000000000000000000" pitchFamily="2" charset="2"/>
              <a:buChar char="q"/>
            </a:pPr>
            <a:endParaRPr lang="en-US" b="1" dirty="0" smtClean="0"/>
          </a:p>
          <a:p>
            <a:pPr>
              <a:buFont typeface="Wingdings" panose="05000000000000000000" pitchFamily="2" charset="2"/>
              <a:buChar char="q"/>
            </a:pPr>
            <a:endParaRPr lang="en-US" b="1" dirty="0"/>
          </a:p>
          <a:p>
            <a:pPr>
              <a:buFont typeface="Wingdings" panose="05000000000000000000" pitchFamily="2" charset="2"/>
              <a:buChar char="q"/>
            </a:pPr>
            <a:r>
              <a:rPr lang="en-US" b="1" dirty="0" smtClean="0"/>
              <a:t>Feet </a:t>
            </a:r>
            <a:r>
              <a:rPr lang="en-US" b="1" dirty="0"/>
              <a:t>for scratching </a:t>
            </a:r>
            <a:r>
              <a:rPr lang="en-US" dirty="0"/>
              <a:t>– like those of chickens. They have nail-like toes to scratch the soil for food. </a:t>
            </a:r>
          </a:p>
        </p:txBody>
      </p:sp>
      <p:pic>
        <p:nvPicPr>
          <p:cNvPr id="4" name="Picture 3"/>
          <p:cNvPicPr>
            <a:picLocks noChangeAspect="1"/>
          </p:cNvPicPr>
          <p:nvPr/>
        </p:nvPicPr>
        <p:blipFill>
          <a:blip r:embed="rId2"/>
          <a:stretch>
            <a:fillRect/>
          </a:stretch>
        </p:blipFill>
        <p:spPr>
          <a:xfrm>
            <a:off x="3179164" y="2590800"/>
            <a:ext cx="1357859" cy="1752600"/>
          </a:xfrm>
          <a:prstGeom prst="rect">
            <a:avLst/>
          </a:prstGeom>
        </p:spPr>
      </p:pic>
      <p:pic>
        <p:nvPicPr>
          <p:cNvPr id="5" name="Picture 4"/>
          <p:cNvPicPr>
            <a:picLocks noChangeAspect="1"/>
          </p:cNvPicPr>
          <p:nvPr/>
        </p:nvPicPr>
        <p:blipFill>
          <a:blip r:embed="rId3"/>
          <a:stretch>
            <a:fillRect/>
          </a:stretch>
        </p:blipFill>
        <p:spPr>
          <a:xfrm>
            <a:off x="7239000" y="4724400"/>
            <a:ext cx="1062196" cy="1344803"/>
          </a:xfrm>
          <a:prstGeom prst="rect">
            <a:avLst/>
          </a:prstGeom>
        </p:spPr>
      </p:pic>
    </p:spTree>
    <p:extLst>
      <p:ext uri="{BB962C8B-B14F-4D97-AF65-F5344CB8AC3E}">
        <p14:creationId xmlns:p14="http://schemas.microsoft.com/office/powerpoint/2010/main" val="10871755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i="1" dirty="0"/>
              <a:t>Types of immunity</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1.Natural immunity:</a:t>
            </a:r>
            <a:r>
              <a:rPr lang="en-US" b="1" dirty="0"/>
              <a:t> </a:t>
            </a:r>
            <a:r>
              <a:rPr lang="en-US" dirty="0" smtClean="0"/>
              <a:t>Natural </a:t>
            </a:r>
            <a:r>
              <a:rPr lang="en-US" dirty="0"/>
              <a:t>immunity comes from the body itself. It is divided into two: active and passive natural immunity</a:t>
            </a:r>
            <a:r>
              <a:rPr lang="en-US" dirty="0" smtClean="0"/>
              <a:t>.</a:t>
            </a:r>
          </a:p>
          <a:p>
            <a:pPr marL="514350" indent="-514350">
              <a:buAutoNum type="alphaLcParenR"/>
            </a:pPr>
            <a:r>
              <a:rPr lang="en-US" b="1" dirty="0" smtClean="0"/>
              <a:t>Active </a:t>
            </a:r>
            <a:r>
              <a:rPr lang="en-US" b="1" dirty="0"/>
              <a:t>natural immunity </a:t>
            </a:r>
            <a:r>
              <a:rPr lang="en-US" dirty="0"/>
              <a:t>may develop after recovering from </a:t>
            </a:r>
            <a:r>
              <a:rPr lang="en-US" dirty="0" smtClean="0"/>
              <a:t>a</a:t>
            </a:r>
            <a:r>
              <a:rPr lang="en-US" dirty="0"/>
              <a:t> </a:t>
            </a:r>
            <a:r>
              <a:rPr lang="en-US" dirty="0" smtClean="0"/>
              <a:t>disease</a:t>
            </a:r>
            <a:r>
              <a:rPr lang="en-US" dirty="0"/>
              <a:t>. The organism makes its own antibodies as a result of contact with antigen from disease-causing </a:t>
            </a:r>
            <a:r>
              <a:rPr lang="en-US" dirty="0" smtClean="0"/>
              <a:t>pathogen.</a:t>
            </a:r>
          </a:p>
          <a:p>
            <a:pPr marL="514350" indent="-514350">
              <a:buAutoNum type="alphaLcParenR"/>
            </a:pPr>
            <a:r>
              <a:rPr lang="en-US" dirty="0" smtClean="0"/>
              <a:t>Passive </a:t>
            </a:r>
            <a:r>
              <a:rPr lang="en-US" dirty="0"/>
              <a:t>natural immunity is immunity acquired by the </a:t>
            </a:r>
            <a:r>
              <a:rPr lang="en-US" dirty="0" err="1"/>
              <a:t>foetus</a:t>
            </a:r>
            <a:r>
              <a:rPr lang="en-US" dirty="0"/>
              <a:t> from the mother through the placenta and also through breast milk.</a:t>
            </a:r>
          </a:p>
        </p:txBody>
      </p:sp>
    </p:spTree>
    <p:extLst>
      <p:ext uri="{BB962C8B-B14F-4D97-AF65-F5344CB8AC3E}">
        <p14:creationId xmlns:p14="http://schemas.microsoft.com/office/powerpoint/2010/main" val="12991922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Types of immunity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latin typeface="Times New Roman" panose="02020603050405020304" pitchFamily="18" charset="0"/>
                <a:cs typeface="Times New Roman" panose="02020603050405020304" pitchFamily="18" charset="0"/>
              </a:rPr>
              <a:t>2. Artificial immunity or acquired is </a:t>
            </a:r>
            <a:r>
              <a:rPr lang="en-US" dirty="0">
                <a:latin typeface="Times New Roman" panose="02020603050405020304" pitchFamily="18" charset="0"/>
                <a:cs typeface="Times New Roman" panose="02020603050405020304" pitchFamily="18" charset="0"/>
              </a:rPr>
              <a:t>obtained by introducing antigens into the body of </a:t>
            </a:r>
            <a:r>
              <a:rPr lang="en-US" dirty="0" smtClean="0">
                <a:latin typeface="Times New Roman" panose="02020603050405020304" pitchFamily="18" charset="0"/>
                <a:cs typeface="Times New Roman" panose="02020603050405020304" pitchFamily="18" charset="0"/>
              </a:rPr>
              <a:t>an </a:t>
            </a:r>
            <a:r>
              <a:rPr lang="en-US" dirty="0">
                <a:latin typeface="Times New Roman" panose="02020603050405020304" pitchFamily="18" charset="0"/>
                <a:cs typeface="Times New Roman" panose="02020603050405020304" pitchFamily="18" charset="0"/>
              </a:rPr>
              <a:t>organism to protect the organism from a disease. It is divided into two: active and </a:t>
            </a:r>
            <a:r>
              <a:rPr lang="en-US" dirty="0" smtClean="0">
                <a:latin typeface="Times New Roman" panose="02020603050405020304" pitchFamily="18" charset="0"/>
                <a:cs typeface="Times New Roman" panose="02020603050405020304" pitchFamily="18" charset="0"/>
              </a:rPr>
              <a:t>passive </a:t>
            </a:r>
            <a:r>
              <a:rPr lang="en-US" dirty="0">
                <a:latin typeface="Times New Roman" panose="02020603050405020304" pitchFamily="18" charset="0"/>
                <a:cs typeface="Times New Roman" panose="02020603050405020304" pitchFamily="18" charset="0"/>
              </a:rPr>
              <a:t>artificial </a:t>
            </a:r>
            <a:r>
              <a:rPr lang="en-US" dirty="0" smtClean="0">
                <a:latin typeface="Times New Roman" panose="02020603050405020304" pitchFamily="18" charset="0"/>
                <a:cs typeface="Times New Roman" panose="02020603050405020304" pitchFamily="18" charset="0"/>
              </a:rPr>
              <a:t>immunity. </a:t>
            </a:r>
          </a:p>
          <a:p>
            <a:pPr marL="0" indent="0">
              <a:buNone/>
            </a:pPr>
            <a:r>
              <a:rPr lang="en-US" b="1" dirty="0" smtClean="0">
                <a:latin typeface="Times New Roman" panose="02020603050405020304" pitchFamily="18" charset="0"/>
                <a:cs typeface="Times New Roman" panose="02020603050405020304" pitchFamily="18" charset="0"/>
              </a:rPr>
              <a:t>i) Active </a:t>
            </a:r>
            <a:r>
              <a:rPr lang="en-US" b="1" dirty="0">
                <a:latin typeface="Times New Roman" panose="02020603050405020304" pitchFamily="18" charset="0"/>
                <a:cs typeface="Times New Roman" panose="02020603050405020304" pitchFamily="18" charset="0"/>
              </a:rPr>
              <a:t>artificial </a:t>
            </a:r>
            <a:r>
              <a:rPr lang="en-US" b="1" dirty="0" smtClean="0">
                <a:latin typeface="Times New Roman" panose="02020603050405020304" pitchFamily="18" charset="0"/>
                <a:cs typeface="Times New Roman" panose="02020603050405020304" pitchFamily="18" charset="0"/>
              </a:rPr>
              <a:t>immunity  : This is immunity </a:t>
            </a:r>
            <a:r>
              <a:rPr lang="en-US" dirty="0" smtClean="0">
                <a:latin typeface="Times New Roman" panose="02020603050405020304" pitchFamily="18" charset="0"/>
                <a:cs typeface="Times New Roman" panose="02020603050405020304" pitchFamily="18" charset="0"/>
              </a:rPr>
              <a:t>induced </a:t>
            </a:r>
            <a:r>
              <a:rPr lang="en-US" dirty="0">
                <a:latin typeface="Times New Roman" panose="02020603050405020304" pitchFamily="18" charset="0"/>
                <a:cs typeface="Times New Roman" panose="02020603050405020304" pitchFamily="18" charset="0"/>
              </a:rPr>
              <a:t>by introducing antigens into the body of an organism through the use of a </a:t>
            </a:r>
            <a:r>
              <a:rPr lang="en-US" b="1" dirty="0">
                <a:latin typeface="Times New Roman" panose="02020603050405020304" pitchFamily="18" charset="0"/>
                <a:cs typeface="Times New Roman" panose="02020603050405020304" pitchFamily="18" charset="0"/>
              </a:rPr>
              <a:t>vaccine</a:t>
            </a:r>
            <a:r>
              <a:rPr lang="en-US" dirty="0">
                <a:latin typeface="Times New Roman" panose="02020603050405020304" pitchFamily="18" charset="0"/>
                <a:cs typeface="Times New Roman" panose="02020603050405020304" pitchFamily="18" charset="0"/>
              </a:rPr>
              <a:t>. A vaccine contains antigens composed of living, dead or weakened pathogens. </a:t>
            </a:r>
            <a:endParaRPr lang="en-US"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Vaccine is used </a:t>
            </a:r>
            <a:r>
              <a:rPr lang="en-US" dirty="0">
                <a:latin typeface="Times New Roman" panose="02020603050405020304" pitchFamily="18" charset="0"/>
                <a:cs typeface="Times New Roman" panose="02020603050405020304" pitchFamily="18" charset="0"/>
              </a:rPr>
              <a:t>to stimulate the body to </a:t>
            </a:r>
            <a:r>
              <a:rPr lang="en-US" dirty="0" smtClean="0">
                <a:latin typeface="Times New Roman" panose="02020603050405020304" pitchFamily="18" charset="0"/>
                <a:cs typeface="Times New Roman" panose="02020603050405020304" pitchFamily="18" charset="0"/>
              </a:rPr>
              <a:t>recognize </a:t>
            </a:r>
            <a:r>
              <a:rPr lang="en-US" dirty="0">
                <a:latin typeface="Times New Roman" panose="02020603050405020304" pitchFamily="18" charset="0"/>
                <a:cs typeface="Times New Roman" panose="02020603050405020304" pitchFamily="18" charset="0"/>
              </a:rPr>
              <a:t>certain disease antigens and respond to them. Vaccines usually do not cause the disease.</a:t>
            </a:r>
          </a:p>
        </p:txBody>
      </p:sp>
    </p:spTree>
    <p:extLst>
      <p:ext uri="{BB962C8B-B14F-4D97-AF65-F5344CB8AC3E}">
        <p14:creationId xmlns:p14="http://schemas.microsoft.com/office/powerpoint/2010/main" val="37713318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Types of immunity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600" dirty="0" smtClean="0">
                <a:latin typeface="Times New Roman" panose="02020603050405020304" pitchFamily="18" charset="0"/>
                <a:cs typeface="Times New Roman" panose="02020603050405020304" pitchFamily="18" charset="0"/>
              </a:rPr>
              <a:t>ii</a:t>
            </a:r>
            <a:r>
              <a:rPr lang="en-US" sz="36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Passive </a:t>
            </a:r>
            <a:r>
              <a:rPr lang="en-US" sz="3600" b="1" dirty="0" smtClean="0">
                <a:latin typeface="Times New Roman" panose="02020603050405020304" pitchFamily="18" charset="0"/>
                <a:cs typeface="Times New Roman" panose="02020603050405020304" pitchFamily="18" charset="0"/>
              </a:rPr>
              <a:t>artificial </a:t>
            </a:r>
            <a:r>
              <a:rPr lang="en-US" sz="3600" b="1" dirty="0">
                <a:latin typeface="Times New Roman" panose="02020603050405020304" pitchFamily="18" charset="0"/>
                <a:cs typeface="Times New Roman" panose="02020603050405020304" pitchFamily="18" charset="0"/>
              </a:rPr>
              <a:t>immunity </a:t>
            </a:r>
            <a:r>
              <a:rPr lang="en-US" sz="3600" dirty="0">
                <a:latin typeface="Times New Roman" panose="02020603050405020304" pitchFamily="18" charset="0"/>
                <a:cs typeface="Times New Roman" panose="02020603050405020304" pitchFamily="18" charset="0"/>
              </a:rPr>
              <a:t>is the transfer of immunity in the form of ready-made antibodies. This is immunity that comes from using antibodies produced in one organism to protect another organism </a:t>
            </a:r>
            <a:r>
              <a:rPr lang="en-US" sz="3600" dirty="0" smtClean="0">
                <a:latin typeface="Times New Roman" panose="02020603050405020304" pitchFamily="18" charset="0"/>
                <a:cs typeface="Times New Roman" panose="02020603050405020304" pitchFamily="18" charset="0"/>
              </a:rPr>
              <a:t>from </a:t>
            </a:r>
            <a:r>
              <a:rPr lang="en-US" sz="3600" dirty="0">
                <a:latin typeface="Times New Roman" panose="02020603050405020304" pitchFamily="18" charset="0"/>
                <a:cs typeface="Times New Roman" panose="02020603050405020304" pitchFamily="18" charset="0"/>
              </a:rPr>
              <a:t>a specific </a:t>
            </a:r>
            <a:r>
              <a:rPr lang="en-US" sz="3600" dirty="0" smtClean="0">
                <a:latin typeface="Times New Roman" panose="02020603050405020304" pitchFamily="18" charset="0"/>
                <a:cs typeface="Times New Roman" panose="02020603050405020304" pitchFamily="18" charset="0"/>
              </a:rPr>
              <a:t>disease.</a:t>
            </a:r>
            <a:endParaRPr lang="en-US" sz="3600" dirty="0"/>
          </a:p>
          <a:p>
            <a:pPr>
              <a:buFont typeface="Wingdings" panose="05000000000000000000" pitchFamily="2" charset="2"/>
              <a:buChar char="ü"/>
            </a:pPr>
            <a:r>
              <a:rPr lang="en-US" sz="3600" i="1" dirty="0"/>
              <a:t>Breastfeeding a baby </a:t>
            </a:r>
            <a:r>
              <a:rPr lang="en-US" sz="3600" i="1" dirty="0" smtClean="0"/>
              <a:t>give a </a:t>
            </a:r>
            <a:r>
              <a:rPr lang="en-US" sz="3600" b="1" i="1" dirty="0" smtClean="0"/>
              <a:t>passive immunity</a:t>
            </a:r>
            <a:r>
              <a:rPr lang="en-US" sz="3600" i="1" dirty="0" smtClean="0"/>
              <a:t> to the baby</a:t>
            </a: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6858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Symptoms, </a:t>
            </a:r>
            <a:r>
              <a:rPr lang="en-US" dirty="0" smtClean="0"/>
              <a:t>prevention of common diseases</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a:t>Lesson 1, 2 &amp;3: </a:t>
            </a:r>
            <a:r>
              <a:rPr lang="en-US" sz="2800" dirty="0"/>
              <a:t>Symptoms, prevention and control, treatment of common diseases (malaria, cholera, TB, </a:t>
            </a:r>
            <a:r>
              <a:rPr lang="en-US" sz="2800" dirty="0" smtClean="0"/>
              <a:t>Ebola </a:t>
            </a:r>
            <a:r>
              <a:rPr lang="en-US" sz="2800" dirty="0"/>
              <a:t>and HIV/AIDS)</a:t>
            </a:r>
          </a:p>
          <a:p>
            <a:pPr marL="0" indent="0">
              <a:buNone/>
            </a:pPr>
            <a:r>
              <a:rPr lang="en-US" sz="2800" b="1" dirty="0" smtClean="0">
                <a:latin typeface="Times New Roman" panose="02020603050405020304" pitchFamily="18" charset="0"/>
                <a:cs typeface="Times New Roman" panose="02020603050405020304" pitchFamily="18" charset="0"/>
              </a:rPr>
              <a:t>Learning objective:</a:t>
            </a:r>
            <a:endParaRPr lang="en-US" sz="28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a:t>Explain the symptoms, prevention and control of malaria, Ebola and HIV and AIDS.</a:t>
            </a:r>
          </a:p>
        </p:txBody>
      </p:sp>
    </p:spTree>
    <p:extLst>
      <p:ext uri="{BB962C8B-B14F-4D97-AF65-F5344CB8AC3E}">
        <p14:creationId xmlns:p14="http://schemas.microsoft.com/office/powerpoint/2010/main" val="7278210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Malaria</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1.</a:t>
            </a:r>
            <a:r>
              <a:rPr lang="en-US" sz="2800" b="1" dirty="0" smtClean="0"/>
              <a:t>Malaria: Malaria is </a:t>
            </a:r>
            <a:r>
              <a:rPr lang="en-US" sz="2800" dirty="0" smtClean="0"/>
              <a:t> Caused by a protozoan parasite </a:t>
            </a:r>
            <a:r>
              <a:rPr lang="en-US" sz="2800" dirty="0"/>
              <a:t>called </a:t>
            </a:r>
            <a:r>
              <a:rPr lang="en-US" sz="2800" i="1" dirty="0" smtClean="0"/>
              <a:t>Plasmodium(P</a:t>
            </a:r>
            <a:r>
              <a:rPr lang="en-US" sz="2800" i="1" dirty="0"/>
              <a:t>. falciparum </a:t>
            </a:r>
            <a:r>
              <a:rPr lang="en-US" sz="2800" dirty="0"/>
              <a:t>and </a:t>
            </a:r>
            <a:r>
              <a:rPr lang="en-US" sz="2800" i="1" dirty="0"/>
              <a:t>P. </a:t>
            </a:r>
            <a:r>
              <a:rPr lang="en-US" sz="2800" i="1" dirty="0" err="1" smtClean="0"/>
              <a:t>vivax</a:t>
            </a:r>
            <a:r>
              <a:rPr lang="en-US" sz="2800" i="1" dirty="0" smtClean="0"/>
              <a:t> ) </a:t>
            </a:r>
            <a:r>
              <a:rPr lang="en-US" sz="2800" dirty="0" smtClean="0"/>
              <a:t> and is spread by spread </a:t>
            </a:r>
            <a:r>
              <a:rPr lang="en-US" sz="2800" dirty="0"/>
              <a:t>through the bites of infected female </a:t>
            </a:r>
            <a:r>
              <a:rPr lang="en-US" sz="2800" i="1" dirty="0"/>
              <a:t>Anopheles </a:t>
            </a:r>
            <a:r>
              <a:rPr lang="en-US" sz="2800" dirty="0" smtClean="0"/>
              <a:t>mosquitoes.</a:t>
            </a:r>
          </a:p>
          <a:p>
            <a:pPr marL="0" indent="0">
              <a:buNone/>
            </a:pPr>
            <a:endParaRPr lang="en-US" sz="2800" dirty="0"/>
          </a:p>
          <a:p>
            <a:pPr>
              <a:buFont typeface="Wingdings" panose="05000000000000000000" pitchFamily="2" charset="2"/>
              <a:buChar char="Ø"/>
            </a:pPr>
            <a:r>
              <a:rPr lang="en-US" sz="2800" dirty="0"/>
              <a:t>These groups are prone to developing a severe form of the disease, than </a:t>
            </a:r>
            <a:r>
              <a:rPr lang="en-US" sz="2800" dirty="0" smtClean="0"/>
              <a:t>others</a:t>
            </a:r>
            <a:r>
              <a:rPr lang="en-US" sz="2800" dirty="0"/>
              <a:t>,</a:t>
            </a:r>
            <a:r>
              <a:rPr lang="en-US" sz="2800" dirty="0" smtClean="0"/>
              <a:t> </a:t>
            </a:r>
            <a:r>
              <a:rPr lang="en-US" sz="2800" dirty="0"/>
              <a:t>include infants, children under 5 years of age, pregnant women and patients suffering from HIV and AIDS. </a:t>
            </a:r>
          </a:p>
        </p:txBody>
      </p:sp>
    </p:spTree>
    <p:extLst>
      <p:ext uri="{BB962C8B-B14F-4D97-AF65-F5344CB8AC3E}">
        <p14:creationId xmlns:p14="http://schemas.microsoft.com/office/powerpoint/2010/main" val="5753486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Autofit/>
          </a:bodyPr>
          <a:lstStyle/>
          <a:p>
            <a:r>
              <a:rPr lang="en-US" sz="4000" b="1" dirty="0"/>
              <a:t>Symptoms of malaria </a:t>
            </a:r>
            <a:r>
              <a:rPr lang="en-US" sz="4000" dirty="0"/>
              <a:t/>
            </a:r>
            <a:br>
              <a:rPr lang="en-US" sz="4000" dirty="0"/>
            </a:br>
            <a:endParaRPr lang="en-US" sz="4000" dirty="0"/>
          </a:p>
        </p:txBody>
      </p:sp>
      <p:sp>
        <p:nvSpPr>
          <p:cNvPr id="3" name="Content Placeholder 2"/>
          <p:cNvSpPr>
            <a:spLocks noGrp="1"/>
          </p:cNvSpPr>
          <p:nvPr>
            <p:ph idx="1"/>
          </p:nvPr>
        </p:nvSpPr>
        <p:spPr/>
        <p:txBody>
          <a:bodyPr>
            <a:normAutofit/>
          </a:bodyPr>
          <a:lstStyle/>
          <a:p>
            <a:pPr marL="0" indent="0">
              <a:buNone/>
            </a:pPr>
            <a:r>
              <a:rPr lang="en-US" sz="2800" b="1" dirty="0" smtClean="0">
                <a:latin typeface="Times New Roman" panose="02020603050405020304" pitchFamily="18" charset="0"/>
                <a:cs typeface="Times New Roman" panose="02020603050405020304" pitchFamily="18" charset="0"/>
              </a:rPr>
              <a:t>Symptoms </a:t>
            </a:r>
            <a:r>
              <a:rPr lang="en-US" sz="2800" b="1" dirty="0">
                <a:latin typeface="Times New Roman" panose="02020603050405020304" pitchFamily="18" charset="0"/>
                <a:cs typeface="Times New Roman" panose="02020603050405020304" pitchFamily="18" charset="0"/>
              </a:rPr>
              <a:t>of malaria </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High </a:t>
            </a:r>
            <a:r>
              <a:rPr lang="en-US" sz="2800" dirty="0">
                <a:latin typeface="Times New Roman" panose="02020603050405020304" pitchFamily="18" charset="0"/>
                <a:cs typeface="Times New Roman" panose="02020603050405020304" pitchFamily="18" charset="0"/>
              </a:rPr>
              <a:t>fever and periodic chills that may be accompanied with sweating. </a:t>
            </a: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Frontal </a:t>
            </a:r>
            <a:r>
              <a:rPr lang="en-US" sz="2800" dirty="0">
                <a:latin typeface="Times New Roman" panose="02020603050405020304" pitchFamily="18" charset="0"/>
                <a:cs typeface="Times New Roman" panose="02020603050405020304" pitchFamily="18" charset="0"/>
              </a:rPr>
              <a:t>headache. </a:t>
            </a: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Pain in the joints. </a:t>
            </a: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General body weakness. </a:t>
            </a: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Lack </a:t>
            </a:r>
            <a:r>
              <a:rPr lang="en-US" sz="2800" dirty="0">
                <a:latin typeface="Times New Roman" panose="02020603050405020304" pitchFamily="18" charset="0"/>
                <a:cs typeface="Times New Roman" panose="02020603050405020304" pitchFamily="18" charset="0"/>
              </a:rPr>
              <a:t>of appetite and nausea that may be accompanied by vomiting. </a:t>
            </a:r>
          </a:p>
        </p:txBody>
      </p:sp>
    </p:spTree>
    <p:extLst>
      <p:ext uri="{BB962C8B-B14F-4D97-AF65-F5344CB8AC3E}">
        <p14:creationId xmlns:p14="http://schemas.microsoft.com/office/powerpoint/2010/main" val="26234336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Prevention </a:t>
            </a:r>
            <a:r>
              <a:rPr lang="en-US" b="1" dirty="0" smtClean="0"/>
              <a:t>of </a:t>
            </a:r>
            <a:r>
              <a:rPr lang="en-US" b="1" dirty="0"/>
              <a:t>malaria </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i) </a:t>
            </a:r>
            <a:r>
              <a:rPr lang="en-US" sz="3200" dirty="0">
                <a:latin typeface="Times New Roman" panose="02020603050405020304" pitchFamily="18" charset="0"/>
                <a:cs typeface="Times New Roman" panose="02020603050405020304" pitchFamily="18" charset="0"/>
              </a:rPr>
              <a:t>Clearing bushes around homes. </a:t>
            </a:r>
          </a:p>
          <a:p>
            <a:pPr marL="0" indent="0">
              <a:buNone/>
            </a:pPr>
            <a:r>
              <a:rPr lang="en-US" sz="3200" dirty="0">
                <a:latin typeface="Times New Roman" panose="02020603050405020304" pitchFamily="18" charset="0"/>
                <a:cs typeface="Times New Roman" panose="02020603050405020304" pitchFamily="18" charset="0"/>
              </a:rPr>
              <a:t>(ii) Draining marshes, pools and stagnant water around homes. This destroys breeding places for mosquitos. </a:t>
            </a:r>
          </a:p>
          <a:p>
            <a:pPr marL="0" indent="0">
              <a:buNone/>
            </a:pPr>
            <a:r>
              <a:rPr lang="en-US" sz="3200" dirty="0">
                <a:latin typeface="Times New Roman" panose="02020603050405020304" pitchFamily="18" charset="0"/>
                <a:cs typeface="Times New Roman" panose="02020603050405020304" pitchFamily="18" charset="0"/>
              </a:rPr>
              <a:t>(iii) Spraying light used oil on stagnant water that cannot be drained. Oil sprayed on stagnant water kills mosquito larvae by suffocating them. </a:t>
            </a:r>
          </a:p>
        </p:txBody>
      </p:sp>
    </p:spTree>
    <p:extLst>
      <p:ext uri="{BB962C8B-B14F-4D97-AF65-F5344CB8AC3E}">
        <p14:creationId xmlns:p14="http://schemas.microsoft.com/office/powerpoint/2010/main" val="39714973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Prevention of malaria</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iv) </a:t>
            </a:r>
            <a:r>
              <a:rPr lang="en-US" sz="3200" dirty="0" smtClean="0">
                <a:latin typeface="Times New Roman" panose="02020603050405020304" pitchFamily="18" charset="0"/>
                <a:cs typeface="Times New Roman" panose="02020603050405020304" pitchFamily="18" charset="0"/>
              </a:rPr>
              <a:t>Spraying </a:t>
            </a:r>
            <a:r>
              <a:rPr lang="en-US" sz="3200" dirty="0">
                <a:latin typeface="Times New Roman" panose="02020603050405020304" pitchFamily="18" charset="0"/>
                <a:cs typeface="Times New Roman" panose="02020603050405020304" pitchFamily="18" charset="0"/>
              </a:rPr>
              <a:t>the inside walls of our houses with insecticides. </a:t>
            </a:r>
          </a:p>
          <a:p>
            <a:pPr marL="0" indent="0">
              <a:buNone/>
            </a:pPr>
            <a:r>
              <a:rPr lang="en-US" sz="3200" dirty="0">
                <a:latin typeface="Times New Roman" panose="02020603050405020304" pitchFamily="18" charset="0"/>
                <a:cs typeface="Times New Roman" panose="02020603050405020304" pitchFamily="18" charset="0"/>
              </a:rPr>
              <a:t>(v) Closing doors and windows during the evening time to prevent mosquitoes from entering. Windows can also be screened with window proof wire mesh. </a:t>
            </a:r>
          </a:p>
          <a:p>
            <a:pPr marL="0" indent="0">
              <a:buNone/>
            </a:pPr>
            <a:r>
              <a:rPr lang="en-US" sz="3200" dirty="0">
                <a:latin typeface="Times New Roman" panose="02020603050405020304" pitchFamily="18" charset="0"/>
                <a:cs typeface="Times New Roman" panose="02020603050405020304" pitchFamily="18" charset="0"/>
              </a:rPr>
              <a:t>(vi) Sleeping under a treated mosquito net. </a:t>
            </a:r>
          </a:p>
        </p:txBody>
      </p:sp>
    </p:spTree>
    <p:extLst>
      <p:ext uri="{BB962C8B-B14F-4D97-AF65-F5344CB8AC3E}">
        <p14:creationId xmlns:p14="http://schemas.microsoft.com/office/powerpoint/2010/main" val="36600459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r>
              <a:rPr lang="en-US" b="1" dirty="0"/>
              <a:t>Prevention of malaria</a:t>
            </a:r>
            <a:endParaRPr lang="en-US" dirty="0"/>
          </a:p>
        </p:txBody>
      </p:sp>
      <p:sp>
        <p:nvSpPr>
          <p:cNvPr id="3" name="Content Placeholder 2"/>
          <p:cNvSpPr>
            <a:spLocks noGrp="1"/>
          </p:cNvSpPr>
          <p:nvPr>
            <p:ph idx="1"/>
          </p:nvPr>
        </p:nvSpPr>
        <p:spPr>
          <a:xfrm>
            <a:off x="457200" y="1524000"/>
            <a:ext cx="8229600" cy="5105400"/>
          </a:xfrm>
        </p:spPr>
        <p:txBody>
          <a:bodyPr>
            <a:noAutofit/>
          </a:bodyPr>
          <a:lstStyle/>
          <a:p>
            <a:pPr marL="0" indent="0">
              <a:buNone/>
            </a:pPr>
            <a:r>
              <a:rPr lang="en-US" sz="2800" dirty="0" smtClean="0">
                <a:latin typeface="Times New Roman" panose="02020603050405020304" pitchFamily="18" charset="0"/>
                <a:cs typeface="Times New Roman" panose="02020603050405020304" pitchFamily="18" charset="0"/>
              </a:rPr>
              <a:t>vii</a:t>
            </a:r>
            <a:r>
              <a:rPr lang="en-US" sz="2800" dirty="0">
                <a:latin typeface="Times New Roman" panose="02020603050405020304" pitchFamily="18" charset="0"/>
                <a:cs typeface="Times New Roman" panose="02020603050405020304" pitchFamily="18" charset="0"/>
              </a:rPr>
              <a:t>) Removing old tins, broken pots, polythene bags and other things that can hold water from the compound. This prevents mosquitoes from breeding. </a:t>
            </a:r>
          </a:p>
          <a:p>
            <a:pPr marL="0" indent="0">
              <a:buNone/>
            </a:pPr>
            <a:r>
              <a:rPr lang="en-US" sz="2800" dirty="0">
                <a:latin typeface="Times New Roman" panose="02020603050405020304" pitchFamily="18" charset="0"/>
                <a:cs typeface="Times New Roman" panose="02020603050405020304" pitchFamily="18" charset="0"/>
              </a:rPr>
              <a:t>(viii) Patients can be isolated during the infection period to prevent transmission to </a:t>
            </a:r>
            <a:r>
              <a:rPr lang="en-US" sz="2800" dirty="0" smtClean="0">
                <a:latin typeface="Times New Roman" panose="02020603050405020304" pitchFamily="18" charset="0"/>
                <a:cs typeface="Times New Roman" panose="02020603050405020304" pitchFamily="18" charset="0"/>
              </a:rPr>
              <a:t>others.</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(ix) Fish-eating mosquitoes can be introduced into ponds and pools to feed on mosquito larvae and pupae. </a:t>
            </a:r>
          </a:p>
          <a:p>
            <a:pPr marL="0" indent="0">
              <a:buNone/>
            </a:pPr>
            <a:r>
              <a:rPr lang="en-US" sz="2800" dirty="0">
                <a:latin typeface="Times New Roman" panose="02020603050405020304" pitchFamily="18" charset="0"/>
                <a:cs typeface="Times New Roman" panose="02020603050405020304" pitchFamily="18" charset="0"/>
              </a:rPr>
              <a:t>(x) Preventative medicines can be taken regularly but upon prescription from a qualified medical doctor.</a:t>
            </a:r>
          </a:p>
        </p:txBody>
      </p:sp>
    </p:spTree>
    <p:extLst>
      <p:ext uri="{BB962C8B-B14F-4D97-AF65-F5344CB8AC3E}">
        <p14:creationId xmlns:p14="http://schemas.microsoft.com/office/powerpoint/2010/main" val="20188190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Cholera</a:t>
            </a:r>
            <a:endParaRPr lang="en-US" dirty="0"/>
          </a:p>
        </p:txBody>
      </p:sp>
      <p:sp>
        <p:nvSpPr>
          <p:cNvPr id="3" name="Content Placeholder 2"/>
          <p:cNvSpPr>
            <a:spLocks noGrp="1"/>
          </p:cNvSpPr>
          <p:nvPr>
            <p:ph idx="1"/>
          </p:nvPr>
        </p:nvSpPr>
        <p:spPr>
          <a:xfrm>
            <a:off x="304800" y="1935480"/>
            <a:ext cx="8382000" cy="4389120"/>
          </a:xfrm>
        </p:spPr>
        <p:txBody>
          <a:bodyPr>
            <a:normAutofit fontScale="92500" lnSpcReduction="10000"/>
          </a:bodyPr>
          <a:lstStyle/>
          <a:p>
            <a:pPr marL="514350" indent="-514350">
              <a:buAutoNum type="arabicPeriod" startAt="2"/>
            </a:pPr>
            <a:r>
              <a:rPr lang="en-US" b="1" dirty="0" smtClean="0"/>
              <a:t>Cholera </a:t>
            </a:r>
            <a:r>
              <a:rPr lang="en-US" dirty="0" smtClean="0"/>
              <a:t>: Cholera </a:t>
            </a:r>
            <a:r>
              <a:rPr lang="en-US" dirty="0"/>
              <a:t>is an acute </a:t>
            </a:r>
            <a:r>
              <a:rPr lang="en-US" dirty="0" err="1"/>
              <a:t>diarrhoeal</a:t>
            </a:r>
            <a:r>
              <a:rPr lang="en-US" dirty="0"/>
              <a:t> infection caused by ingestion of food or water contaminated with the bacterium </a:t>
            </a:r>
            <a:r>
              <a:rPr lang="en-US" i="1" dirty="0"/>
              <a:t>Vibrio </a:t>
            </a:r>
            <a:r>
              <a:rPr lang="en-US" i="1" dirty="0" err="1"/>
              <a:t>cholerae</a:t>
            </a:r>
            <a:r>
              <a:rPr lang="en-US" dirty="0" smtClean="0"/>
              <a:t>.</a:t>
            </a:r>
          </a:p>
          <a:p>
            <a:endParaRPr lang="en-US" dirty="0"/>
          </a:p>
          <a:p>
            <a:pPr>
              <a:buFont typeface="Wingdings" panose="05000000000000000000" pitchFamily="2" charset="2"/>
              <a:buChar char="Ø"/>
            </a:pPr>
            <a:r>
              <a:rPr lang="en-US" b="1" i="1" dirty="0"/>
              <a:t>Symptoms of cholera </a:t>
            </a:r>
          </a:p>
          <a:p>
            <a:pPr marL="0" indent="0">
              <a:buNone/>
            </a:pPr>
            <a:r>
              <a:rPr lang="en-US" dirty="0"/>
              <a:t>(i) Severe watery </a:t>
            </a:r>
            <a:r>
              <a:rPr lang="en-US" dirty="0" err="1"/>
              <a:t>diarrhoea</a:t>
            </a:r>
            <a:r>
              <a:rPr lang="en-US" dirty="0"/>
              <a:t> </a:t>
            </a:r>
            <a:r>
              <a:rPr lang="en-US" dirty="0" smtClean="0"/>
              <a:t>and </a:t>
            </a:r>
            <a:r>
              <a:rPr lang="en-US" dirty="0"/>
              <a:t>vomiting. </a:t>
            </a:r>
          </a:p>
          <a:p>
            <a:pPr marL="0" indent="0">
              <a:buNone/>
            </a:pPr>
            <a:r>
              <a:rPr lang="en-US" dirty="0"/>
              <a:t>(ii) General body weakness. </a:t>
            </a:r>
          </a:p>
          <a:p>
            <a:pPr marL="0" indent="0">
              <a:buNone/>
            </a:pPr>
            <a:r>
              <a:rPr lang="en-US" dirty="0"/>
              <a:t>(iii) Low blood pressure. </a:t>
            </a:r>
          </a:p>
          <a:p>
            <a:pPr marL="0" indent="0">
              <a:buNone/>
            </a:pPr>
            <a:r>
              <a:rPr lang="en-US" dirty="0"/>
              <a:t>(iv) The patient loses weight rapidly. </a:t>
            </a:r>
          </a:p>
          <a:p>
            <a:pPr marL="0" indent="0">
              <a:buNone/>
            </a:pPr>
            <a:r>
              <a:rPr lang="en-US" dirty="0"/>
              <a:t>(v) The patient develops wrinkled skin and sunken eyes because of dehydration.</a:t>
            </a:r>
          </a:p>
        </p:txBody>
      </p:sp>
    </p:spTree>
    <p:extLst>
      <p:ext uri="{BB962C8B-B14F-4D97-AF65-F5344CB8AC3E}">
        <p14:creationId xmlns:p14="http://schemas.microsoft.com/office/powerpoint/2010/main" val="40078448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Birds have different types of feet to adapt them to their different environments</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b="1" dirty="0" smtClean="0"/>
              <a:t>Swimming </a:t>
            </a:r>
            <a:r>
              <a:rPr lang="en-US" b="1" dirty="0"/>
              <a:t>birds </a:t>
            </a:r>
            <a:r>
              <a:rPr lang="en-US" dirty="0"/>
              <a:t>– like ducks have webbed feet used like </a:t>
            </a:r>
            <a:r>
              <a:rPr lang="en-US" dirty="0" smtClean="0"/>
              <a:t>paddles.</a:t>
            </a:r>
          </a:p>
          <a:p>
            <a:pPr>
              <a:buFont typeface="Wingdings" panose="05000000000000000000" pitchFamily="2" charset="2"/>
              <a:buChar char="q"/>
            </a:pPr>
            <a:endParaRPr lang="en-US" b="1" dirty="0"/>
          </a:p>
          <a:p>
            <a:pPr>
              <a:buFont typeface="Wingdings" panose="05000000000000000000" pitchFamily="2" charset="2"/>
              <a:buChar char="q"/>
            </a:pPr>
            <a:endParaRPr lang="en-US" b="1" dirty="0" smtClean="0"/>
          </a:p>
          <a:p>
            <a:pPr marL="0" indent="0">
              <a:buNone/>
            </a:pPr>
            <a:endParaRPr lang="en-US" b="1" dirty="0" smtClean="0"/>
          </a:p>
          <a:p>
            <a:pPr>
              <a:buFont typeface="Wingdings" panose="05000000000000000000" pitchFamily="2" charset="2"/>
              <a:buChar char="q"/>
            </a:pPr>
            <a:r>
              <a:rPr lang="en-US" b="1" dirty="0" smtClean="0"/>
              <a:t>Feet </a:t>
            </a:r>
            <a:r>
              <a:rPr lang="en-US" b="1" dirty="0"/>
              <a:t>for running </a:t>
            </a:r>
            <a:r>
              <a:rPr lang="en-US" dirty="0"/>
              <a:t>– like those of ostrich. They have three toes to enable stability when running.</a:t>
            </a:r>
          </a:p>
        </p:txBody>
      </p:sp>
      <p:pic>
        <p:nvPicPr>
          <p:cNvPr id="4" name="Picture 3"/>
          <p:cNvPicPr>
            <a:picLocks noChangeAspect="1"/>
          </p:cNvPicPr>
          <p:nvPr/>
        </p:nvPicPr>
        <p:blipFill>
          <a:blip r:embed="rId2"/>
          <a:stretch>
            <a:fillRect/>
          </a:stretch>
        </p:blipFill>
        <p:spPr>
          <a:xfrm>
            <a:off x="2686296" y="2362200"/>
            <a:ext cx="1885704" cy="1828800"/>
          </a:xfrm>
          <a:prstGeom prst="rect">
            <a:avLst/>
          </a:prstGeom>
        </p:spPr>
      </p:pic>
      <p:pic>
        <p:nvPicPr>
          <p:cNvPr id="5" name="Picture 4"/>
          <p:cNvPicPr>
            <a:picLocks noChangeAspect="1"/>
          </p:cNvPicPr>
          <p:nvPr/>
        </p:nvPicPr>
        <p:blipFill>
          <a:blip r:embed="rId3"/>
          <a:stretch>
            <a:fillRect/>
          </a:stretch>
        </p:blipFill>
        <p:spPr>
          <a:xfrm>
            <a:off x="7162800" y="4690537"/>
            <a:ext cx="1118409" cy="1634063"/>
          </a:xfrm>
          <a:prstGeom prst="rect">
            <a:avLst/>
          </a:prstGeom>
        </p:spPr>
      </p:pic>
    </p:spTree>
    <p:extLst>
      <p:ext uri="{BB962C8B-B14F-4D97-AF65-F5344CB8AC3E}">
        <p14:creationId xmlns:p14="http://schemas.microsoft.com/office/powerpoint/2010/main" val="8141667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Control and treatment of cholera </a:t>
            </a:r>
            <a:r>
              <a:rPr lang="en-US" sz="4000" dirty="0"/>
              <a:t/>
            </a:r>
            <a:br>
              <a:rPr lang="en-US" sz="4000" dirty="0"/>
            </a:br>
            <a:endParaRPr lang="en-US" sz="40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2800" b="1" i="1" dirty="0" smtClean="0"/>
              <a:t>Control of </a:t>
            </a:r>
            <a:r>
              <a:rPr lang="en-US" sz="2800" b="1" i="1" dirty="0"/>
              <a:t>cholera </a:t>
            </a:r>
            <a:r>
              <a:rPr lang="en-US" sz="2800" b="1" i="1" dirty="0" smtClean="0"/>
              <a:t>can be done by:</a:t>
            </a:r>
            <a:endParaRPr lang="en-US" sz="2800" i="1" dirty="0"/>
          </a:p>
          <a:p>
            <a:pPr marL="0" indent="0">
              <a:buNone/>
            </a:pPr>
            <a:r>
              <a:rPr lang="en-US" sz="2800" dirty="0"/>
              <a:t>(</a:t>
            </a:r>
            <a:r>
              <a:rPr lang="en-US" sz="3200" dirty="0"/>
              <a:t>i) Drinking water should be treated or boiled and stored properly. </a:t>
            </a:r>
          </a:p>
          <a:p>
            <a:pPr marL="0" indent="0">
              <a:buNone/>
            </a:pPr>
            <a:r>
              <a:rPr lang="en-US" sz="3200" dirty="0"/>
              <a:t>(ii) Proper disposal of human wastes. A well-managed sewage disposal system in towns and use of latrines. in the rural areas. </a:t>
            </a:r>
          </a:p>
          <a:p>
            <a:pPr marL="0" indent="0">
              <a:buNone/>
            </a:pPr>
            <a:r>
              <a:rPr lang="en-US" sz="3200" dirty="0"/>
              <a:t>(iii) Washing hands before and after eating and after visiting the toilet.</a:t>
            </a:r>
          </a:p>
        </p:txBody>
      </p:sp>
    </p:spTree>
    <p:extLst>
      <p:ext uri="{BB962C8B-B14F-4D97-AF65-F5344CB8AC3E}">
        <p14:creationId xmlns:p14="http://schemas.microsoft.com/office/powerpoint/2010/main" val="10113660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latin typeface="Times New Roman" panose="02020603050405020304" pitchFamily="18" charset="0"/>
                <a:cs typeface="Times New Roman" panose="02020603050405020304" pitchFamily="18" charset="0"/>
              </a:rPr>
              <a:t>Control and treatment of cholera </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sz="3200" dirty="0" smtClean="0"/>
              <a:t>iv)Covering </a:t>
            </a:r>
            <a:r>
              <a:rPr lang="en-US" sz="3200" dirty="0"/>
              <a:t>cooked food to avoid contamination by house flies. </a:t>
            </a:r>
          </a:p>
          <a:p>
            <a:pPr marL="0" indent="0">
              <a:buNone/>
            </a:pPr>
            <a:r>
              <a:rPr lang="en-US" sz="3200" dirty="0"/>
              <a:t>(v) Vaccination during epidemics or when one is visiting an infested area. </a:t>
            </a:r>
          </a:p>
          <a:p>
            <a:pPr marL="0" indent="0">
              <a:buNone/>
            </a:pPr>
            <a:r>
              <a:rPr lang="en-US" sz="3200" dirty="0"/>
              <a:t>(vi) Cholera is treated using antibiotics. Prevention of dehydration also helps in the </a:t>
            </a:r>
            <a:r>
              <a:rPr lang="en-US" sz="3200" dirty="0" smtClean="0"/>
              <a:t>cure. </a:t>
            </a:r>
          </a:p>
        </p:txBody>
      </p:sp>
    </p:spTree>
    <p:extLst>
      <p:ext uri="{BB962C8B-B14F-4D97-AF65-F5344CB8AC3E}">
        <p14:creationId xmlns:p14="http://schemas.microsoft.com/office/powerpoint/2010/main" val="33380580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HIV and AIDS</a:t>
            </a:r>
            <a:endParaRPr lang="en-US" dirty="0"/>
          </a:p>
        </p:txBody>
      </p:sp>
      <p:sp>
        <p:nvSpPr>
          <p:cNvPr id="3" name="Content Placeholder 2"/>
          <p:cNvSpPr>
            <a:spLocks noGrp="1"/>
          </p:cNvSpPr>
          <p:nvPr>
            <p:ph idx="1"/>
          </p:nvPr>
        </p:nvSpPr>
        <p:spPr/>
        <p:txBody>
          <a:bodyPr>
            <a:noAutofit/>
          </a:bodyPr>
          <a:lstStyle/>
          <a:p>
            <a:pPr marL="0" indent="0">
              <a:buNone/>
            </a:pPr>
            <a:r>
              <a:rPr lang="en-US" sz="2400" dirty="0" smtClean="0"/>
              <a:t>3.</a:t>
            </a:r>
            <a:r>
              <a:rPr lang="en-US" sz="2400" b="1" dirty="0" smtClean="0"/>
              <a:t> </a:t>
            </a:r>
            <a:r>
              <a:rPr lang="en-US" sz="2400" b="1" dirty="0"/>
              <a:t>HIV and </a:t>
            </a:r>
            <a:r>
              <a:rPr lang="en-US" sz="2400" b="1" dirty="0" smtClean="0"/>
              <a:t>AIDS. </a:t>
            </a:r>
            <a:endParaRPr lang="en-US" sz="2400" dirty="0"/>
          </a:p>
          <a:p>
            <a:pPr marL="0" indent="0">
              <a:buNone/>
            </a:pPr>
            <a:r>
              <a:rPr lang="en-US" sz="2400" dirty="0" smtClean="0"/>
              <a:t>HIV : This the </a:t>
            </a:r>
            <a:r>
              <a:rPr lang="en-US" sz="2400" dirty="0"/>
              <a:t>Human Immunodeficiency </a:t>
            </a:r>
            <a:r>
              <a:rPr lang="en-US" sz="2400" dirty="0" smtClean="0"/>
              <a:t>Virus.</a:t>
            </a:r>
          </a:p>
          <a:p>
            <a:pPr marL="0" indent="0">
              <a:buNone/>
            </a:pPr>
            <a:r>
              <a:rPr lang="en-US" sz="2400" b="1" dirty="0" smtClean="0"/>
              <a:t>AIDS :</a:t>
            </a:r>
            <a:r>
              <a:rPr lang="en-US" sz="2400" dirty="0" smtClean="0"/>
              <a:t>This is Acquired Immune Deficiency Syndrome.</a:t>
            </a:r>
            <a:endParaRPr lang="en-US" sz="2400" dirty="0"/>
          </a:p>
          <a:p>
            <a:pPr>
              <a:buFont typeface="Wingdings" panose="05000000000000000000" pitchFamily="2" charset="2"/>
              <a:buChar char="ü"/>
            </a:pPr>
            <a:r>
              <a:rPr lang="en-US" sz="2400" b="1" i="1" dirty="0" smtClean="0">
                <a:latin typeface="Times New Roman" panose="02020603050405020304" pitchFamily="18" charset="0"/>
                <a:cs typeface="Times New Roman" panose="02020603050405020304" pitchFamily="18" charset="0"/>
              </a:rPr>
              <a:t> HIVV/AIDS is Spread or transmitted:</a:t>
            </a:r>
            <a:endParaRPr lang="en-US" sz="2400" b="1" i="1" dirty="0">
              <a:latin typeface="Times New Roman" panose="02020603050405020304" pitchFamily="18" charset="0"/>
              <a:cs typeface="Times New Roman" panose="02020603050405020304" pitchFamily="18" charset="0"/>
            </a:endParaRPr>
          </a:p>
          <a:p>
            <a:pPr marL="0" indent="0">
              <a:buNone/>
            </a:pPr>
            <a:r>
              <a:rPr lang="en-US" sz="2400" dirty="0"/>
              <a:t>(i) By birth, from an infected mother to her unborn baby. </a:t>
            </a:r>
          </a:p>
          <a:p>
            <a:pPr marL="0" indent="0">
              <a:buNone/>
            </a:pPr>
            <a:r>
              <a:rPr lang="en-US" sz="2400" dirty="0"/>
              <a:t>(ii) By having unprotected sexual intercourse with an infected person. </a:t>
            </a:r>
          </a:p>
          <a:p>
            <a:pPr marL="0" indent="0">
              <a:buNone/>
            </a:pPr>
            <a:r>
              <a:rPr lang="en-US" sz="2400" dirty="0"/>
              <a:t>(iii) By transfusion of infected blood. </a:t>
            </a:r>
          </a:p>
          <a:p>
            <a:pPr marL="0" indent="0">
              <a:buNone/>
            </a:pPr>
            <a:r>
              <a:rPr lang="en-US" sz="2400" dirty="0"/>
              <a:t>(iv) By sharing of </a:t>
            </a:r>
            <a:r>
              <a:rPr lang="en-US" sz="2400" dirty="0" smtClean="0"/>
              <a:t>unsterilized </a:t>
            </a:r>
            <a:r>
              <a:rPr lang="en-US" sz="2400" dirty="0"/>
              <a:t>surgical and skin piercing instruments with infected people. </a:t>
            </a:r>
            <a:endParaRPr lang="en-US" sz="2400" dirty="0" smtClean="0"/>
          </a:p>
        </p:txBody>
      </p:sp>
    </p:spTree>
    <p:extLst>
      <p:ext uri="{BB962C8B-B14F-4D97-AF65-F5344CB8AC3E}">
        <p14:creationId xmlns:p14="http://schemas.microsoft.com/office/powerpoint/2010/main" val="40703530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Prevention of HIV/AIDS SPREAD</a:t>
            </a:r>
            <a:endParaRPr lang="en-US" sz="4400" dirty="0"/>
          </a:p>
        </p:txBody>
      </p:sp>
      <p:sp>
        <p:nvSpPr>
          <p:cNvPr id="3" name="Content Placeholder 2"/>
          <p:cNvSpPr>
            <a:spLocks noGrp="1"/>
          </p:cNvSpPr>
          <p:nvPr>
            <p:ph idx="1"/>
          </p:nvPr>
        </p:nvSpPr>
        <p:spPr/>
        <p:txBody>
          <a:bodyPr>
            <a:noAutofit/>
          </a:bodyPr>
          <a:lstStyle/>
          <a:p>
            <a:pPr marL="0" indent="0">
              <a:buNone/>
            </a:pPr>
            <a:r>
              <a:rPr lang="en-US" dirty="0"/>
              <a:t>The following are the ways through which a person can prevent himself or herself from contracting HIV/AIDS. </a:t>
            </a:r>
          </a:p>
          <a:p>
            <a:pPr marL="0" indent="0">
              <a:buNone/>
            </a:pPr>
            <a:r>
              <a:rPr lang="en-US" dirty="0"/>
              <a:t>i) Abstaining from sex till marriage. </a:t>
            </a:r>
          </a:p>
          <a:p>
            <a:pPr marL="0" indent="0">
              <a:buNone/>
            </a:pPr>
            <a:r>
              <a:rPr lang="en-US" dirty="0"/>
              <a:t>ii. Being faithful to one partner. </a:t>
            </a:r>
          </a:p>
          <a:p>
            <a:pPr marL="0" indent="0">
              <a:buNone/>
            </a:pPr>
            <a:r>
              <a:rPr lang="en-US" dirty="0"/>
              <a:t>iii. Using condoms during sex. </a:t>
            </a:r>
          </a:p>
          <a:p>
            <a:pPr marL="0" indent="0">
              <a:buNone/>
            </a:pPr>
            <a:r>
              <a:rPr lang="en-US" dirty="0"/>
              <a:t>iv. Mothers should give birth in hospitals and go for regular medical checkup. </a:t>
            </a:r>
          </a:p>
          <a:p>
            <a:pPr marL="0" indent="0">
              <a:buNone/>
            </a:pPr>
            <a:r>
              <a:rPr lang="en-US" dirty="0"/>
              <a:t>v. Blood should be screened before transfusion. </a:t>
            </a:r>
          </a:p>
          <a:p>
            <a:pPr marL="0" indent="0">
              <a:buNone/>
            </a:pPr>
            <a:r>
              <a:rPr lang="en-US" dirty="0"/>
              <a:t>vi. Avoid sharing piercing and cutting instruments like razorblades and safety pins. </a:t>
            </a:r>
          </a:p>
        </p:txBody>
      </p:sp>
    </p:spTree>
    <p:extLst>
      <p:ext uri="{BB962C8B-B14F-4D97-AF65-F5344CB8AC3E}">
        <p14:creationId xmlns:p14="http://schemas.microsoft.com/office/powerpoint/2010/main" val="16968689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Tuberculosis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4. </a:t>
            </a:r>
            <a:r>
              <a:rPr lang="en-US" b="1" dirty="0" smtClean="0"/>
              <a:t>Tuberculosis </a:t>
            </a:r>
            <a:endParaRPr lang="en-US" dirty="0"/>
          </a:p>
          <a:p>
            <a:pPr marL="0" indent="0">
              <a:buNone/>
            </a:pPr>
            <a:r>
              <a:rPr lang="en-US" dirty="0"/>
              <a:t>Tuberculosis (TB) is caused by bacteria called </a:t>
            </a:r>
            <a:r>
              <a:rPr lang="en-US" i="1" dirty="0"/>
              <a:t>Mycobacterium tuberculosis </a:t>
            </a:r>
            <a:r>
              <a:rPr lang="en-US" dirty="0"/>
              <a:t>that most often affects the lungs. </a:t>
            </a:r>
            <a:endParaRPr lang="en-US" dirty="0" smtClean="0"/>
          </a:p>
          <a:p>
            <a:pPr marL="0" indent="0">
              <a:buNone/>
            </a:pPr>
            <a:r>
              <a:rPr lang="en-US" b="1" i="1" dirty="0" smtClean="0"/>
              <a:t>Spread of TB:</a:t>
            </a:r>
            <a:r>
              <a:rPr lang="en-US" i="1" dirty="0" smtClean="0"/>
              <a:t> </a:t>
            </a:r>
            <a:r>
              <a:rPr lang="en-US" dirty="0" smtClean="0"/>
              <a:t>TB is spread when</a:t>
            </a:r>
            <a:r>
              <a:rPr lang="en-US" dirty="0"/>
              <a:t> If a healthy </a:t>
            </a:r>
            <a:r>
              <a:rPr lang="en-US" dirty="0" smtClean="0"/>
              <a:t>person</a:t>
            </a:r>
            <a:r>
              <a:rPr lang="en-US" dirty="0"/>
              <a:t> inhales  </a:t>
            </a:r>
            <a:r>
              <a:rPr lang="en-US" dirty="0" smtClean="0"/>
              <a:t>germs from coughs</a:t>
            </a:r>
            <a:r>
              <a:rPr lang="en-US" dirty="0"/>
              <a:t>, sneezes or </a:t>
            </a:r>
            <a:r>
              <a:rPr lang="en-US" dirty="0" smtClean="0"/>
              <a:t>spits of an </a:t>
            </a:r>
            <a:r>
              <a:rPr lang="en-US" dirty="0"/>
              <a:t>infected </a:t>
            </a:r>
            <a:r>
              <a:rPr lang="en-US" dirty="0" smtClean="0"/>
              <a:t>people. </a:t>
            </a:r>
            <a:r>
              <a:rPr lang="en-US" b="1" dirty="0" smtClean="0"/>
              <a:t>TB is an airborne</a:t>
            </a:r>
            <a:endParaRPr lang="en-US" b="1" dirty="0"/>
          </a:p>
          <a:p>
            <a:pPr>
              <a:buFont typeface="Wingdings" panose="05000000000000000000" pitchFamily="2" charset="2"/>
              <a:buChar char="Ø"/>
            </a:pPr>
            <a:r>
              <a:rPr lang="en-US" dirty="0"/>
              <a:t>People with low immune systems, such as people living with HIV and AIDS, malnutrition, diabetes, or people who smoke, have a much higher risk of being infected.</a:t>
            </a:r>
          </a:p>
        </p:txBody>
      </p:sp>
    </p:spTree>
    <p:extLst>
      <p:ext uri="{BB962C8B-B14F-4D97-AF65-F5344CB8AC3E}">
        <p14:creationId xmlns:p14="http://schemas.microsoft.com/office/powerpoint/2010/main" val="4899513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smtClean="0"/>
              <a:t>Prevention </a:t>
            </a:r>
            <a:r>
              <a:rPr lang="en-US" b="1" dirty="0"/>
              <a:t>of tuberculosis</a:t>
            </a:r>
            <a:endParaRPr lang="en-US" dirty="0"/>
          </a:p>
        </p:txBody>
      </p:sp>
      <p:sp>
        <p:nvSpPr>
          <p:cNvPr id="3" name="Content Placeholder 2"/>
          <p:cNvSpPr>
            <a:spLocks noGrp="1"/>
          </p:cNvSpPr>
          <p:nvPr>
            <p:ph idx="1"/>
          </p:nvPr>
        </p:nvSpPr>
        <p:spPr/>
        <p:txBody>
          <a:bodyPr/>
          <a:lstStyle/>
          <a:p>
            <a:pPr marL="571500" indent="-571500">
              <a:buAutoNum type="romanLcParenR"/>
            </a:pPr>
            <a:r>
              <a:rPr lang="en-US" sz="3200" dirty="0" smtClean="0">
                <a:latin typeface="Times New Roman" panose="02020603050405020304" pitchFamily="18" charset="0"/>
                <a:cs typeface="Times New Roman" panose="02020603050405020304" pitchFamily="18" charset="0"/>
              </a:rPr>
              <a:t>Isolate </a:t>
            </a:r>
            <a:r>
              <a:rPr lang="en-US" sz="3200" dirty="0">
                <a:latin typeface="Times New Roman" panose="02020603050405020304" pitchFamily="18" charset="0"/>
                <a:cs typeface="Times New Roman" panose="02020603050405020304" pitchFamily="18" charset="0"/>
              </a:rPr>
              <a:t>patients to prevent transmission of the disease to other people. </a:t>
            </a:r>
            <a:endParaRPr lang="en-US" sz="3200" dirty="0" smtClean="0">
              <a:latin typeface="Times New Roman" panose="02020603050405020304" pitchFamily="18" charset="0"/>
              <a:cs typeface="Times New Roman" panose="02020603050405020304" pitchFamily="18" charset="0"/>
            </a:endParaRPr>
          </a:p>
          <a:p>
            <a:pPr marL="571500" indent="-571500">
              <a:buAutoNum type="romanLcParenR"/>
            </a:pPr>
            <a:r>
              <a:rPr lang="en-US" sz="3200" dirty="0" smtClean="0">
                <a:latin typeface="Times New Roman" panose="02020603050405020304" pitchFamily="18" charset="0"/>
                <a:cs typeface="Times New Roman" panose="02020603050405020304" pitchFamily="18" charset="0"/>
              </a:rPr>
              <a:t>ii</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Immunize </a:t>
            </a:r>
            <a:r>
              <a:rPr lang="en-US" sz="3200" dirty="0">
                <a:latin typeface="Times New Roman" panose="02020603050405020304" pitchFamily="18" charset="0"/>
                <a:cs typeface="Times New Roman" panose="02020603050405020304" pitchFamily="18" charset="0"/>
              </a:rPr>
              <a:t>children with tuberculosis vaccine known as BCG. </a:t>
            </a:r>
            <a:r>
              <a:rPr lang="en-US" sz="3200" dirty="0" smtClean="0">
                <a:latin typeface="Times New Roman" panose="02020603050405020304" pitchFamily="18" charset="0"/>
                <a:cs typeface="Times New Roman" panose="02020603050405020304" pitchFamily="18" charset="0"/>
              </a:rPr>
              <a:t> </a:t>
            </a:r>
          </a:p>
          <a:p>
            <a:pPr marL="571500" indent="-571500">
              <a:buAutoNum type="romanLcParenR"/>
            </a:pPr>
            <a:r>
              <a:rPr lang="en-US" sz="3200" dirty="0" smtClean="0">
                <a:latin typeface="Times New Roman" panose="02020603050405020304" pitchFamily="18" charset="0"/>
                <a:cs typeface="Times New Roman" panose="02020603050405020304" pitchFamily="18" charset="0"/>
              </a:rPr>
              <a:t>iii</a:t>
            </a:r>
            <a:r>
              <a:rPr lang="en-US" sz="3200" dirty="0">
                <a:latin typeface="Times New Roman" panose="02020603050405020304" pitchFamily="18" charset="0"/>
                <a:cs typeface="Times New Roman" panose="02020603050405020304" pitchFamily="18" charset="0"/>
              </a:rPr>
              <a:t>) Avoiding overcrowded </a:t>
            </a:r>
            <a:r>
              <a:rPr lang="en-US" sz="3200" dirty="0" smtClean="0">
                <a:latin typeface="Times New Roman" panose="02020603050405020304" pitchFamily="18" charset="0"/>
                <a:cs typeface="Times New Roman" panose="02020603050405020304" pitchFamily="18" charset="0"/>
              </a:rPr>
              <a:t>places.</a:t>
            </a:r>
          </a:p>
          <a:p>
            <a:pPr marL="571500" indent="-571500">
              <a:buAutoNum type="romanLcParenR"/>
            </a:pPr>
            <a:r>
              <a:rPr lang="en-US" sz="3200" dirty="0" smtClean="0">
                <a:latin typeface="Times New Roman" panose="02020603050405020304" pitchFamily="18" charset="0"/>
                <a:cs typeface="Times New Roman" panose="02020603050405020304" pitchFamily="18" charset="0"/>
              </a:rPr>
              <a:t>Drinking </a:t>
            </a:r>
            <a:r>
              <a:rPr lang="en-US" sz="3200" dirty="0">
                <a:latin typeface="Times New Roman" panose="02020603050405020304" pitchFamily="18" charset="0"/>
                <a:cs typeface="Times New Roman" panose="02020603050405020304" pitchFamily="18" charset="0"/>
              </a:rPr>
              <a:t>boiled milk. Some types of tuberculosis is transmitted from bovine</a:t>
            </a:r>
            <a:r>
              <a:rPr lang="en-US" dirty="0"/>
              <a:t>.</a:t>
            </a:r>
          </a:p>
        </p:txBody>
      </p:sp>
    </p:spTree>
    <p:extLst>
      <p:ext uri="{BB962C8B-B14F-4D97-AF65-F5344CB8AC3E}">
        <p14:creationId xmlns:p14="http://schemas.microsoft.com/office/powerpoint/2010/main" val="4571131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Ebola</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5.Ebola</a:t>
            </a:r>
            <a:r>
              <a:rPr lang="en-US" dirty="0" smtClean="0"/>
              <a:t>:  </a:t>
            </a:r>
            <a:r>
              <a:rPr lang="en-US" dirty="0"/>
              <a:t>Ebola </a:t>
            </a:r>
            <a:r>
              <a:rPr lang="en-US" dirty="0" smtClean="0"/>
              <a:t>is caused by a virus.</a:t>
            </a:r>
          </a:p>
          <a:p>
            <a:pPr marL="0" indent="0">
              <a:buNone/>
            </a:pPr>
            <a:r>
              <a:rPr lang="en-US" dirty="0" smtClean="0"/>
              <a:t>Ebola </a:t>
            </a:r>
            <a:r>
              <a:rPr lang="en-US" dirty="0"/>
              <a:t>virus is introduced into the human body through contact with body fluids of infected animals such as chimpanzees, gorillas, fruit </a:t>
            </a:r>
            <a:r>
              <a:rPr lang="en-US" dirty="0" smtClean="0"/>
              <a:t>bats</a:t>
            </a:r>
            <a:r>
              <a:rPr lang="en-US" dirty="0"/>
              <a:t>, monkeys, forest </a:t>
            </a:r>
            <a:r>
              <a:rPr lang="en-US" dirty="0" smtClean="0"/>
              <a:t>antelope. </a:t>
            </a:r>
            <a:endParaRPr lang="en-US" dirty="0"/>
          </a:p>
          <a:p>
            <a:pPr marL="0" indent="0">
              <a:buNone/>
            </a:pPr>
            <a:r>
              <a:rPr lang="en-US" b="1" dirty="0"/>
              <a:t>Symptoms of Ebola virus </a:t>
            </a:r>
            <a:r>
              <a:rPr lang="en-US" b="1" dirty="0" smtClean="0"/>
              <a:t>disease.</a:t>
            </a:r>
          </a:p>
          <a:p>
            <a:pPr marL="0" indent="0">
              <a:buNone/>
            </a:pPr>
            <a:r>
              <a:rPr lang="en-US" dirty="0" smtClean="0"/>
              <a:t> </a:t>
            </a:r>
            <a:r>
              <a:rPr lang="en-US" dirty="0"/>
              <a:t>F</a:t>
            </a:r>
            <a:r>
              <a:rPr lang="en-US" dirty="0" smtClean="0"/>
              <a:t>ever</a:t>
            </a:r>
            <a:r>
              <a:rPr lang="en-US" dirty="0"/>
              <a:t>, fatigue, muscle pain, </a:t>
            </a:r>
            <a:r>
              <a:rPr lang="en-US" dirty="0" smtClean="0"/>
              <a:t>headache, vomiting</a:t>
            </a:r>
            <a:r>
              <a:rPr lang="en-US" dirty="0"/>
              <a:t>, </a:t>
            </a:r>
            <a:r>
              <a:rPr lang="en-US" dirty="0" smtClean="0"/>
              <a:t>diarrhea and internal </a:t>
            </a:r>
            <a:r>
              <a:rPr lang="en-US" dirty="0"/>
              <a:t>and external bleeding with blood oozing from the gums, ears and eyes. </a:t>
            </a:r>
          </a:p>
        </p:txBody>
      </p:sp>
    </p:spTree>
    <p:extLst>
      <p:ext uri="{BB962C8B-B14F-4D97-AF65-F5344CB8AC3E}">
        <p14:creationId xmlns:p14="http://schemas.microsoft.com/office/powerpoint/2010/main" val="28015042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495" y="457200"/>
            <a:ext cx="8229600" cy="1143000"/>
          </a:xfrm>
        </p:spPr>
        <p:txBody>
          <a:bodyPr/>
          <a:lstStyle/>
          <a:p>
            <a:r>
              <a:rPr lang="en-US" dirty="0" smtClean="0"/>
              <a:t>Prevention of Ebola</a:t>
            </a:r>
            <a:endParaRPr lang="en-US" dirty="0"/>
          </a:p>
        </p:txBody>
      </p:sp>
      <p:sp>
        <p:nvSpPr>
          <p:cNvPr id="3" name="Content Placeholder 2"/>
          <p:cNvSpPr>
            <a:spLocks noGrp="1"/>
          </p:cNvSpPr>
          <p:nvPr>
            <p:ph idx="1"/>
          </p:nvPr>
        </p:nvSpPr>
        <p:spPr>
          <a:xfrm>
            <a:off x="457200" y="1600200"/>
            <a:ext cx="8229600" cy="5029200"/>
          </a:xfrm>
        </p:spPr>
        <p:txBody>
          <a:bodyPr>
            <a:noAutofit/>
          </a:bodyPr>
          <a:lstStyle/>
          <a:p>
            <a:pPr>
              <a:buFont typeface="Wingdings" panose="05000000000000000000" pitchFamily="2" charset="2"/>
              <a:buChar char="ü"/>
            </a:pPr>
            <a:r>
              <a:rPr lang="en-US" sz="2800" b="1" i="1" dirty="0" smtClean="0">
                <a:latin typeface="Times New Roman" panose="02020603050405020304" pitchFamily="18" charset="0"/>
                <a:cs typeface="Times New Roman" panose="02020603050405020304" pitchFamily="18" charset="0"/>
              </a:rPr>
              <a:t>Prevention </a:t>
            </a:r>
            <a:r>
              <a:rPr lang="en-US" sz="2800" b="1" i="1" dirty="0">
                <a:latin typeface="Times New Roman" panose="02020603050405020304" pitchFamily="18" charset="0"/>
                <a:cs typeface="Times New Roman" panose="02020603050405020304" pitchFamily="18" charset="0"/>
              </a:rPr>
              <a:t>of </a:t>
            </a:r>
            <a:r>
              <a:rPr lang="en-US" sz="2800" b="1" i="1" dirty="0" smtClean="0">
                <a:latin typeface="Times New Roman" panose="02020603050405020304" pitchFamily="18" charset="0"/>
                <a:cs typeface="Times New Roman" panose="02020603050405020304" pitchFamily="18" charset="0"/>
              </a:rPr>
              <a:t>Ebola spread is done as follow: </a:t>
            </a:r>
            <a:endParaRPr lang="en-US" sz="2800" b="1" i="1" dirty="0">
              <a:latin typeface="Times New Roman" panose="02020603050405020304" pitchFamily="18" charset="0"/>
              <a:cs typeface="Times New Roman" panose="02020603050405020304" pitchFamily="18" charset="0"/>
            </a:endParaRPr>
          </a:p>
          <a:p>
            <a:pPr marL="0" indent="0">
              <a:buNone/>
            </a:pPr>
            <a:r>
              <a:rPr lang="en-US" sz="2800" dirty="0"/>
              <a:t>(i) Avoid direct contact with wild animals like bats and chimpanzees. </a:t>
            </a:r>
          </a:p>
          <a:p>
            <a:pPr marL="0" indent="0">
              <a:buNone/>
            </a:pPr>
            <a:r>
              <a:rPr lang="en-US" sz="2800" dirty="0"/>
              <a:t>(ii) Avoid direct contact with people showing signs of Ebola virus</a:t>
            </a:r>
            <a:r>
              <a:rPr lang="en-US" sz="2800" b="1" dirty="0"/>
              <a:t>. </a:t>
            </a:r>
            <a:endParaRPr lang="en-US" sz="2800" dirty="0"/>
          </a:p>
          <a:p>
            <a:pPr marL="0" indent="0">
              <a:buNone/>
            </a:pPr>
            <a:r>
              <a:rPr lang="en-US" sz="2800" dirty="0"/>
              <a:t>(iii) Use gloves and other protective clothing when handling Ebola patients. </a:t>
            </a:r>
          </a:p>
          <a:p>
            <a:pPr marL="0" indent="0">
              <a:buNone/>
            </a:pPr>
            <a:r>
              <a:rPr lang="en-US" sz="2800" dirty="0"/>
              <a:t>(iv) Wash your hands regularly with soap and water. </a:t>
            </a:r>
          </a:p>
          <a:p>
            <a:pPr marL="0" indent="0">
              <a:buNone/>
            </a:pPr>
            <a:r>
              <a:rPr lang="en-US" sz="2800" dirty="0" smtClean="0"/>
              <a:t>(</a:t>
            </a:r>
            <a:r>
              <a:rPr lang="en-US" sz="2800" dirty="0"/>
              <a:t>vi) Burial of the dead patients should be done by health workers. </a:t>
            </a:r>
          </a:p>
        </p:txBody>
      </p:sp>
    </p:spTree>
    <p:extLst>
      <p:ext uri="{BB962C8B-B14F-4D97-AF65-F5344CB8AC3E}">
        <p14:creationId xmlns:p14="http://schemas.microsoft.com/office/powerpoint/2010/main" val="12413254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fontScale="90000"/>
          </a:bodyPr>
          <a:lstStyle/>
          <a:p>
            <a:r>
              <a:rPr lang="en-US" dirty="0"/>
              <a:t/>
            </a:r>
            <a:br>
              <a:rPr lang="en-US" dirty="0"/>
            </a:br>
            <a:r>
              <a:rPr lang="en-US" b="1" dirty="0" smtClean="0"/>
              <a:t>Unit 13: Immunity </a:t>
            </a:r>
            <a:r>
              <a:rPr lang="en-US" b="1" dirty="0"/>
              <a:t>and vaccination </a:t>
            </a:r>
            <a:endParaRPr lang="en-US" dirty="0"/>
          </a:p>
        </p:txBody>
      </p:sp>
      <p:sp>
        <p:nvSpPr>
          <p:cNvPr id="3" name="Content Placeholder 2"/>
          <p:cNvSpPr>
            <a:spLocks noGrp="1"/>
          </p:cNvSpPr>
          <p:nvPr>
            <p:ph idx="1"/>
          </p:nvPr>
        </p:nvSpPr>
        <p:spPr>
          <a:xfrm>
            <a:off x="457200" y="1524000"/>
            <a:ext cx="8229600" cy="5105400"/>
          </a:xfrm>
        </p:spPr>
        <p:txBody>
          <a:bodyPr>
            <a:normAutofit fontScale="92500"/>
          </a:bodyPr>
          <a:lstStyle/>
          <a:p>
            <a:pPr marL="0" indent="0">
              <a:buNone/>
            </a:pPr>
            <a:r>
              <a:rPr lang="en-US" b="1" dirty="0"/>
              <a:t>Lesson 1: </a:t>
            </a:r>
            <a:r>
              <a:rPr lang="en-US" dirty="0"/>
              <a:t>Antigens and antibodies</a:t>
            </a:r>
            <a:r>
              <a:rPr lang="en-US" dirty="0" smtClean="0"/>
              <a:t>.</a:t>
            </a:r>
          </a:p>
          <a:p>
            <a:pPr marL="0" indent="0">
              <a:buNone/>
            </a:pPr>
            <a:r>
              <a:rPr lang="en-US" b="1" dirty="0" smtClean="0"/>
              <a:t>Learning objective:</a:t>
            </a:r>
            <a:endParaRPr lang="en-US" dirty="0"/>
          </a:p>
          <a:p>
            <a:pPr>
              <a:buFont typeface="Wingdings" panose="05000000000000000000" pitchFamily="2" charset="2"/>
              <a:buChar char="Ø"/>
            </a:pPr>
            <a:r>
              <a:rPr lang="en-US" dirty="0"/>
              <a:t>Explain how each pathogen has its own </a:t>
            </a:r>
            <a:r>
              <a:rPr lang="en-US" dirty="0" smtClean="0"/>
              <a:t>antigens.</a:t>
            </a:r>
          </a:p>
          <a:p>
            <a:pPr>
              <a:buFont typeface="Wingdings" panose="05000000000000000000" pitchFamily="2" charset="2"/>
              <a:buChar char="Ø"/>
            </a:pPr>
            <a:r>
              <a:rPr lang="en-US" dirty="0" smtClean="0"/>
              <a:t>Define </a:t>
            </a:r>
            <a:r>
              <a:rPr lang="en-US" dirty="0"/>
              <a:t>active immunity, pathogen and antibody production in the body. </a:t>
            </a:r>
          </a:p>
          <a:p>
            <a:pPr>
              <a:buFont typeface="Wingdings" panose="05000000000000000000" pitchFamily="2" charset="2"/>
              <a:buChar char="Ø"/>
            </a:pPr>
            <a:r>
              <a:rPr lang="en-US" dirty="0" smtClean="0"/>
              <a:t>Use </a:t>
            </a:r>
            <a:r>
              <a:rPr lang="en-US" dirty="0"/>
              <a:t>a diagram to illustrate antibody-antigen reaction sites. </a:t>
            </a:r>
          </a:p>
          <a:p>
            <a:pPr>
              <a:buFont typeface="Wingdings" panose="05000000000000000000" pitchFamily="2" charset="2"/>
              <a:buChar char="ü"/>
            </a:pPr>
            <a:r>
              <a:rPr lang="en-US" b="1" dirty="0" smtClean="0"/>
              <a:t>Immunity</a:t>
            </a:r>
            <a:r>
              <a:rPr lang="en-US" dirty="0"/>
              <a:t> </a:t>
            </a:r>
            <a:r>
              <a:rPr lang="en-US" dirty="0" smtClean="0"/>
              <a:t>is the </a:t>
            </a:r>
            <a:r>
              <a:rPr lang="en-US" dirty="0"/>
              <a:t>Ability of the body to defend itself against foreign bodies and disease-causing </a:t>
            </a:r>
            <a:r>
              <a:rPr lang="en-US" dirty="0" smtClean="0"/>
              <a:t>micro-organisms.</a:t>
            </a:r>
          </a:p>
          <a:p>
            <a:pPr>
              <a:buFont typeface="Wingdings" panose="05000000000000000000" pitchFamily="2" charset="2"/>
              <a:buChar char="ü"/>
            </a:pPr>
            <a:r>
              <a:rPr lang="en-US" dirty="0" smtClean="0"/>
              <a:t>The </a:t>
            </a:r>
            <a:r>
              <a:rPr lang="en-US" b="1" dirty="0"/>
              <a:t>immune </a:t>
            </a:r>
            <a:r>
              <a:rPr lang="en-US" b="1" dirty="0" smtClean="0"/>
              <a:t>system </a:t>
            </a:r>
            <a:r>
              <a:rPr lang="en-US" dirty="0" smtClean="0"/>
              <a:t>is the </a:t>
            </a:r>
            <a:r>
              <a:rPr lang="en-US" dirty="0"/>
              <a:t>system that is responsible for defending the body against </a:t>
            </a:r>
            <a:r>
              <a:rPr lang="en-US" dirty="0" smtClean="0"/>
              <a:t>diseases. Components of immune system are:</a:t>
            </a:r>
            <a:endParaRPr lang="en-US" dirty="0"/>
          </a:p>
        </p:txBody>
      </p:sp>
    </p:spTree>
    <p:extLst>
      <p:ext uri="{BB962C8B-B14F-4D97-AF65-F5344CB8AC3E}">
        <p14:creationId xmlns:p14="http://schemas.microsoft.com/office/powerpoint/2010/main" val="18676087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                   Antigens </a:t>
            </a:r>
            <a:r>
              <a:rPr lang="en-US" sz="4000" dirty="0"/>
              <a:t/>
            </a:r>
            <a:br>
              <a:rPr lang="en-US" sz="4000" dirty="0"/>
            </a:br>
            <a:endParaRPr lang="en-US" sz="4000" dirty="0"/>
          </a:p>
        </p:txBody>
      </p:sp>
      <p:sp>
        <p:nvSpPr>
          <p:cNvPr id="3" name="Content Placeholder 2"/>
          <p:cNvSpPr>
            <a:spLocks noGrp="1"/>
          </p:cNvSpPr>
          <p:nvPr>
            <p:ph idx="1"/>
          </p:nvPr>
        </p:nvSpPr>
        <p:spPr>
          <a:xfrm>
            <a:off x="457200" y="1219200"/>
            <a:ext cx="8229600" cy="5105400"/>
          </a:xfrm>
        </p:spPr>
        <p:txBody>
          <a:bodyPr>
            <a:normAutofit/>
          </a:bodyPr>
          <a:lstStyle/>
          <a:p>
            <a:pPr>
              <a:buFont typeface="Wingdings" panose="05000000000000000000" pitchFamily="2" charset="2"/>
              <a:buChar char="ü"/>
            </a:pPr>
            <a:r>
              <a:rPr lang="en-US" b="1" dirty="0" smtClean="0"/>
              <a:t>Antigen: </a:t>
            </a:r>
            <a:r>
              <a:rPr lang="en-US" dirty="0" smtClean="0"/>
              <a:t>It  </a:t>
            </a:r>
            <a:r>
              <a:rPr lang="en-US" dirty="0"/>
              <a:t>is any substance </a:t>
            </a:r>
            <a:r>
              <a:rPr lang="en-US" dirty="0" smtClean="0"/>
              <a:t>that stimulates </a:t>
            </a:r>
            <a:r>
              <a:rPr lang="en-US" dirty="0"/>
              <a:t>an immune </a:t>
            </a:r>
            <a:r>
              <a:rPr lang="en-US" dirty="0" smtClean="0"/>
              <a:t>response, activating </a:t>
            </a:r>
            <a:r>
              <a:rPr lang="en-US" dirty="0"/>
              <a:t>the body to produce antibodies. </a:t>
            </a:r>
            <a:endParaRPr lang="en-US" dirty="0" smtClean="0"/>
          </a:p>
          <a:p>
            <a:pPr marL="0" indent="0">
              <a:buNone/>
            </a:pPr>
            <a:r>
              <a:rPr lang="en-US" dirty="0" smtClean="0"/>
              <a:t>Types of antigens:</a:t>
            </a:r>
          </a:p>
          <a:p>
            <a:pPr marL="0" indent="0">
              <a:buNone/>
            </a:pPr>
            <a:r>
              <a:rPr lang="en-US" dirty="0" smtClean="0"/>
              <a:t>a)Foreign antigens: Antigens that </a:t>
            </a:r>
            <a:r>
              <a:rPr lang="en-US" dirty="0"/>
              <a:t>come from outside the body. </a:t>
            </a:r>
            <a:r>
              <a:rPr lang="en-US" dirty="0" smtClean="0"/>
              <a:t> EX: All pathogens : viruses </a:t>
            </a:r>
            <a:r>
              <a:rPr lang="en-US" dirty="0"/>
              <a:t>and micro-organisms such as bacteria and protozoa, and certain proteins in </a:t>
            </a:r>
            <a:r>
              <a:rPr lang="en-US" dirty="0" smtClean="0"/>
              <a:t>foods. </a:t>
            </a:r>
            <a:endParaRPr lang="en-US" dirty="0"/>
          </a:p>
          <a:p>
            <a:pPr marL="0" indent="0">
              <a:buNone/>
            </a:pPr>
            <a:r>
              <a:rPr lang="en-US" dirty="0" smtClean="0"/>
              <a:t>b) Self-antigens: Antigens come </a:t>
            </a:r>
            <a:r>
              <a:rPr lang="en-US" dirty="0"/>
              <a:t>from within the body. Normally, the body is able to distinguish self from non-self. </a:t>
            </a:r>
          </a:p>
        </p:txBody>
      </p:sp>
    </p:spTree>
    <p:extLst>
      <p:ext uri="{BB962C8B-B14F-4D97-AF65-F5344CB8AC3E}">
        <p14:creationId xmlns:p14="http://schemas.microsoft.com/office/powerpoint/2010/main" val="39167783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latin typeface="Times New Roman" panose="02020603050405020304" pitchFamily="18" charset="0"/>
                <a:cs typeface="Times New Roman" panose="02020603050405020304" pitchFamily="18" charset="0"/>
              </a:rPr>
              <a:t>FIVE CLASSES OF PHYLUM OF CHORDATE (Cont.)</a:t>
            </a:r>
            <a:endParaRPr lang="en-US" sz="4000" dirty="0"/>
          </a:p>
        </p:txBody>
      </p:sp>
      <p:sp>
        <p:nvSpPr>
          <p:cNvPr id="3" name="Content Placeholder 2"/>
          <p:cNvSpPr>
            <a:spLocks noGrp="1"/>
          </p:cNvSpPr>
          <p:nvPr>
            <p:ph idx="1"/>
          </p:nvPr>
        </p:nvSpPr>
        <p:spPr/>
        <p:txBody>
          <a:bodyPr/>
          <a:lstStyle/>
          <a:p>
            <a:pPr marL="0" indent="0">
              <a:buNone/>
            </a:pPr>
            <a:r>
              <a:rPr lang="en-US" dirty="0" smtClean="0"/>
              <a:t>5.</a:t>
            </a:r>
            <a:r>
              <a:rPr lang="en-US" b="1" dirty="0" smtClean="0"/>
              <a:t>Class Mammalia.</a:t>
            </a:r>
          </a:p>
          <a:p>
            <a:pPr marL="0" indent="0">
              <a:buNone/>
            </a:pPr>
            <a:r>
              <a:rPr lang="en-US" sz="3600" dirty="0" smtClean="0">
                <a:latin typeface="Times New Roman" panose="02020603050405020304" pitchFamily="18" charset="0"/>
                <a:cs typeface="Times New Roman" panose="02020603050405020304" pitchFamily="18" charset="0"/>
              </a:rPr>
              <a:t>The </a:t>
            </a:r>
            <a:r>
              <a:rPr lang="en-US" sz="3600" dirty="0">
                <a:latin typeface="Times New Roman" panose="02020603050405020304" pitchFamily="18" charset="0"/>
                <a:cs typeface="Times New Roman" panose="02020603050405020304" pitchFamily="18" charset="0"/>
              </a:rPr>
              <a:t>term Mammalia is derived from the Latin word ‘</a:t>
            </a:r>
            <a:r>
              <a:rPr lang="en-US" sz="3600" i="1" dirty="0" err="1">
                <a:latin typeface="Times New Roman" panose="02020603050405020304" pitchFamily="18" charset="0"/>
                <a:cs typeface="Times New Roman" panose="02020603050405020304" pitchFamily="18" charset="0"/>
              </a:rPr>
              <a:t>mammalis</a:t>
            </a:r>
            <a:r>
              <a:rPr lang="en-US" sz="3600" i="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which means ‘mammal’ or ‘mamma’ which means milk secreting organ of female </a:t>
            </a:r>
            <a:r>
              <a:rPr lang="en-US" sz="3600" dirty="0" smtClean="0">
                <a:latin typeface="Times New Roman" panose="02020603050405020304" pitchFamily="18" charset="0"/>
                <a:cs typeface="Times New Roman" panose="02020603050405020304" pitchFamily="18" charset="0"/>
              </a:rPr>
              <a:t>mammals.</a:t>
            </a:r>
          </a:p>
          <a:p>
            <a:pPr marL="0" indent="0">
              <a:buNone/>
            </a:pPr>
            <a:r>
              <a:rPr lang="en-US" sz="3600" dirty="0" smtClean="0">
                <a:latin typeface="Times New Roman" panose="02020603050405020304" pitchFamily="18" charset="0"/>
                <a:cs typeface="Times New Roman" panose="02020603050405020304" pitchFamily="18" charset="0"/>
              </a:rPr>
              <a:t>Most </a:t>
            </a:r>
            <a:r>
              <a:rPr lang="en-US" sz="3600" dirty="0">
                <a:latin typeface="Times New Roman" panose="02020603050405020304" pitchFamily="18" charset="0"/>
                <a:cs typeface="Times New Roman" panose="02020603050405020304" pitchFamily="18" charset="0"/>
              </a:rPr>
              <a:t>mammals are terrestrial except a few like dolphins and whales which are aquatic. </a:t>
            </a:r>
          </a:p>
        </p:txBody>
      </p:sp>
    </p:spTree>
    <p:extLst>
      <p:ext uri="{BB962C8B-B14F-4D97-AF65-F5344CB8AC3E}">
        <p14:creationId xmlns:p14="http://schemas.microsoft.com/office/powerpoint/2010/main" val="31326252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                  </a:t>
            </a:r>
            <a:r>
              <a:rPr lang="en-US" sz="4900" dirty="0" smtClean="0"/>
              <a:t>Antibodies</a:t>
            </a:r>
            <a:r>
              <a:rPr lang="en-US" sz="4900" dirty="0"/>
              <a:t>.</a:t>
            </a:r>
            <a:br>
              <a:rPr lang="en-US" sz="4900" dirty="0"/>
            </a:br>
            <a:endParaRPr lang="en-US" sz="4900" dirty="0"/>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ü"/>
            </a:pPr>
            <a:r>
              <a:rPr lang="en-US" sz="3800" dirty="0" smtClean="0"/>
              <a:t>An </a:t>
            </a:r>
            <a:r>
              <a:rPr lang="en-US" sz="3800" b="1" dirty="0" smtClean="0"/>
              <a:t>antibody </a:t>
            </a:r>
            <a:r>
              <a:rPr lang="en-US" sz="3800" dirty="0" smtClean="0"/>
              <a:t>is a protein that is </a:t>
            </a:r>
            <a:r>
              <a:rPr lang="en-US" sz="3800" dirty="0"/>
              <a:t>produced mainly by plasma </a:t>
            </a:r>
            <a:r>
              <a:rPr lang="en-US" sz="3800" dirty="0" smtClean="0"/>
              <a:t>cells to defend the body against pathogens. </a:t>
            </a:r>
          </a:p>
          <a:p>
            <a:pPr marL="0" indent="0">
              <a:buNone/>
            </a:pPr>
            <a:r>
              <a:rPr lang="en-US" sz="3800" dirty="0" smtClean="0"/>
              <a:t>Or </a:t>
            </a:r>
            <a:r>
              <a:rPr lang="en-US" sz="3600" dirty="0" smtClean="0"/>
              <a:t>An </a:t>
            </a:r>
            <a:r>
              <a:rPr lang="en-US" sz="3600" dirty="0"/>
              <a:t>antibody is a protein produced by the body's immune system when it detects harmful substances, called </a:t>
            </a:r>
            <a:r>
              <a:rPr lang="en-US" sz="3600" dirty="0" smtClean="0"/>
              <a:t>antigens. </a:t>
            </a:r>
            <a:endParaRPr lang="en-US" sz="3800" dirty="0" smtClean="0"/>
          </a:p>
          <a:p>
            <a:pPr>
              <a:buFont typeface="Wingdings" panose="05000000000000000000" pitchFamily="2" charset="2"/>
              <a:buChar char="Ø"/>
            </a:pPr>
            <a:r>
              <a:rPr lang="en-US" sz="3800" dirty="0" smtClean="0"/>
              <a:t>Antibody is </a:t>
            </a:r>
            <a:r>
              <a:rPr lang="en-US" sz="3800" dirty="0"/>
              <a:t>used by the immune system to identify and </a:t>
            </a:r>
            <a:r>
              <a:rPr lang="en-US" sz="3800" dirty="0" smtClean="0"/>
              <a:t>neutralize </a:t>
            </a:r>
            <a:r>
              <a:rPr lang="en-US" sz="3800" dirty="0"/>
              <a:t>pathogens such as bacteria and viruses. </a:t>
            </a:r>
          </a:p>
          <a:p>
            <a:pPr marL="0" indent="0">
              <a:buNone/>
            </a:pPr>
            <a:endParaRPr lang="en-US" sz="3800" dirty="0" smtClean="0"/>
          </a:p>
          <a:p>
            <a:pPr marL="0" indent="0">
              <a:buNone/>
            </a:pPr>
            <a:endParaRPr lang="en-US" sz="3800" dirty="0"/>
          </a:p>
          <a:p>
            <a:pPr marL="0" indent="0">
              <a:buNone/>
            </a:pPr>
            <a:endParaRPr lang="en-US" dirty="0" smtClean="0"/>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13206329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Antigen–antibody reaction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An </a:t>
            </a:r>
            <a:r>
              <a:rPr lang="en-US" dirty="0"/>
              <a:t>antigen and antibody reaction works like a lock and key </a:t>
            </a:r>
            <a:r>
              <a:rPr lang="en-US" dirty="0" smtClean="0"/>
              <a:t>mechanism. This means each antibody is specific </a:t>
            </a:r>
            <a:r>
              <a:rPr lang="en-US" dirty="0"/>
              <a:t>to </a:t>
            </a:r>
            <a:r>
              <a:rPr lang="en-US" dirty="0" smtClean="0"/>
              <a:t>its own  antigen it acts on.</a:t>
            </a:r>
          </a:p>
          <a:p>
            <a:pPr>
              <a:buFont typeface="Wingdings" panose="05000000000000000000" pitchFamily="2" charset="2"/>
              <a:buChar char="ü"/>
            </a:pPr>
            <a:endParaRPr lang="en-US" dirty="0"/>
          </a:p>
        </p:txBody>
      </p:sp>
      <p:pic>
        <p:nvPicPr>
          <p:cNvPr id="4" name="Picture 3"/>
          <p:cNvPicPr>
            <a:picLocks noChangeAspect="1"/>
          </p:cNvPicPr>
          <p:nvPr/>
        </p:nvPicPr>
        <p:blipFill>
          <a:blip r:embed="rId2"/>
          <a:stretch>
            <a:fillRect/>
          </a:stretch>
        </p:blipFill>
        <p:spPr>
          <a:xfrm>
            <a:off x="609600" y="3352800"/>
            <a:ext cx="6356732" cy="2362200"/>
          </a:xfrm>
          <a:prstGeom prst="rect">
            <a:avLst/>
          </a:prstGeom>
        </p:spPr>
      </p:pic>
      <p:sp>
        <p:nvSpPr>
          <p:cNvPr id="6" name="Rectangle 5"/>
          <p:cNvSpPr/>
          <p:nvPr/>
        </p:nvSpPr>
        <p:spPr>
          <a:xfrm>
            <a:off x="609600" y="5715000"/>
            <a:ext cx="1828800" cy="304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Antigen</a:t>
            </a:r>
            <a:endParaRPr lang="en-US" dirty="0"/>
          </a:p>
        </p:txBody>
      </p:sp>
      <p:sp>
        <p:nvSpPr>
          <p:cNvPr id="7" name="Rectangle 6"/>
          <p:cNvSpPr/>
          <p:nvPr/>
        </p:nvSpPr>
        <p:spPr>
          <a:xfrm>
            <a:off x="609600" y="3200400"/>
            <a:ext cx="1828800" cy="304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Antibody</a:t>
            </a:r>
            <a:endParaRPr lang="en-US" dirty="0"/>
          </a:p>
        </p:txBody>
      </p:sp>
      <p:sp>
        <p:nvSpPr>
          <p:cNvPr id="8" name="Rectangle 7"/>
          <p:cNvSpPr/>
          <p:nvPr/>
        </p:nvSpPr>
        <p:spPr>
          <a:xfrm>
            <a:off x="5029200" y="5334000"/>
            <a:ext cx="1937132"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Antigen-antibody complex</a:t>
            </a:r>
            <a:endParaRPr lang="en-US" dirty="0"/>
          </a:p>
        </p:txBody>
      </p:sp>
    </p:spTree>
    <p:extLst>
      <p:ext uri="{BB962C8B-B14F-4D97-AF65-F5344CB8AC3E}">
        <p14:creationId xmlns:p14="http://schemas.microsoft.com/office/powerpoint/2010/main" val="12457767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088"/>
            <a:ext cx="8686800" cy="1143000"/>
          </a:xfrm>
        </p:spPr>
        <p:txBody>
          <a:bodyPr>
            <a:noAutofit/>
          </a:bodyPr>
          <a:lstStyle/>
          <a:p>
            <a:r>
              <a:rPr lang="en-US" sz="4000" dirty="0"/>
              <a:t>Defensive mechanisms used by antibodies</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smtClean="0"/>
              <a:t>The role of antibody is to inactivate </a:t>
            </a:r>
            <a:r>
              <a:rPr lang="en-US" dirty="0"/>
              <a:t>and tag antigens for destruction by </a:t>
            </a:r>
            <a:r>
              <a:rPr lang="en-US" dirty="0" smtClean="0"/>
              <a:t>phagocytes.</a:t>
            </a:r>
          </a:p>
          <a:p>
            <a:pPr>
              <a:buFont typeface="Wingdings" panose="05000000000000000000" pitchFamily="2" charset="2"/>
              <a:buChar char="Ø"/>
            </a:pPr>
            <a:r>
              <a:rPr lang="en-US" dirty="0"/>
              <a:t> </a:t>
            </a:r>
            <a:r>
              <a:rPr lang="en-US" dirty="0" smtClean="0"/>
              <a:t>Defensive mechanisms of antibodies are :</a:t>
            </a:r>
          </a:p>
          <a:p>
            <a:pPr marL="0" indent="0">
              <a:buNone/>
            </a:pPr>
            <a:r>
              <a:rPr lang="en-US" dirty="0" smtClean="0"/>
              <a:t>i) Neutralization: Antibodies </a:t>
            </a:r>
            <a:r>
              <a:rPr lang="en-US" dirty="0"/>
              <a:t>bind to and block specific sites on antigens; viruses and </a:t>
            </a:r>
            <a:r>
              <a:rPr lang="en-US" dirty="0" smtClean="0"/>
              <a:t>bacteria and prevent </a:t>
            </a:r>
            <a:r>
              <a:rPr lang="en-US" dirty="0"/>
              <a:t>antigens from binding to sites </a:t>
            </a:r>
            <a:r>
              <a:rPr lang="en-US" dirty="0" smtClean="0"/>
              <a:t>of </a:t>
            </a:r>
            <a:r>
              <a:rPr lang="en-US" b="1" dirty="0" smtClean="0"/>
              <a:t>receptor</a:t>
            </a:r>
            <a:r>
              <a:rPr lang="en-US" dirty="0" smtClean="0"/>
              <a:t>s </a:t>
            </a:r>
            <a:r>
              <a:rPr lang="en-US" dirty="0"/>
              <a:t>on tissue </a:t>
            </a:r>
            <a:r>
              <a:rPr lang="en-US" dirty="0" smtClean="0"/>
              <a:t>cells.</a:t>
            </a:r>
            <a:r>
              <a:rPr lang="en-US" dirty="0"/>
              <a:t> </a:t>
            </a:r>
            <a:r>
              <a:rPr lang="en-US" dirty="0" smtClean="0"/>
              <a:t>Antigens are </a:t>
            </a:r>
            <a:r>
              <a:rPr lang="en-US" dirty="0"/>
              <a:t>later destroyed by </a:t>
            </a:r>
            <a:r>
              <a:rPr lang="en-US" dirty="0" smtClean="0"/>
              <a:t>phagocytes.</a:t>
            </a:r>
            <a:r>
              <a:rPr lang="en-US" dirty="0"/>
              <a:t> I</a:t>
            </a:r>
            <a:r>
              <a:rPr lang="en-US" dirty="0" smtClean="0"/>
              <a:t>f </a:t>
            </a:r>
            <a:r>
              <a:rPr lang="en-US" dirty="0"/>
              <a:t>the antigen is a toxin produced by pathogenic </a:t>
            </a:r>
            <a:r>
              <a:rPr lang="en-US" dirty="0" smtClean="0"/>
              <a:t>bacteria , this toxin is neutralized by antibody.</a:t>
            </a:r>
          </a:p>
        </p:txBody>
      </p:sp>
    </p:spTree>
    <p:extLst>
      <p:ext uri="{BB962C8B-B14F-4D97-AF65-F5344CB8AC3E}">
        <p14:creationId xmlns:p14="http://schemas.microsoft.com/office/powerpoint/2010/main" val="9236797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Defensive mechanisms used by </a:t>
            </a:r>
            <a:r>
              <a:rPr lang="en-US" sz="4400" dirty="0" smtClean="0"/>
              <a:t>antibodies</a:t>
            </a:r>
            <a:endParaRPr lang="en-US" sz="44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b) </a:t>
            </a:r>
            <a:r>
              <a:rPr lang="en-US" b="1" dirty="0" smtClean="0"/>
              <a:t>Agglutination </a:t>
            </a:r>
            <a:r>
              <a:rPr lang="en-US" dirty="0" smtClean="0"/>
              <a:t>: Antibodies </a:t>
            </a:r>
            <a:r>
              <a:rPr lang="en-US" dirty="0"/>
              <a:t>bind the same determinant on more than one </a:t>
            </a:r>
            <a:r>
              <a:rPr lang="en-US" dirty="0" smtClean="0"/>
              <a:t>antigen.</a:t>
            </a:r>
          </a:p>
          <a:p>
            <a:pPr marL="0" indent="0">
              <a:buNone/>
            </a:pPr>
            <a:r>
              <a:rPr lang="en-US" dirty="0" smtClean="0"/>
              <a:t>EX:  </a:t>
            </a:r>
            <a:r>
              <a:rPr lang="en-US" dirty="0"/>
              <a:t>W</a:t>
            </a:r>
            <a:r>
              <a:rPr lang="en-US" dirty="0" smtClean="0"/>
              <a:t>hen </a:t>
            </a:r>
            <a:r>
              <a:rPr lang="en-US" dirty="0"/>
              <a:t>an antibody surrounds a virus, such as one that causes influenza, it prevents it from entering other body cells. </a:t>
            </a:r>
          </a:p>
          <a:p>
            <a:pPr marL="0" indent="0">
              <a:buNone/>
            </a:pPr>
            <a:r>
              <a:rPr lang="en-US" b="1" dirty="0" smtClean="0"/>
              <a:t>c) Precipitation: S</a:t>
            </a:r>
            <a:r>
              <a:rPr lang="en-US" dirty="0" smtClean="0"/>
              <a:t>oluble </a:t>
            </a:r>
            <a:r>
              <a:rPr lang="en-US" dirty="0"/>
              <a:t>molecules are cross-linked into large insoluble complex. After which they fall out of solution, and are </a:t>
            </a:r>
            <a:r>
              <a:rPr lang="en-US" dirty="0" smtClean="0"/>
              <a:t>phagocytized </a:t>
            </a:r>
            <a:endParaRPr lang="en-US" dirty="0"/>
          </a:p>
          <a:p>
            <a:pPr marL="0" indent="0">
              <a:buNone/>
            </a:pPr>
            <a:r>
              <a:rPr lang="en-US" b="1" dirty="0" smtClean="0"/>
              <a:t>d) Plasma </a:t>
            </a:r>
            <a:r>
              <a:rPr lang="en-US" b="1" dirty="0"/>
              <a:t>complement system- </a:t>
            </a:r>
            <a:r>
              <a:rPr lang="en-US" dirty="0"/>
              <a:t>The antibodies coat infectious bacteria and then white blood cells will complete the job by engulfing the bacteria, destroying them, and then removing them from the body. </a:t>
            </a:r>
          </a:p>
        </p:txBody>
      </p:sp>
    </p:spTree>
    <p:extLst>
      <p:ext uri="{BB962C8B-B14F-4D97-AF65-F5344CB8AC3E}">
        <p14:creationId xmlns:p14="http://schemas.microsoft.com/office/powerpoint/2010/main" val="15878846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Immune response</a:t>
            </a:r>
            <a:br>
              <a:rPr lang="en-US" sz="4000" dirty="0"/>
            </a:br>
            <a:endParaRPr lang="en-US" sz="4000" dirty="0"/>
          </a:p>
        </p:txBody>
      </p:sp>
      <p:sp>
        <p:nvSpPr>
          <p:cNvPr id="3" name="Content Placeholder 2"/>
          <p:cNvSpPr>
            <a:spLocks noGrp="1"/>
          </p:cNvSpPr>
          <p:nvPr>
            <p:ph idx="1"/>
          </p:nvPr>
        </p:nvSpPr>
        <p:spPr/>
        <p:txBody>
          <a:bodyPr>
            <a:normAutofit/>
          </a:bodyPr>
          <a:lstStyle/>
          <a:p>
            <a:pPr marL="0" indent="0">
              <a:buNone/>
            </a:pPr>
            <a:r>
              <a:rPr lang="en-US" sz="3200" b="1" dirty="0" smtClean="0">
                <a:latin typeface="Times New Roman" panose="02020603050405020304" pitchFamily="18" charset="0"/>
                <a:cs typeface="Times New Roman" panose="02020603050405020304" pitchFamily="18" charset="0"/>
              </a:rPr>
              <a:t>Lesson 2: </a:t>
            </a:r>
            <a:r>
              <a:rPr lang="en-US" sz="3200" dirty="0" smtClean="0">
                <a:latin typeface="Times New Roman" panose="02020603050405020304" pitchFamily="18" charset="0"/>
                <a:cs typeface="Times New Roman" panose="02020603050405020304" pitchFamily="18" charset="0"/>
              </a:rPr>
              <a:t>Immune response</a:t>
            </a:r>
          </a:p>
          <a:p>
            <a:pPr marL="0" indent="0">
              <a:buNone/>
            </a:pPr>
            <a:r>
              <a:rPr lang="en-US" sz="3200" dirty="0" smtClean="0">
                <a:latin typeface="Times New Roman" panose="02020603050405020304" pitchFamily="18" charset="0"/>
                <a:cs typeface="Times New Roman" panose="02020603050405020304" pitchFamily="18" charset="0"/>
              </a:rPr>
              <a:t>Learning objective:</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D</a:t>
            </a:r>
            <a:r>
              <a:rPr lang="en-US" sz="3200" dirty="0" smtClean="0">
                <a:latin typeface="Times New Roman" panose="02020603050405020304" pitchFamily="18" charset="0"/>
                <a:cs typeface="Times New Roman" panose="02020603050405020304" pitchFamily="18" charset="0"/>
              </a:rPr>
              <a:t>ifferentiate </a:t>
            </a:r>
            <a:r>
              <a:rPr lang="en-US" sz="3200" dirty="0">
                <a:latin typeface="Times New Roman" panose="02020603050405020304" pitchFamily="18" charset="0"/>
                <a:cs typeface="Times New Roman" panose="02020603050405020304" pitchFamily="18" charset="0"/>
              </a:rPr>
              <a:t>the immune responses. 	</a:t>
            </a:r>
          </a:p>
          <a:p>
            <a:pPr marL="0" indent="0">
              <a:buNone/>
            </a:pPr>
            <a:r>
              <a:rPr lang="en-US" sz="3200" b="1" i="1" dirty="0" smtClean="0">
                <a:latin typeface="Times New Roman" panose="02020603050405020304" pitchFamily="18" charset="0"/>
                <a:cs typeface="Times New Roman" panose="02020603050405020304" pitchFamily="18" charset="0"/>
              </a:rPr>
              <a:t>Definition</a:t>
            </a:r>
            <a:r>
              <a:rPr lang="en-US" sz="3200" dirty="0" smtClean="0">
                <a:latin typeface="Times New Roman" panose="02020603050405020304" pitchFamily="18" charset="0"/>
                <a:cs typeface="Times New Roman" panose="02020603050405020304" pitchFamily="18" charset="0"/>
              </a:rPr>
              <a:t>: Immune </a:t>
            </a:r>
            <a:r>
              <a:rPr lang="en-US" sz="3200" dirty="0">
                <a:latin typeface="Times New Roman" panose="02020603050405020304" pitchFamily="18" charset="0"/>
                <a:cs typeface="Times New Roman" panose="02020603050405020304" pitchFamily="18" charset="0"/>
              </a:rPr>
              <a:t>response refers to the process by which the body </a:t>
            </a:r>
            <a:r>
              <a:rPr lang="en-US" sz="3200" dirty="0" smtClean="0">
                <a:latin typeface="Times New Roman" panose="02020603050405020304" pitchFamily="18" charset="0"/>
                <a:cs typeface="Times New Roman" panose="02020603050405020304" pitchFamily="18" charset="0"/>
              </a:rPr>
              <a:t>recognizes </a:t>
            </a:r>
            <a:r>
              <a:rPr lang="en-US" sz="3200" dirty="0">
                <a:latin typeface="Times New Roman" panose="02020603050405020304" pitchFamily="18" charset="0"/>
                <a:cs typeface="Times New Roman" panose="02020603050405020304" pitchFamily="18" charset="0"/>
              </a:rPr>
              <a:t>and defends itself against bacteria, viruses and substances that appear foreign and harmful. </a:t>
            </a:r>
          </a:p>
        </p:txBody>
      </p:sp>
    </p:spTree>
    <p:extLst>
      <p:ext uri="{BB962C8B-B14F-4D97-AF65-F5344CB8AC3E}">
        <p14:creationId xmlns:p14="http://schemas.microsoft.com/office/powerpoint/2010/main" val="15418286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rmAutofit/>
          </a:bodyPr>
          <a:lstStyle/>
          <a:p>
            <a:r>
              <a:rPr lang="en-US" sz="3600" dirty="0">
                <a:latin typeface="Times New Roman" panose="02020603050405020304" pitchFamily="18" charset="0"/>
                <a:cs typeface="Times New Roman" panose="02020603050405020304" pitchFamily="18" charset="0"/>
              </a:rPr>
              <a:t>Types of immune system.</a:t>
            </a:r>
            <a:r>
              <a:rPr lang="en-US" dirty="0"/>
              <a:t/>
            </a:r>
            <a:br>
              <a:rPr lang="en-US" dirty="0"/>
            </a:b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pPr marL="0" indent="0">
              <a:buNone/>
            </a:pPr>
            <a:r>
              <a:rPr lang="en-US" b="1" dirty="0"/>
              <a:t>Lesson 3:</a:t>
            </a:r>
            <a:r>
              <a:rPr lang="en-US" dirty="0"/>
              <a:t> Types of immune system</a:t>
            </a:r>
            <a:r>
              <a:rPr lang="en-US" dirty="0" smtClean="0"/>
              <a:t>.</a:t>
            </a:r>
          </a:p>
          <a:p>
            <a:pPr marL="0" indent="0">
              <a:buNone/>
            </a:pPr>
            <a:r>
              <a:rPr lang="en-US" b="1" dirty="0" smtClean="0"/>
              <a:t>Learning objective</a:t>
            </a:r>
          </a:p>
          <a:p>
            <a:pPr>
              <a:buFont typeface="Wingdings" panose="05000000000000000000" pitchFamily="2" charset="2"/>
              <a:buChar char="Ø"/>
            </a:pPr>
            <a:r>
              <a:rPr lang="en-US" dirty="0" smtClean="0"/>
              <a:t>Explain different types of immune response.</a:t>
            </a:r>
          </a:p>
          <a:p>
            <a:pPr marL="0" indent="0">
              <a:buNone/>
            </a:pPr>
            <a:r>
              <a:rPr lang="en-US" dirty="0" smtClean="0"/>
              <a:t>Types of immune system include:</a:t>
            </a:r>
          </a:p>
          <a:p>
            <a:pPr marL="514350" indent="-514350">
              <a:buAutoNum type="alphaLcParenR"/>
            </a:pPr>
            <a:r>
              <a:rPr lang="en-US" dirty="0" smtClean="0"/>
              <a:t>Innate immune system:</a:t>
            </a:r>
            <a:r>
              <a:rPr lang="en-US" dirty="0"/>
              <a:t> </a:t>
            </a:r>
            <a:r>
              <a:rPr lang="en-US" dirty="0" smtClean="0"/>
              <a:t>Innate immune system </a:t>
            </a:r>
            <a:r>
              <a:rPr lang="en-US" dirty="0"/>
              <a:t>also called nonspecific immunity is the body defense system that one is born </a:t>
            </a:r>
            <a:r>
              <a:rPr lang="en-US" dirty="0" smtClean="0"/>
              <a:t>with. It  consists of: </a:t>
            </a:r>
            <a:endParaRPr lang="en-US" dirty="0"/>
          </a:p>
          <a:p>
            <a:pPr>
              <a:buFont typeface="Wingdings" panose="05000000000000000000" pitchFamily="2" charset="2"/>
              <a:buChar char="ü"/>
            </a:pPr>
            <a:r>
              <a:rPr lang="en-US" dirty="0" smtClean="0"/>
              <a:t>Physical </a:t>
            </a:r>
            <a:r>
              <a:rPr lang="en-US" dirty="0"/>
              <a:t>epithelial barriers </a:t>
            </a:r>
            <a:endParaRPr lang="en-US" dirty="0" smtClean="0"/>
          </a:p>
          <a:p>
            <a:pPr>
              <a:buFont typeface="Wingdings" panose="05000000000000000000" pitchFamily="2" charset="2"/>
              <a:buChar char="ü"/>
            </a:pPr>
            <a:r>
              <a:rPr lang="en-US" dirty="0" smtClean="0"/>
              <a:t>Phagocytic leukocytes.</a:t>
            </a:r>
          </a:p>
          <a:p>
            <a:pPr>
              <a:buFont typeface="Wingdings" panose="05000000000000000000" pitchFamily="2" charset="2"/>
              <a:buChar char="ü"/>
            </a:pPr>
            <a:r>
              <a:rPr lang="en-US" dirty="0" smtClean="0"/>
              <a:t>Dendritic cells. </a:t>
            </a:r>
          </a:p>
          <a:p>
            <a:pPr>
              <a:buFont typeface="Wingdings" panose="05000000000000000000" pitchFamily="2" charset="2"/>
              <a:buChar char="ü"/>
            </a:pPr>
            <a:r>
              <a:rPr lang="en-US" dirty="0" smtClean="0"/>
              <a:t>A </a:t>
            </a:r>
            <a:r>
              <a:rPr lang="en-US" dirty="0"/>
              <a:t>special type of white blood cells called a natural killer (NK) </a:t>
            </a:r>
            <a:r>
              <a:rPr lang="en-US" dirty="0" smtClean="0"/>
              <a:t>cell</a:t>
            </a:r>
          </a:p>
          <a:p>
            <a:pPr>
              <a:buFont typeface="Wingdings" panose="05000000000000000000" pitchFamily="2" charset="2"/>
              <a:buChar char="ü"/>
            </a:pPr>
            <a:r>
              <a:rPr lang="en-US" dirty="0" smtClean="0"/>
              <a:t> </a:t>
            </a:r>
            <a:r>
              <a:rPr lang="en-US" dirty="0"/>
              <a:t>Circulating plasma </a:t>
            </a:r>
            <a:r>
              <a:rPr lang="en-US" dirty="0" smtClean="0"/>
              <a:t>proteins. </a:t>
            </a:r>
            <a:r>
              <a:rPr lang="en-US" dirty="0"/>
              <a:t> </a:t>
            </a:r>
            <a:endParaRPr lang="en-US" dirty="0" smtClean="0"/>
          </a:p>
          <a:p>
            <a:pPr>
              <a:buFont typeface="Wingdings" panose="05000000000000000000" pitchFamily="2" charset="2"/>
              <a:buChar char="ü"/>
            </a:pPr>
            <a:r>
              <a:rPr lang="en-US" dirty="0" smtClean="0"/>
              <a:t>Acid </a:t>
            </a:r>
            <a:r>
              <a:rPr lang="en-US" dirty="0"/>
              <a:t>in the </a:t>
            </a:r>
            <a:r>
              <a:rPr lang="en-US" dirty="0" smtClean="0"/>
              <a:t>stomach and enzymes </a:t>
            </a:r>
            <a:r>
              <a:rPr lang="en-US" dirty="0"/>
              <a:t>in tears and skin </a:t>
            </a:r>
            <a:r>
              <a:rPr lang="en-US" dirty="0" smtClean="0"/>
              <a:t>oils.</a:t>
            </a:r>
            <a:endParaRPr lang="en-US" dirty="0"/>
          </a:p>
        </p:txBody>
      </p:sp>
    </p:spTree>
    <p:extLst>
      <p:ext uri="{BB962C8B-B14F-4D97-AF65-F5344CB8AC3E}">
        <p14:creationId xmlns:p14="http://schemas.microsoft.com/office/powerpoint/2010/main" val="4941824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latin typeface="Times New Roman" panose="02020603050405020304" pitchFamily="18" charset="0"/>
                <a:cs typeface="Times New Roman" panose="02020603050405020304" pitchFamily="18" charset="0"/>
              </a:rPr>
              <a:t>Types of immune system.</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b) Adaptive immune system.</a:t>
            </a:r>
            <a:r>
              <a:rPr lang="en-US" dirty="0"/>
              <a:t> </a:t>
            </a:r>
            <a:r>
              <a:rPr lang="en-US" dirty="0" smtClean="0"/>
              <a:t> It is </a:t>
            </a:r>
            <a:r>
              <a:rPr lang="en-US" dirty="0"/>
              <a:t>known as acquired immunity is immunity that develops after exposure to various </a:t>
            </a:r>
            <a:r>
              <a:rPr lang="en-US" dirty="0" smtClean="0"/>
              <a:t>antigens. Adaptive immune </a:t>
            </a:r>
            <a:r>
              <a:rPr lang="en-US" dirty="0"/>
              <a:t>system includes certain types of white blood cells, for example, </a:t>
            </a:r>
            <a:r>
              <a:rPr lang="en-US" b="1" dirty="0"/>
              <a:t>lymphocytes. </a:t>
            </a:r>
            <a:r>
              <a:rPr lang="en-US" dirty="0"/>
              <a:t>There are B and T type lymphocytes. </a:t>
            </a:r>
          </a:p>
          <a:p>
            <a:pPr marL="0" indent="0">
              <a:buNone/>
            </a:pPr>
            <a:r>
              <a:rPr lang="en-US" b="1" dirty="0" smtClean="0"/>
              <a:t>B </a:t>
            </a:r>
            <a:r>
              <a:rPr lang="en-US" dirty="0"/>
              <a:t>lymphocytes are cells that produce antibodies. Antibodies attach to a specific antigen and present it to other immune cells for destruction. </a:t>
            </a:r>
          </a:p>
          <a:p>
            <a:pPr marL="0" indent="0">
              <a:buNone/>
            </a:pPr>
            <a:r>
              <a:rPr lang="en-US" b="1" dirty="0" smtClean="0"/>
              <a:t>T </a:t>
            </a:r>
            <a:r>
              <a:rPr lang="en-US" dirty="0"/>
              <a:t>lymphocytes are cells that attack antigens directly and help control the immune response.</a:t>
            </a:r>
          </a:p>
        </p:txBody>
      </p:sp>
    </p:spTree>
    <p:extLst>
      <p:ext uri="{BB962C8B-B14F-4D97-AF65-F5344CB8AC3E}">
        <p14:creationId xmlns:p14="http://schemas.microsoft.com/office/powerpoint/2010/main" val="27952020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a:bodyPr>
          <a:lstStyle/>
          <a:p>
            <a:r>
              <a:rPr lang="en-US" sz="4400" dirty="0"/>
              <a:t>I</a:t>
            </a:r>
            <a:r>
              <a:rPr lang="en-US" sz="4400" dirty="0" smtClean="0"/>
              <a:t>mmunization /Vaccination</a:t>
            </a:r>
            <a:r>
              <a:rPr lang="en-US" sz="4400" dirty="0"/>
              <a:t/>
            </a:r>
            <a:br>
              <a:rPr lang="en-US" sz="4400" dirty="0"/>
            </a:br>
            <a:endParaRPr lang="en-US" sz="4400" dirty="0"/>
          </a:p>
        </p:txBody>
      </p:sp>
      <p:sp>
        <p:nvSpPr>
          <p:cNvPr id="3" name="Content Placeholder 2"/>
          <p:cNvSpPr>
            <a:spLocks noGrp="1"/>
          </p:cNvSpPr>
          <p:nvPr>
            <p:ph idx="1"/>
          </p:nvPr>
        </p:nvSpPr>
        <p:spPr/>
        <p:txBody>
          <a:bodyPr>
            <a:normAutofit fontScale="85000" lnSpcReduction="20000"/>
          </a:bodyPr>
          <a:lstStyle/>
          <a:p>
            <a:pPr marL="0" indent="0">
              <a:buNone/>
            </a:pPr>
            <a:r>
              <a:rPr lang="en-US" sz="3200" b="1" dirty="0">
                <a:latin typeface="Times New Roman" panose="02020603050405020304" pitchFamily="18" charset="0"/>
                <a:cs typeface="Times New Roman" panose="02020603050405020304" pitchFamily="18" charset="0"/>
              </a:rPr>
              <a:t>Lesson 1 &amp; 2: </a:t>
            </a:r>
            <a:r>
              <a:rPr lang="en-US" sz="3200" dirty="0">
                <a:latin typeface="Times New Roman" panose="02020603050405020304" pitchFamily="18" charset="0"/>
                <a:cs typeface="Times New Roman" panose="02020603050405020304" pitchFamily="18" charset="0"/>
              </a:rPr>
              <a:t>Vaccination and </a:t>
            </a:r>
            <a:r>
              <a:rPr lang="en-US" sz="3200" dirty="0" smtClean="0">
                <a:latin typeface="Times New Roman" panose="02020603050405020304" pitchFamily="18" charset="0"/>
                <a:cs typeface="Times New Roman" panose="02020603050405020304" pitchFamily="18" charset="0"/>
              </a:rPr>
              <a:t>immunization.</a:t>
            </a:r>
          </a:p>
          <a:p>
            <a:pPr marL="0" indent="0">
              <a:buNone/>
            </a:pPr>
            <a:r>
              <a:rPr lang="en-US" sz="3200"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Advocate </a:t>
            </a:r>
            <a:r>
              <a:rPr lang="en-US" sz="3200" dirty="0">
                <a:latin typeface="Times New Roman" panose="02020603050405020304" pitchFamily="18" charset="0"/>
                <a:cs typeface="Times New Roman" panose="02020603050405020304" pitchFamily="18" charset="0"/>
              </a:rPr>
              <a:t>for vaccination and breastfeeding as a sustainable disease prevention method. 	</a:t>
            </a:r>
          </a:p>
          <a:p>
            <a:pPr>
              <a:buFont typeface="Wingdings" panose="05000000000000000000" pitchFamily="2" charset="2"/>
              <a:buChar char="ü"/>
            </a:pPr>
            <a:r>
              <a:rPr lang="en-US" sz="3200" b="1" i="1" dirty="0" smtClean="0">
                <a:latin typeface="Times New Roman" panose="02020603050405020304" pitchFamily="18" charset="0"/>
                <a:cs typeface="Times New Roman" panose="02020603050405020304" pitchFamily="18" charset="0"/>
              </a:rPr>
              <a:t>Definition: </a:t>
            </a:r>
            <a:r>
              <a:rPr lang="en-US" sz="3200" dirty="0" smtClean="0">
                <a:latin typeface="Times New Roman" panose="02020603050405020304" pitchFamily="18" charset="0"/>
                <a:cs typeface="Times New Roman" panose="02020603050405020304" pitchFamily="18" charset="0"/>
              </a:rPr>
              <a:t>Immunization </a:t>
            </a:r>
            <a:r>
              <a:rPr lang="en-US" sz="3200" dirty="0">
                <a:latin typeface="Times New Roman" panose="02020603050405020304" pitchFamily="18" charset="0"/>
                <a:cs typeface="Times New Roman" panose="02020603050405020304" pitchFamily="18" charset="0"/>
              </a:rPr>
              <a:t>is the process by which an immune response is triggered by the administration of a vaccine towards an infectious disease</a:t>
            </a:r>
            <a:r>
              <a:rPr lang="en-US" sz="3200" dirty="0" smtClean="0">
                <a:latin typeface="Times New Roman" panose="02020603050405020304" pitchFamily="18" charset="0"/>
                <a:cs typeface="Times New Roman" panose="02020603050405020304" pitchFamily="18" charset="0"/>
              </a:rPr>
              <a:t>. </a:t>
            </a:r>
          </a:p>
          <a:p>
            <a:pPr>
              <a:buFont typeface="Wingdings" panose="05000000000000000000" pitchFamily="2" charset="2"/>
              <a:buChar char="ü"/>
            </a:pPr>
            <a:r>
              <a:rPr lang="en-US" sz="3200" b="1" dirty="0" smtClean="0">
                <a:latin typeface="Times New Roman" panose="02020603050405020304" pitchFamily="18" charset="0"/>
                <a:cs typeface="Times New Roman" panose="02020603050405020304" pitchFamily="18" charset="0"/>
              </a:rPr>
              <a:t>A vaccine </a:t>
            </a:r>
            <a:r>
              <a:rPr lang="en-US" sz="3200" dirty="0" smtClean="0">
                <a:latin typeface="Times New Roman" panose="02020603050405020304" pitchFamily="18" charset="0"/>
                <a:cs typeface="Times New Roman" panose="02020603050405020304" pitchFamily="18" charset="0"/>
              </a:rPr>
              <a:t>is a dead or inactive antigen introduced into  the body </a:t>
            </a:r>
            <a:r>
              <a:rPr lang="en-US" sz="3200" dirty="0" smtClean="0"/>
              <a:t>to  keep in memory and  allows </a:t>
            </a:r>
            <a:r>
              <a:rPr lang="en-US" sz="3200" dirty="0"/>
              <a:t>your body to react quickly and efficiently to future </a:t>
            </a:r>
            <a:r>
              <a:rPr lang="en-US" sz="3200" dirty="0" smtClean="0"/>
              <a:t>exposure to such antigen. It is used to prevent diseases.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9656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Immunization or Vaccination</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3200" b="1" i="1" dirty="0">
                <a:latin typeface="Times New Roman" panose="02020603050405020304" pitchFamily="18" charset="0"/>
                <a:cs typeface="Times New Roman" panose="02020603050405020304" pitchFamily="18" charset="0"/>
              </a:rPr>
              <a:t>I</a:t>
            </a:r>
            <a:r>
              <a:rPr lang="en-US" sz="3200" b="1" i="1" dirty="0" smtClean="0">
                <a:latin typeface="Times New Roman" panose="02020603050405020304" pitchFamily="18" charset="0"/>
                <a:cs typeface="Times New Roman" panose="02020603050405020304" pitchFamily="18" charset="0"/>
              </a:rPr>
              <a:t>mmunization </a:t>
            </a:r>
            <a:r>
              <a:rPr lang="en-US" sz="3200" b="1" i="1" dirty="0">
                <a:latin typeface="Times New Roman" panose="02020603050405020304" pitchFamily="18" charset="0"/>
                <a:cs typeface="Times New Roman" panose="02020603050405020304" pitchFamily="18" charset="0"/>
              </a:rPr>
              <a:t>or </a:t>
            </a:r>
            <a:r>
              <a:rPr lang="en-US" sz="3200" b="1" i="1" dirty="0" smtClean="0">
                <a:latin typeface="Times New Roman" panose="02020603050405020304" pitchFamily="18" charset="0"/>
                <a:cs typeface="Times New Roman" panose="02020603050405020304" pitchFamily="18" charset="0"/>
              </a:rPr>
              <a:t>Vaccination is important through the following ways:</a:t>
            </a:r>
            <a:endParaRPr lang="en-US" sz="3200" b="1"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Immunization</a:t>
            </a:r>
            <a:r>
              <a:rPr lang="en-US" sz="3200" dirty="0" smtClean="0"/>
              <a:t> allows our body </a:t>
            </a:r>
            <a:r>
              <a:rPr lang="en-US" sz="3200" dirty="0"/>
              <a:t>to react quickly and efficiently to future </a:t>
            </a:r>
            <a:r>
              <a:rPr lang="en-US" sz="3200" dirty="0" smtClean="0"/>
              <a:t>exposure.</a:t>
            </a:r>
          </a:p>
          <a:p>
            <a:pPr>
              <a:buFont typeface="Wingdings" panose="05000000000000000000" pitchFamily="2" charset="2"/>
              <a:buChar char="Ø"/>
            </a:pPr>
            <a:r>
              <a:rPr lang="en-US" sz="3200" dirty="0"/>
              <a:t>R</a:t>
            </a:r>
            <a:r>
              <a:rPr lang="en-US" sz="3200" dirty="0" smtClean="0"/>
              <a:t>educe the </a:t>
            </a:r>
            <a:r>
              <a:rPr lang="en-US" sz="3200" dirty="0"/>
              <a:t>developing the illness</a:t>
            </a:r>
            <a:r>
              <a:rPr lang="en-US" sz="3200" dirty="0" smtClean="0"/>
              <a:t>.</a:t>
            </a:r>
          </a:p>
          <a:p>
            <a:pPr>
              <a:buFont typeface="Wingdings" panose="05000000000000000000" pitchFamily="2" charset="2"/>
              <a:buChar char="Ø"/>
            </a:pPr>
            <a:r>
              <a:rPr lang="en-US" sz="3200" dirty="0" smtClean="0"/>
              <a:t> Immunization  </a:t>
            </a:r>
            <a:r>
              <a:rPr lang="en-US" sz="3200" dirty="0"/>
              <a:t>reduce the spread of the disease in the population.</a:t>
            </a:r>
          </a:p>
        </p:txBody>
      </p:sp>
    </p:spTree>
    <p:extLst>
      <p:ext uri="{BB962C8B-B14F-4D97-AF65-F5344CB8AC3E}">
        <p14:creationId xmlns:p14="http://schemas.microsoft.com/office/powerpoint/2010/main" val="16723326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Autoimmune response and Type 1 diabetes.</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Lesson 3: </a:t>
            </a:r>
            <a:r>
              <a:rPr lang="en-US" dirty="0" smtClean="0"/>
              <a:t>Autoimmune response and Type 1 diabetes.</a:t>
            </a:r>
          </a:p>
          <a:p>
            <a:pPr>
              <a:buFont typeface="Wingdings" panose="05000000000000000000" pitchFamily="2" charset="2"/>
              <a:buChar char="ü"/>
            </a:pPr>
            <a:r>
              <a:rPr lang="en-US" dirty="0" smtClean="0"/>
              <a:t>Autoimmunity </a:t>
            </a:r>
            <a:r>
              <a:rPr lang="en-US" dirty="0"/>
              <a:t>is a condition whereby the immune system attacks and kills own cell. </a:t>
            </a:r>
            <a:endParaRPr lang="en-US" dirty="0" smtClean="0"/>
          </a:p>
          <a:p>
            <a:pPr>
              <a:buFont typeface="Wingdings" panose="05000000000000000000" pitchFamily="2" charset="2"/>
              <a:buChar char="ü"/>
            </a:pPr>
            <a:r>
              <a:rPr lang="en-US" dirty="0" smtClean="0"/>
              <a:t>Any </a:t>
            </a:r>
            <a:r>
              <a:rPr lang="en-US" dirty="0"/>
              <a:t>disease that results from such an immune response is termed an </a:t>
            </a:r>
            <a:r>
              <a:rPr lang="en-US" b="1" dirty="0"/>
              <a:t>autoimmune </a:t>
            </a:r>
            <a:r>
              <a:rPr lang="en-US" b="1" dirty="0" smtClean="0"/>
              <a:t>disease</a:t>
            </a:r>
            <a:r>
              <a:rPr lang="en-US" dirty="0" smtClean="0"/>
              <a:t>.</a:t>
            </a:r>
          </a:p>
          <a:p>
            <a:pPr>
              <a:buFont typeface="Wingdings" panose="05000000000000000000" pitchFamily="2" charset="2"/>
              <a:buChar char="v"/>
            </a:pPr>
            <a:r>
              <a:rPr lang="en-US" dirty="0" smtClean="0"/>
              <a:t>Complications </a:t>
            </a:r>
            <a:r>
              <a:rPr lang="en-US" dirty="0"/>
              <a:t>from altered immune responses include: </a:t>
            </a:r>
          </a:p>
          <a:p>
            <a:pPr marL="0" indent="0">
              <a:buNone/>
            </a:pPr>
            <a:r>
              <a:rPr lang="en-US" dirty="0"/>
              <a:t>i. Allergy or hypersensitivity </a:t>
            </a:r>
          </a:p>
          <a:p>
            <a:pPr marL="0" indent="0">
              <a:buNone/>
            </a:pPr>
            <a:r>
              <a:rPr lang="en-US" dirty="0"/>
              <a:t>ii. Autoimmune disorders </a:t>
            </a:r>
          </a:p>
          <a:p>
            <a:pPr marL="0" indent="0">
              <a:buNone/>
            </a:pPr>
            <a:r>
              <a:rPr lang="en-US" dirty="0"/>
              <a:t>iii. Immunodeficiency disorders </a:t>
            </a:r>
          </a:p>
          <a:p>
            <a:pPr marL="0" indent="0">
              <a:buNone/>
            </a:pPr>
            <a:r>
              <a:rPr lang="en-US" dirty="0"/>
              <a:t>iv. Serum sickness </a:t>
            </a:r>
          </a:p>
          <a:p>
            <a:pPr marL="0" indent="0">
              <a:buNone/>
            </a:pPr>
            <a:r>
              <a:rPr lang="en-US" dirty="0"/>
              <a:t>v. Transplant rejection</a:t>
            </a:r>
          </a:p>
        </p:txBody>
      </p:sp>
    </p:spTree>
    <p:extLst>
      <p:ext uri="{BB962C8B-B14F-4D97-AF65-F5344CB8AC3E}">
        <p14:creationId xmlns:p14="http://schemas.microsoft.com/office/powerpoint/2010/main" val="801502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Main characteristics of animals in Class Mammalia </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600" dirty="0" smtClean="0">
                <a:latin typeface="Times New Roman" panose="02020603050405020304" pitchFamily="18" charset="0"/>
                <a:cs typeface="Times New Roman" panose="02020603050405020304" pitchFamily="18" charset="0"/>
              </a:rPr>
              <a:t>They </a:t>
            </a:r>
            <a:r>
              <a:rPr lang="en-US" sz="3600" dirty="0">
                <a:latin typeface="Times New Roman" panose="02020603050405020304" pitchFamily="18" charset="0"/>
                <a:cs typeface="Times New Roman" panose="02020603050405020304" pitchFamily="18" charset="0"/>
              </a:rPr>
              <a:t>have mammary glands. They suckle and take care of their young ones</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Their bodies are covered with fur, hair or wool. </a:t>
            </a:r>
            <a:endParaRPr lang="en-US" sz="3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600" dirty="0" smtClean="0">
                <a:latin typeface="Times New Roman" panose="02020603050405020304" pitchFamily="18" charset="0"/>
                <a:cs typeface="Times New Roman" panose="02020603050405020304" pitchFamily="18" charset="0"/>
              </a:rPr>
              <a:t>They have </a:t>
            </a:r>
            <a:r>
              <a:rPr lang="en-US" sz="3600" dirty="0">
                <a:latin typeface="Times New Roman" panose="02020603050405020304" pitchFamily="18" charset="0"/>
                <a:cs typeface="Times New Roman" panose="02020603050405020304" pitchFamily="18" charset="0"/>
              </a:rPr>
              <a:t>external </a:t>
            </a:r>
            <a:r>
              <a:rPr lang="en-US" sz="3600" dirty="0" smtClean="0">
                <a:latin typeface="Times New Roman" panose="02020603050405020304" pitchFamily="18" charset="0"/>
                <a:cs typeface="Times New Roman" panose="02020603050405020304" pitchFamily="18" charset="0"/>
              </a:rPr>
              <a:t>ears</a:t>
            </a:r>
            <a:endParaRPr lang="en-US" sz="3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They exhibit internal </a:t>
            </a:r>
            <a:r>
              <a:rPr lang="en-US" sz="3600" dirty="0" smtClean="0">
                <a:latin typeface="Times New Roman" panose="02020603050405020304" pitchFamily="18" charset="0"/>
                <a:cs typeface="Times New Roman" panose="02020603050405020304" pitchFamily="18" charset="0"/>
              </a:rPr>
              <a:t>fertilization .</a:t>
            </a:r>
          </a:p>
        </p:txBody>
      </p:sp>
    </p:spTree>
    <p:extLst>
      <p:ext uri="{BB962C8B-B14F-4D97-AF65-F5344CB8AC3E}">
        <p14:creationId xmlns:p14="http://schemas.microsoft.com/office/powerpoint/2010/main" val="2855217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04088"/>
            <a:ext cx="8610600" cy="1353312"/>
          </a:xfrm>
        </p:spPr>
        <p:txBody>
          <a:bodyPr>
            <a:normAutofit fontScale="90000"/>
          </a:bodyPr>
          <a:lstStyle/>
          <a:p>
            <a:r>
              <a:rPr lang="en-US" sz="4400" dirty="0"/>
              <a:t>Autoimmune response and Type 1 diabetes</a:t>
            </a:r>
            <a:r>
              <a:rPr lang="en-US" dirty="0"/>
              <a:t>.</a:t>
            </a:r>
          </a:p>
        </p:txBody>
      </p:sp>
      <p:sp>
        <p:nvSpPr>
          <p:cNvPr id="3" name="Content Placeholder 2"/>
          <p:cNvSpPr>
            <a:spLocks noGrp="1"/>
          </p:cNvSpPr>
          <p:nvPr>
            <p:ph idx="1"/>
          </p:nvPr>
        </p:nvSpPr>
        <p:spPr/>
        <p:txBody>
          <a:bodyPr>
            <a:normAutofit/>
          </a:bodyPr>
          <a:lstStyle/>
          <a:p>
            <a:pPr marL="0" indent="0">
              <a:buNone/>
            </a:pPr>
            <a:r>
              <a:rPr lang="en-US" sz="2800" dirty="0" smtClean="0"/>
              <a:t>Type </a:t>
            </a:r>
            <a:r>
              <a:rPr lang="en-US" sz="2800" dirty="0"/>
              <a:t>1 diabetes was initially known as </a:t>
            </a:r>
            <a:r>
              <a:rPr lang="en-US" sz="2800" b="1" dirty="0"/>
              <a:t>juvenile </a:t>
            </a:r>
            <a:r>
              <a:rPr lang="en-US" sz="2800" dirty="0"/>
              <a:t>diabetes or insulin-dependent diabetes </a:t>
            </a:r>
            <a:r>
              <a:rPr lang="en-US" sz="2800" dirty="0" smtClean="0"/>
              <a:t>mellitus.</a:t>
            </a:r>
          </a:p>
          <a:p>
            <a:pPr>
              <a:buFont typeface="Wingdings" panose="05000000000000000000" pitchFamily="2" charset="2"/>
              <a:buChar char="§"/>
            </a:pPr>
            <a:r>
              <a:rPr lang="en-US" sz="2800" dirty="0" smtClean="0"/>
              <a:t>It </a:t>
            </a:r>
            <a:r>
              <a:rPr lang="en-US" sz="2800" dirty="0"/>
              <a:t>is a chronic condition in which the pancreas produces little or no </a:t>
            </a:r>
            <a:r>
              <a:rPr lang="en-US" sz="2800" b="1" dirty="0"/>
              <a:t>insulin</a:t>
            </a:r>
            <a:r>
              <a:rPr lang="en-US" sz="2800" dirty="0"/>
              <a:t>. </a:t>
            </a:r>
            <a:endParaRPr lang="en-US" sz="2800" dirty="0" smtClean="0"/>
          </a:p>
          <a:p>
            <a:pPr>
              <a:buFont typeface="Wingdings" panose="05000000000000000000" pitchFamily="2" charset="2"/>
              <a:buChar char="§"/>
            </a:pPr>
            <a:r>
              <a:rPr lang="en-US" sz="2800" dirty="0" smtClean="0"/>
              <a:t>Insulin </a:t>
            </a:r>
            <a:r>
              <a:rPr lang="en-US" sz="2800" dirty="0"/>
              <a:t>is a hormone needed to enable sugar (glucose) to enter cells to produce </a:t>
            </a:r>
            <a:r>
              <a:rPr lang="en-US" sz="2800" dirty="0" smtClean="0"/>
              <a:t>energy.</a:t>
            </a:r>
            <a:endParaRPr lang="en-US" sz="2800" dirty="0"/>
          </a:p>
          <a:p>
            <a:pPr>
              <a:buFont typeface="Wingdings" panose="05000000000000000000" pitchFamily="2" charset="2"/>
              <a:buChar char="§"/>
            </a:pPr>
            <a:r>
              <a:rPr lang="en-US" sz="2800" dirty="0" smtClean="0"/>
              <a:t>The </a:t>
            </a:r>
            <a:r>
              <a:rPr lang="en-US" sz="2800" dirty="0"/>
              <a:t>pancreas is the organ responsible for controlling the amount of sugar (glucose) in the body.</a:t>
            </a:r>
          </a:p>
        </p:txBody>
      </p:sp>
    </p:spTree>
    <p:extLst>
      <p:ext uri="{BB962C8B-B14F-4D97-AF65-F5344CB8AC3E}">
        <p14:creationId xmlns:p14="http://schemas.microsoft.com/office/powerpoint/2010/main" val="1689598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060"/>
            <a:ext cx="8229600" cy="621740"/>
          </a:xfrm>
        </p:spPr>
        <p:txBody>
          <a:bodyPr>
            <a:normAutofit/>
          </a:bodyPr>
          <a:lstStyle/>
          <a:p>
            <a:r>
              <a:rPr lang="en-US" sz="3200" dirty="0"/>
              <a:t>Autoimmune response and Type 1 diabetes.</a:t>
            </a:r>
          </a:p>
        </p:txBody>
      </p:sp>
      <p:sp>
        <p:nvSpPr>
          <p:cNvPr id="3" name="Content Placeholder 2"/>
          <p:cNvSpPr>
            <a:spLocks noGrp="1"/>
          </p:cNvSpPr>
          <p:nvPr>
            <p:ph idx="1"/>
          </p:nvPr>
        </p:nvSpPr>
        <p:spPr>
          <a:xfrm>
            <a:off x="304800" y="1447800"/>
            <a:ext cx="8534400" cy="5257800"/>
          </a:xfrm>
        </p:spPr>
        <p:txBody>
          <a:bodyPr>
            <a:noAutofit/>
          </a:bodyPr>
          <a:lstStyle/>
          <a:p>
            <a:pPr>
              <a:buFont typeface="Wingdings" panose="05000000000000000000" pitchFamily="2" charset="2"/>
              <a:buChar char="§"/>
            </a:pPr>
            <a:r>
              <a:rPr lang="en-US" sz="2800" dirty="0"/>
              <a:t>B</a:t>
            </a:r>
            <a:r>
              <a:rPr lang="en-US" sz="2800" b="1" dirty="0" smtClean="0"/>
              <a:t>eta </a:t>
            </a:r>
            <a:r>
              <a:rPr lang="en-US" sz="2800" b="1" dirty="0"/>
              <a:t>cells </a:t>
            </a:r>
            <a:r>
              <a:rPr lang="en-US" sz="2800" dirty="0"/>
              <a:t>are responsible for manufacturing insulin. Insulin released into blood regulates the amount of sugar in the body keeping it at normal levels</a:t>
            </a:r>
            <a:r>
              <a:rPr lang="en-US" sz="2800" dirty="0" smtClean="0"/>
              <a:t>.</a:t>
            </a:r>
          </a:p>
          <a:p>
            <a:pPr>
              <a:buFont typeface="Wingdings" panose="05000000000000000000" pitchFamily="2" charset="2"/>
              <a:buChar char="§"/>
            </a:pPr>
            <a:r>
              <a:rPr lang="en-US" sz="2800" dirty="0" smtClean="0"/>
              <a:t>When a virus attacks the body, T- cells start producing antibodies to fight against this virus. </a:t>
            </a:r>
          </a:p>
          <a:p>
            <a:pPr>
              <a:buFont typeface="Wingdings" panose="05000000000000000000" pitchFamily="2" charset="2"/>
              <a:buChar char="§"/>
            </a:pPr>
            <a:r>
              <a:rPr lang="en-US" sz="2800" dirty="0" smtClean="0"/>
              <a:t>The virus such as rotavirus that causes </a:t>
            </a:r>
            <a:r>
              <a:rPr lang="en-US" sz="2800" dirty="0" err="1" smtClean="0"/>
              <a:t>diarrhoea</a:t>
            </a:r>
            <a:r>
              <a:rPr lang="en-US" sz="2800" dirty="0" smtClean="0"/>
              <a:t>   can have same antigens like those of the beta cells in the pancreas. In this case, the T-cells mistakenly recognize beta cells as foreign to the body. T-cells attack these Beta cells hence destroying them leading to diabetes mellitus. </a:t>
            </a:r>
            <a:endParaRPr lang="en-US" sz="2800" dirty="0"/>
          </a:p>
        </p:txBody>
      </p:sp>
    </p:spTree>
    <p:extLst>
      <p:ext uri="{BB962C8B-B14F-4D97-AF65-F5344CB8AC3E}">
        <p14:creationId xmlns:p14="http://schemas.microsoft.com/office/powerpoint/2010/main" val="138267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400" dirty="0" smtClean="0"/>
              <a:t>Unit 14 </a:t>
            </a:r>
            <a:r>
              <a:rPr lang="en-US" sz="4400" b="1" dirty="0" smtClean="0"/>
              <a:t>Sexual behavior </a:t>
            </a:r>
            <a:r>
              <a:rPr lang="en-US" sz="4400" b="1" dirty="0"/>
              <a:t>and sexual response </a:t>
            </a:r>
            <a:endParaRPr lang="en-US" sz="4400" dirty="0"/>
          </a:p>
        </p:txBody>
      </p:sp>
      <p:sp>
        <p:nvSpPr>
          <p:cNvPr id="3" name="Content Placeholder 2"/>
          <p:cNvSpPr>
            <a:spLocks noGrp="1"/>
          </p:cNvSpPr>
          <p:nvPr>
            <p:ph idx="1"/>
          </p:nvPr>
        </p:nvSpPr>
        <p:spPr>
          <a:xfrm>
            <a:off x="228600" y="1935480"/>
            <a:ext cx="8610600" cy="4389120"/>
          </a:xfrm>
        </p:spPr>
        <p:txBody>
          <a:bodyPr>
            <a:normAutofit fontScale="85000" lnSpcReduction="20000"/>
          </a:bodyPr>
          <a:lstStyle/>
          <a:p>
            <a:pPr marL="0" indent="0">
              <a:buNone/>
            </a:pPr>
            <a:r>
              <a:rPr lang="en-US" b="1" dirty="0"/>
              <a:t>Lesson 1: </a:t>
            </a:r>
            <a:r>
              <a:rPr lang="en-US" dirty="0"/>
              <a:t>Male and female sexual responses and Sexual stimulation (physical or mental) for physical response</a:t>
            </a:r>
            <a:r>
              <a:rPr lang="en-US" dirty="0" smtClean="0"/>
              <a:t>.</a:t>
            </a:r>
          </a:p>
          <a:p>
            <a:pPr marL="0" indent="0">
              <a:buNone/>
            </a:pPr>
            <a:r>
              <a:rPr lang="en-US" b="1" dirty="0" smtClean="0"/>
              <a:t>Learning objective: </a:t>
            </a:r>
            <a:endParaRPr lang="en-US" dirty="0"/>
          </a:p>
          <a:p>
            <a:pPr>
              <a:buFont typeface="Wingdings" panose="05000000000000000000" pitchFamily="2" charset="2"/>
              <a:buChar char="Ø"/>
            </a:pPr>
            <a:r>
              <a:rPr lang="en-US" dirty="0" smtClean="0"/>
              <a:t>Describe male </a:t>
            </a:r>
            <a:r>
              <a:rPr lang="en-US" dirty="0"/>
              <a:t>and female responses to sexual stimulation. 	</a:t>
            </a:r>
          </a:p>
          <a:p>
            <a:pPr marL="0" indent="0">
              <a:buNone/>
            </a:pPr>
            <a:r>
              <a:rPr lang="en-US" dirty="0" smtClean="0"/>
              <a:t>The </a:t>
            </a:r>
            <a:r>
              <a:rPr lang="en-US" dirty="0"/>
              <a:t>stages are in four phases as below. </a:t>
            </a:r>
          </a:p>
          <a:p>
            <a:pPr marL="0" indent="0">
              <a:buNone/>
            </a:pPr>
            <a:r>
              <a:rPr lang="en-US" dirty="0" err="1"/>
              <a:t>i</a:t>
            </a:r>
            <a:r>
              <a:rPr lang="en-US" dirty="0"/>
              <a:t>. Excitement </a:t>
            </a:r>
            <a:r>
              <a:rPr lang="en-US" dirty="0" smtClean="0"/>
              <a:t>phase: This </a:t>
            </a:r>
            <a:r>
              <a:rPr lang="en-US" dirty="0"/>
              <a:t>is the initial stage of stimulation that gets the body ready for sex. </a:t>
            </a:r>
          </a:p>
          <a:p>
            <a:pPr marL="0" indent="0">
              <a:buNone/>
            </a:pPr>
            <a:r>
              <a:rPr lang="en-US" dirty="0"/>
              <a:t>ii. Plateau phase </a:t>
            </a:r>
            <a:r>
              <a:rPr lang="en-US" dirty="0" smtClean="0"/>
              <a:t>:</a:t>
            </a:r>
            <a:r>
              <a:rPr lang="en-US" dirty="0"/>
              <a:t> </a:t>
            </a:r>
            <a:r>
              <a:rPr lang="en-US" dirty="0" smtClean="0"/>
              <a:t>This </a:t>
            </a:r>
            <a:r>
              <a:rPr lang="en-US" dirty="0"/>
              <a:t>is a phase that prepares both man and woman for orgasm </a:t>
            </a:r>
          </a:p>
          <a:p>
            <a:pPr marL="0" indent="0">
              <a:buNone/>
            </a:pPr>
            <a:r>
              <a:rPr lang="en-US" dirty="0"/>
              <a:t>iii. Orgasmic phase </a:t>
            </a:r>
            <a:r>
              <a:rPr lang="en-US" dirty="0" smtClean="0"/>
              <a:t>:The </a:t>
            </a:r>
            <a:r>
              <a:rPr lang="en-US" dirty="0"/>
              <a:t>orgasm is the climax of the sexual response cycle. </a:t>
            </a:r>
          </a:p>
          <a:p>
            <a:pPr marL="0" indent="0">
              <a:buNone/>
            </a:pPr>
            <a:r>
              <a:rPr lang="en-US" dirty="0"/>
              <a:t>iv. Resolution phase </a:t>
            </a:r>
            <a:r>
              <a:rPr lang="en-US" dirty="0" smtClean="0"/>
              <a:t>:</a:t>
            </a:r>
            <a:r>
              <a:rPr lang="en-US" dirty="0"/>
              <a:t> </a:t>
            </a:r>
            <a:r>
              <a:rPr lang="en-US" dirty="0" smtClean="0"/>
              <a:t>The </a:t>
            </a:r>
            <a:r>
              <a:rPr lang="en-US" dirty="0"/>
              <a:t>body slowly returns to its normal level of functioning. </a:t>
            </a:r>
          </a:p>
        </p:txBody>
      </p:sp>
    </p:spTree>
    <p:extLst>
      <p:ext uri="{BB962C8B-B14F-4D97-AF65-F5344CB8AC3E}">
        <p14:creationId xmlns:p14="http://schemas.microsoft.com/office/powerpoint/2010/main" val="34266647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Autofit/>
          </a:bodyPr>
          <a:lstStyle/>
          <a:p>
            <a:r>
              <a:rPr lang="en-US" sz="3200" dirty="0"/>
              <a:t>Puberty (boys and girls), sexual thought and feelings, love and care.</a:t>
            </a:r>
            <a:br>
              <a:rPr lang="en-US" sz="3200" dirty="0"/>
            </a:br>
            <a:endParaRPr lang="en-US" sz="3200" dirty="0"/>
          </a:p>
        </p:txBody>
      </p:sp>
      <p:sp>
        <p:nvSpPr>
          <p:cNvPr id="3" name="Content Placeholder 2"/>
          <p:cNvSpPr>
            <a:spLocks noGrp="1"/>
          </p:cNvSpPr>
          <p:nvPr>
            <p:ph idx="1"/>
          </p:nvPr>
        </p:nvSpPr>
        <p:spPr>
          <a:xfrm>
            <a:off x="152400" y="1752600"/>
            <a:ext cx="8686800" cy="4572000"/>
          </a:xfrm>
        </p:spPr>
        <p:txBody>
          <a:bodyPr>
            <a:noAutofit/>
          </a:bodyPr>
          <a:lstStyle/>
          <a:p>
            <a:pPr marL="0" indent="0">
              <a:buNone/>
            </a:pPr>
            <a:r>
              <a:rPr lang="en-US" sz="2800" b="1" dirty="0"/>
              <a:t>Lesson 2: </a:t>
            </a:r>
            <a:r>
              <a:rPr lang="en-US" sz="2800" dirty="0"/>
              <a:t>Puberty (boys and girls), sexual thought and feelings, love and </a:t>
            </a:r>
            <a:r>
              <a:rPr lang="en-US" sz="2800" dirty="0" smtClean="0"/>
              <a:t>care.</a:t>
            </a:r>
          </a:p>
          <a:p>
            <a:pPr marL="0" indent="0">
              <a:buNone/>
            </a:pPr>
            <a:r>
              <a:rPr lang="en-US" sz="2800" b="1" i="1" dirty="0" smtClean="0">
                <a:latin typeface="Times New Roman" panose="02020603050405020304" pitchFamily="18" charset="0"/>
                <a:cs typeface="Times New Roman" panose="02020603050405020304" pitchFamily="18" charset="0"/>
              </a:rPr>
              <a:t>Learning objective:</a:t>
            </a:r>
            <a:endParaRPr lang="en-US" sz="2800" b="1"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t>Identify </a:t>
            </a:r>
            <a:r>
              <a:rPr lang="en-US" sz="2800" dirty="0">
                <a:latin typeface="Times New Roman" panose="02020603050405020304" pitchFamily="18" charset="0"/>
                <a:cs typeface="Times New Roman" panose="02020603050405020304" pitchFamily="18" charset="0"/>
              </a:rPr>
              <a:t>The problems faced during puberty </a:t>
            </a:r>
            <a:endParaRPr lang="en-US" sz="2800" dirty="0" smtClean="0"/>
          </a:p>
          <a:p>
            <a:pPr>
              <a:buFont typeface="Wingdings" panose="05000000000000000000" pitchFamily="2" charset="2"/>
              <a:buChar char="v"/>
            </a:pPr>
            <a:r>
              <a:rPr lang="en-US" sz="2800" dirty="0" smtClean="0"/>
              <a:t>Puberty </a:t>
            </a:r>
            <a:r>
              <a:rPr lang="en-US" sz="2800" dirty="0"/>
              <a:t>is a period during which adolescents reach sexual maturity and become capable of reproduction. </a:t>
            </a:r>
            <a:endParaRPr lang="en-US" sz="2800" dirty="0" smtClean="0"/>
          </a:p>
          <a:p>
            <a:pPr marL="0" indent="0">
              <a:buNone/>
            </a:pPr>
            <a:r>
              <a:rPr lang="en-US" sz="2800" dirty="0" smtClean="0"/>
              <a:t>During this period, Among challenges</a:t>
            </a:r>
            <a:r>
              <a:rPr lang="en-US" sz="2800" dirty="0"/>
              <a:t> </a:t>
            </a:r>
            <a:r>
              <a:rPr lang="en-US" sz="2800" dirty="0" smtClean="0"/>
              <a:t>that teenagers face, include </a:t>
            </a:r>
            <a:r>
              <a:rPr lang="en-US" sz="2800" dirty="0"/>
              <a:t>unwanted pregnancies and sexually transmitted diseases. </a:t>
            </a:r>
          </a:p>
        </p:txBody>
      </p:sp>
    </p:spTree>
    <p:extLst>
      <p:ext uri="{BB962C8B-B14F-4D97-AF65-F5344CB8AC3E}">
        <p14:creationId xmlns:p14="http://schemas.microsoft.com/office/powerpoint/2010/main" val="22915455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Times New Roman" panose="02020603050405020304" pitchFamily="18" charset="0"/>
                <a:cs typeface="Times New Roman" panose="02020603050405020304" pitchFamily="18" charset="0"/>
              </a:rPr>
              <a:t>The problems faced during puberty</a:t>
            </a:r>
            <a:endParaRPr lang="en-US" sz="4400" dirty="0"/>
          </a:p>
        </p:txBody>
      </p:sp>
      <p:sp>
        <p:nvSpPr>
          <p:cNvPr id="3" name="Content Placeholder 2"/>
          <p:cNvSpPr>
            <a:spLocks noGrp="1"/>
          </p:cNvSpPr>
          <p:nvPr>
            <p:ph idx="1"/>
          </p:nvPr>
        </p:nvSpPr>
        <p:spPr/>
        <p:txBody>
          <a:bodyPr>
            <a:normAutofit lnSpcReduction="10000"/>
          </a:bodyPr>
          <a:lstStyle/>
          <a:p>
            <a:pPr marL="0" indent="0">
              <a:buNone/>
            </a:pPr>
            <a:r>
              <a:rPr lang="en-US" sz="2800" dirty="0" smtClean="0">
                <a:latin typeface="Times New Roman" panose="02020603050405020304" pitchFamily="18" charset="0"/>
                <a:cs typeface="Times New Roman" panose="02020603050405020304" pitchFamily="18" charset="0"/>
              </a:rPr>
              <a:t>In males, the </a:t>
            </a:r>
            <a:r>
              <a:rPr lang="en-US" sz="2800" dirty="0">
                <a:latin typeface="Times New Roman" panose="02020603050405020304" pitchFamily="18" charset="0"/>
                <a:cs typeface="Times New Roman" panose="02020603050405020304" pitchFamily="18" charset="0"/>
              </a:rPr>
              <a:t>problems faced </a:t>
            </a:r>
            <a:r>
              <a:rPr lang="en-US" sz="2800" dirty="0" smtClean="0">
                <a:latin typeface="Times New Roman" panose="02020603050405020304" pitchFamily="18" charset="0"/>
                <a:cs typeface="Times New Roman" panose="02020603050405020304" pitchFamily="18" charset="0"/>
              </a:rPr>
              <a:t>during puberty include:</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Abuse of drugs and alcohol </a:t>
            </a:r>
          </a:p>
          <a:p>
            <a:pPr>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Lack </a:t>
            </a:r>
            <a:r>
              <a:rPr lang="en-US" sz="2800" dirty="0">
                <a:latin typeface="Times New Roman" panose="02020603050405020304" pitchFamily="18" charset="0"/>
                <a:cs typeface="Times New Roman" panose="02020603050405020304" pitchFamily="18" charset="0"/>
              </a:rPr>
              <a:t>of respect for authority </a:t>
            </a:r>
          </a:p>
          <a:p>
            <a:pPr>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Fighting </a:t>
            </a:r>
            <a:r>
              <a:rPr lang="en-US" sz="2800" dirty="0">
                <a:latin typeface="Times New Roman" panose="02020603050405020304" pitchFamily="18" charset="0"/>
                <a:cs typeface="Times New Roman" panose="02020603050405020304" pitchFamily="18" charset="0"/>
              </a:rPr>
              <a:t>among peer groups </a:t>
            </a:r>
          </a:p>
          <a:p>
            <a:pPr>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Parental </a:t>
            </a:r>
            <a:r>
              <a:rPr lang="en-US" sz="2800" dirty="0">
                <a:latin typeface="Times New Roman" panose="02020603050405020304" pitchFamily="18" charset="0"/>
                <a:cs typeface="Times New Roman" panose="02020603050405020304" pitchFamily="18" charset="0"/>
              </a:rPr>
              <a:t>hatred </a:t>
            </a: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Poor </a:t>
            </a:r>
            <a:r>
              <a:rPr lang="en-US" sz="2800" dirty="0">
                <a:latin typeface="Times New Roman" panose="02020603050405020304" pitchFamily="18" charset="0"/>
                <a:cs typeface="Times New Roman" panose="02020603050405020304" pitchFamily="18" charset="0"/>
              </a:rPr>
              <a:t>hygiene and general body cleanliness</a:t>
            </a:r>
            <a:r>
              <a:rPr lang="en-US" sz="2800" dirty="0" smtClean="0">
                <a:latin typeface="Times New Roman" panose="02020603050405020304" pitchFamily="18" charset="0"/>
                <a:cs typeface="Times New Roman" panose="02020603050405020304" pitchFamily="18" charset="0"/>
              </a:rPr>
              <a:t>.</a:t>
            </a:r>
            <a:endParaRPr lang="en-US" sz="2800" dirty="0"/>
          </a:p>
          <a:p>
            <a:pPr>
              <a:buFont typeface="Wingdings" panose="05000000000000000000" pitchFamily="2" charset="2"/>
              <a:buChar char="ü"/>
            </a:pPr>
            <a:r>
              <a:rPr lang="en-US" sz="2800" dirty="0"/>
              <a:t>This is a critical time where boys need guidance and </a:t>
            </a:r>
            <a:r>
              <a:rPr lang="en-US" sz="2800" dirty="0" smtClean="0"/>
              <a:t>counseling</a:t>
            </a:r>
          </a:p>
          <a:p>
            <a:pPr marL="0" indent="0">
              <a:buNone/>
            </a:pPr>
            <a:r>
              <a:rPr lang="en-US" sz="2800" dirty="0" smtClean="0">
                <a:latin typeface="Times New Roman" panose="02020603050405020304" pitchFamily="18" charset="0"/>
                <a:cs typeface="Times New Roman" panose="02020603050405020304" pitchFamily="18" charset="0"/>
              </a:rPr>
              <a:t>Notice: Females may face unwanted pregnancy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4374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People and sexual relationships and Sexual problems and disappointment</a:t>
            </a:r>
          </a:p>
        </p:txBody>
      </p:sp>
      <p:sp>
        <p:nvSpPr>
          <p:cNvPr id="3" name="Content Placeholder 2"/>
          <p:cNvSpPr>
            <a:spLocks noGrp="1"/>
          </p:cNvSpPr>
          <p:nvPr>
            <p:ph idx="1"/>
          </p:nvPr>
        </p:nvSpPr>
        <p:spPr/>
        <p:txBody>
          <a:bodyPr>
            <a:normAutofit fontScale="92500"/>
          </a:bodyPr>
          <a:lstStyle/>
          <a:p>
            <a:pPr marL="0" indent="0">
              <a:buNone/>
            </a:pPr>
            <a:r>
              <a:rPr lang="en-US" b="1" dirty="0"/>
              <a:t>Lesson 3: </a:t>
            </a:r>
            <a:r>
              <a:rPr lang="en-US" dirty="0"/>
              <a:t>People and sexual relationships and Sexual problems and disappointment</a:t>
            </a:r>
            <a:r>
              <a:rPr lang="en-US" dirty="0" smtClean="0"/>
              <a:t>.</a:t>
            </a:r>
          </a:p>
          <a:p>
            <a:pPr marL="0" indent="0">
              <a:buNone/>
            </a:pPr>
            <a:r>
              <a:rPr lang="en-US" dirty="0" smtClean="0"/>
              <a:t>Learning objective:</a:t>
            </a:r>
            <a:endParaRPr lang="en-US" dirty="0"/>
          </a:p>
          <a:p>
            <a:endParaRPr lang="en-US" dirty="0"/>
          </a:p>
          <a:p>
            <a:pPr marL="0" indent="0">
              <a:buNone/>
            </a:pPr>
            <a:r>
              <a:rPr lang="en-US" dirty="0"/>
              <a:t>The following are forms of sexual relationships: </a:t>
            </a:r>
          </a:p>
          <a:p>
            <a:pPr marL="0" indent="0">
              <a:buNone/>
            </a:pPr>
            <a:r>
              <a:rPr lang="en-US" dirty="0"/>
              <a:t>a) </a:t>
            </a:r>
            <a:r>
              <a:rPr lang="en-US" b="1" dirty="0" smtClean="0"/>
              <a:t>Exogamy: </a:t>
            </a:r>
            <a:r>
              <a:rPr lang="en-US" dirty="0"/>
              <a:t>S</a:t>
            </a:r>
            <a:r>
              <a:rPr lang="en-US" dirty="0" smtClean="0"/>
              <a:t>ince </a:t>
            </a:r>
            <a:r>
              <a:rPr lang="en-US" dirty="0"/>
              <a:t>incest is a taboo in the Rwandan society, individuals are advised to find their mates outside their family circles. </a:t>
            </a:r>
          </a:p>
          <a:p>
            <a:pPr marL="0" indent="0">
              <a:buNone/>
            </a:pPr>
            <a:r>
              <a:rPr lang="en-US" dirty="0" smtClean="0"/>
              <a:t>b</a:t>
            </a:r>
            <a:r>
              <a:rPr lang="en-US" b="1" dirty="0" smtClean="0"/>
              <a:t>) Monogamy</a:t>
            </a:r>
            <a:r>
              <a:rPr lang="en-US" b="1" dirty="0"/>
              <a:t>: </a:t>
            </a:r>
            <a:r>
              <a:rPr lang="en-US" dirty="0"/>
              <a:t>This is a </a:t>
            </a:r>
            <a:r>
              <a:rPr lang="en-US" dirty="0" smtClean="0"/>
              <a:t>long-term </a:t>
            </a:r>
            <a:r>
              <a:rPr lang="en-US" dirty="0"/>
              <a:t>relationship between a man and a woman in which none has other sexual partners. </a:t>
            </a:r>
          </a:p>
        </p:txBody>
      </p:sp>
    </p:spTree>
    <p:extLst>
      <p:ext uri="{BB962C8B-B14F-4D97-AF65-F5344CB8AC3E}">
        <p14:creationId xmlns:p14="http://schemas.microsoft.com/office/powerpoint/2010/main" val="20343742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a:t>
            </a:r>
            <a:r>
              <a:rPr lang="en-US" dirty="0"/>
              <a:t>relationships</a:t>
            </a:r>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Polygamy: </a:t>
            </a:r>
            <a:r>
              <a:rPr lang="en-US" sz="3200" dirty="0">
                <a:latin typeface="Times New Roman" panose="02020603050405020304" pitchFamily="18" charset="0"/>
                <a:cs typeface="Times New Roman" panose="02020603050405020304" pitchFamily="18" charset="0"/>
              </a:rPr>
              <a:t>This is a long term sexual relationship of having more than one wife or husband at the same </a:t>
            </a:r>
            <a:r>
              <a:rPr lang="en-US" sz="3200" dirty="0" smtClean="0">
                <a:latin typeface="Times New Roman" panose="02020603050405020304" pitchFamily="18" charset="0"/>
                <a:cs typeface="Times New Roman" panose="02020603050405020304" pitchFamily="18" charset="0"/>
              </a:rPr>
              <a:t>time.</a:t>
            </a:r>
          </a:p>
          <a:p>
            <a:pPr marL="0" indent="0">
              <a:buNone/>
            </a:pPr>
            <a:r>
              <a:rPr lang="en-US" sz="3200" dirty="0" smtClean="0">
                <a:latin typeface="Times New Roman" panose="02020603050405020304" pitchFamily="18" charset="0"/>
                <a:cs typeface="Times New Roman" panose="02020603050405020304" pitchFamily="18" charset="0"/>
              </a:rPr>
              <a:t>d) </a:t>
            </a:r>
            <a:r>
              <a:rPr lang="en-US" sz="3200" b="1" dirty="0" smtClean="0">
                <a:latin typeface="Times New Roman" panose="02020603050405020304" pitchFamily="18" charset="0"/>
                <a:cs typeface="Times New Roman" panose="02020603050405020304" pitchFamily="18" charset="0"/>
              </a:rPr>
              <a:t>Casual </a:t>
            </a:r>
            <a:r>
              <a:rPr lang="en-US" sz="3200" b="1" dirty="0">
                <a:latin typeface="Times New Roman" panose="02020603050405020304" pitchFamily="18" charset="0"/>
                <a:cs typeface="Times New Roman" panose="02020603050405020304" pitchFamily="18" charset="0"/>
              </a:rPr>
              <a:t>relationships: </a:t>
            </a:r>
            <a:r>
              <a:rPr lang="en-US" sz="3200" dirty="0">
                <a:latin typeface="Times New Roman" panose="02020603050405020304" pitchFamily="18" charset="0"/>
                <a:cs typeface="Times New Roman" panose="02020603050405020304" pitchFamily="18" charset="0"/>
              </a:rPr>
              <a:t>This is an act of having sex with someone you do not have an attachment </a:t>
            </a:r>
            <a:r>
              <a:rPr lang="en-US" sz="3200" dirty="0" smtClean="0">
                <a:latin typeface="Times New Roman" panose="02020603050405020304" pitchFamily="18" charset="0"/>
                <a:cs typeface="Times New Roman" panose="02020603050405020304" pitchFamily="18" charset="0"/>
              </a:rPr>
              <a:t>to.</a:t>
            </a:r>
          </a:p>
          <a:p>
            <a:pPr marL="0" indent="0">
              <a:buNone/>
            </a:pPr>
            <a:r>
              <a:rPr lang="en-US" sz="3200" dirty="0" smtClean="0">
                <a:latin typeface="Times New Roman" panose="02020603050405020304" pitchFamily="18" charset="0"/>
                <a:cs typeface="Times New Roman" panose="02020603050405020304" pitchFamily="18" charset="0"/>
              </a:rPr>
              <a:t>e) </a:t>
            </a:r>
            <a:r>
              <a:rPr lang="en-US" sz="3200" b="1" dirty="0" smtClean="0">
                <a:latin typeface="Times New Roman" panose="02020603050405020304" pitchFamily="18" charset="0"/>
                <a:cs typeface="Times New Roman" panose="02020603050405020304" pitchFamily="18" charset="0"/>
              </a:rPr>
              <a:t>Dating </a:t>
            </a:r>
            <a:r>
              <a:rPr lang="en-US" sz="3200" b="1" dirty="0">
                <a:latin typeface="Times New Roman" panose="02020603050405020304" pitchFamily="18" charset="0"/>
                <a:cs typeface="Times New Roman" panose="02020603050405020304" pitchFamily="18" charset="0"/>
              </a:rPr>
              <a:t>relationships: </a:t>
            </a:r>
            <a:r>
              <a:rPr lang="en-US" sz="3200" dirty="0">
                <a:latin typeface="Times New Roman" panose="02020603050405020304" pitchFamily="18" charset="0"/>
                <a:cs typeface="Times New Roman" panose="02020603050405020304" pitchFamily="18" charset="0"/>
              </a:rPr>
              <a:t>This is when two people (a boy and a girl) go out together </a:t>
            </a:r>
          </a:p>
        </p:txBody>
      </p:sp>
    </p:spTree>
    <p:extLst>
      <p:ext uri="{BB962C8B-B14F-4D97-AF65-F5344CB8AC3E}">
        <p14:creationId xmlns:p14="http://schemas.microsoft.com/office/powerpoint/2010/main" val="15753460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Sexual problems and disappointment.</a:t>
            </a:r>
            <a:br>
              <a:rPr lang="en-US" sz="4000" dirty="0"/>
            </a:br>
            <a:endParaRPr lang="en-US" sz="40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 </a:t>
            </a:r>
            <a:r>
              <a:rPr lang="en-US" dirty="0"/>
              <a:t>following are some of the sexual disappointments. </a:t>
            </a:r>
          </a:p>
          <a:p>
            <a:pPr>
              <a:buFont typeface="Wingdings" panose="05000000000000000000" pitchFamily="2" charset="2"/>
              <a:buChar char="Ø"/>
            </a:pPr>
            <a:r>
              <a:rPr lang="en-US" b="1" dirty="0"/>
              <a:t>In males </a:t>
            </a:r>
            <a:endParaRPr lang="en-US" dirty="0"/>
          </a:p>
          <a:p>
            <a:pPr marL="0" indent="0">
              <a:buNone/>
            </a:pPr>
            <a:r>
              <a:rPr lang="en-US" dirty="0"/>
              <a:t>a) Premature ejaculation: This is a condition whereby a man cannot delay ejaculation long enough to satisfy the woman. </a:t>
            </a:r>
          </a:p>
          <a:p>
            <a:pPr marL="0" indent="0">
              <a:buNone/>
            </a:pPr>
            <a:r>
              <a:rPr lang="en-US" dirty="0"/>
              <a:t>b) Impotence: This is the inability to produce or maintain an erection. Impotence occurs as a result of fear, anxiety, disease such as diabetes and drug abuse. </a:t>
            </a:r>
          </a:p>
          <a:p>
            <a:pPr marL="0" indent="0">
              <a:buNone/>
            </a:pPr>
            <a:r>
              <a:rPr lang="en-US" dirty="0"/>
              <a:t>c) Inflammation: Blockage of the urethra occurs as a result of an infection or due to swelling of the prostrate gland. </a:t>
            </a:r>
          </a:p>
        </p:txBody>
      </p:sp>
    </p:spTree>
    <p:extLst>
      <p:ext uri="{BB962C8B-B14F-4D97-AF65-F5344CB8AC3E}">
        <p14:creationId xmlns:p14="http://schemas.microsoft.com/office/powerpoint/2010/main" val="16284878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Sexual problems and disappointment.</a:t>
            </a:r>
            <a:br>
              <a:rPr lang="en-US" sz="4000" dirty="0"/>
            </a:br>
            <a:endParaRPr lang="en-US" sz="4000" dirty="0"/>
          </a:p>
        </p:txBody>
      </p:sp>
      <p:sp>
        <p:nvSpPr>
          <p:cNvPr id="3" name="Content Placeholder 2"/>
          <p:cNvSpPr>
            <a:spLocks noGrp="1"/>
          </p:cNvSpPr>
          <p:nvPr>
            <p:ph idx="1"/>
          </p:nvPr>
        </p:nvSpPr>
        <p:spPr/>
        <p:txBody>
          <a:bodyPr>
            <a:normAutofit/>
          </a:bodyPr>
          <a:lstStyle/>
          <a:p>
            <a:pPr marL="0" indent="0">
              <a:buNone/>
            </a:pPr>
            <a:r>
              <a:rPr lang="en-US" sz="2800" b="1" dirty="0" smtClean="0">
                <a:latin typeface="Times New Roman" panose="02020603050405020304" pitchFamily="18" charset="0"/>
                <a:cs typeface="Times New Roman" panose="02020603050405020304" pitchFamily="18" charset="0"/>
              </a:rPr>
              <a:t>In </a:t>
            </a:r>
            <a:r>
              <a:rPr lang="en-US" sz="2800" b="1" dirty="0">
                <a:latin typeface="Times New Roman" panose="02020603050405020304" pitchFamily="18" charset="0"/>
                <a:cs typeface="Times New Roman" panose="02020603050405020304" pitchFamily="18" charset="0"/>
              </a:rPr>
              <a:t>females </a:t>
            </a:r>
            <a:endParaRPr lang="en-US" sz="2800" dirty="0">
              <a:latin typeface="Times New Roman" panose="02020603050405020304" pitchFamily="18" charset="0"/>
              <a:cs typeface="Times New Roman" panose="02020603050405020304" pitchFamily="18" charset="0"/>
            </a:endParaRPr>
          </a:p>
          <a:p>
            <a:pPr marL="514350" indent="-514350">
              <a:buAutoNum type="alphaLcParenR"/>
            </a:pPr>
            <a:r>
              <a:rPr lang="en-US" sz="2800" dirty="0" smtClean="0">
                <a:latin typeface="Times New Roman" panose="02020603050405020304" pitchFamily="18" charset="0"/>
                <a:cs typeface="Times New Roman" panose="02020603050405020304" pitchFamily="18" charset="0"/>
              </a:rPr>
              <a:t>Vaginal </a:t>
            </a:r>
            <a:r>
              <a:rPr lang="en-US" sz="2800" dirty="0">
                <a:latin typeface="Times New Roman" panose="02020603050405020304" pitchFamily="18" charset="0"/>
                <a:cs typeface="Times New Roman" panose="02020603050405020304" pitchFamily="18" charset="0"/>
              </a:rPr>
              <a:t>discharges: This is any abnormal discharge from the </a:t>
            </a:r>
            <a:r>
              <a:rPr lang="en-US" sz="2800" dirty="0" smtClean="0">
                <a:latin typeface="Times New Roman" panose="02020603050405020304" pitchFamily="18" charset="0"/>
                <a:cs typeface="Times New Roman" panose="02020603050405020304" pitchFamily="18" charset="0"/>
              </a:rPr>
              <a:t>vagina.</a:t>
            </a:r>
          </a:p>
          <a:p>
            <a:pPr marL="514350" indent="-514350">
              <a:buAutoNum type="alphaLcParenR"/>
            </a:pPr>
            <a:r>
              <a:rPr lang="en-US" sz="2800" dirty="0" smtClean="0">
                <a:latin typeface="Times New Roman" panose="02020603050405020304" pitchFamily="18" charset="0"/>
                <a:cs typeface="Times New Roman" panose="02020603050405020304" pitchFamily="18" charset="0"/>
              </a:rPr>
              <a:t>Functional </a:t>
            </a:r>
            <a:r>
              <a:rPr lang="en-US" sz="2800" dirty="0">
                <a:latin typeface="Times New Roman" panose="02020603050405020304" pitchFamily="18" charset="0"/>
                <a:cs typeface="Times New Roman" panose="02020603050405020304" pitchFamily="18" charset="0"/>
              </a:rPr>
              <a:t>disorders: This is the inability of a woman to experience sexual pleasure and satisfaction. This results from emotional problems, feeling of guilt and trauma. </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492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Sexual </a:t>
            </a:r>
            <a:r>
              <a:rPr lang="en-US" dirty="0"/>
              <a:t>behaviors are unacceptable in the Rwandan culture:</a:t>
            </a:r>
          </a:p>
        </p:txBody>
      </p:sp>
      <p:sp>
        <p:nvSpPr>
          <p:cNvPr id="3" name="Content Placeholder 2"/>
          <p:cNvSpPr>
            <a:spLocks noGrp="1"/>
          </p:cNvSpPr>
          <p:nvPr>
            <p:ph idx="1"/>
          </p:nvPr>
        </p:nvSpPr>
        <p:spPr/>
        <p:txBody>
          <a:bodyPr>
            <a:normAutofit/>
          </a:bodyPr>
          <a:lstStyle/>
          <a:p>
            <a:pPr marL="0" indent="0">
              <a:buNone/>
            </a:pPr>
            <a:r>
              <a:rPr lang="en-US" sz="2800" dirty="0" err="1" smtClean="0">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Incest</a:t>
            </a:r>
            <a:r>
              <a:rPr lang="en-US" sz="2800" dirty="0">
                <a:latin typeface="Times New Roman" panose="02020603050405020304" pitchFamily="18" charset="0"/>
                <a:cs typeface="Times New Roman" panose="02020603050405020304" pitchFamily="18" charset="0"/>
              </a:rPr>
              <a:t>: This is the act of having sex with a close relative. </a:t>
            </a:r>
          </a:p>
          <a:p>
            <a:pPr marL="0" indent="0">
              <a:buNone/>
            </a:pPr>
            <a:r>
              <a:rPr lang="en-US" sz="2800" dirty="0">
                <a:latin typeface="Times New Roman" panose="02020603050405020304" pitchFamily="18" charset="0"/>
                <a:cs typeface="Times New Roman" panose="02020603050405020304" pitchFamily="18" charset="0"/>
              </a:rPr>
              <a:t>ii) </a:t>
            </a:r>
            <a:r>
              <a:rPr lang="en-US" sz="2800" b="1" dirty="0">
                <a:latin typeface="Times New Roman" panose="02020603050405020304" pitchFamily="18" charset="0"/>
                <a:cs typeface="Times New Roman" panose="02020603050405020304" pitchFamily="18" charset="0"/>
              </a:rPr>
              <a:t>Homosexuality: </a:t>
            </a:r>
            <a:r>
              <a:rPr lang="en-US" sz="2800" dirty="0">
                <a:latin typeface="Times New Roman" panose="02020603050405020304" pitchFamily="18" charset="0"/>
                <a:cs typeface="Times New Roman" panose="02020603050405020304" pitchFamily="18" charset="0"/>
              </a:rPr>
              <a:t>This is where people of the same sex are engaged in a sexual relationship. </a:t>
            </a:r>
          </a:p>
          <a:p>
            <a:pPr marL="0" indent="0">
              <a:buNone/>
            </a:pPr>
            <a:r>
              <a:rPr lang="en-US" sz="2800" dirty="0">
                <a:latin typeface="Times New Roman" panose="02020603050405020304" pitchFamily="18" charset="0"/>
                <a:cs typeface="Times New Roman" panose="02020603050405020304" pitchFamily="18" charset="0"/>
              </a:rPr>
              <a:t>iii) </a:t>
            </a:r>
            <a:r>
              <a:rPr lang="en-US" sz="2800" b="1" dirty="0">
                <a:latin typeface="Times New Roman" panose="02020603050405020304" pitchFamily="18" charset="0"/>
                <a:cs typeface="Times New Roman" panose="02020603050405020304" pitchFamily="18" charset="0"/>
              </a:rPr>
              <a:t>Masturbation: </a:t>
            </a:r>
            <a:r>
              <a:rPr lang="en-US" sz="2800" dirty="0">
                <a:latin typeface="Times New Roman" panose="02020603050405020304" pitchFamily="18" charset="0"/>
                <a:cs typeface="Times New Roman" panose="02020603050405020304" pitchFamily="18" charset="0"/>
              </a:rPr>
              <a:t>The act of self-stimulation that leads to sexual satisfaction. </a:t>
            </a:r>
          </a:p>
          <a:p>
            <a:pPr marL="0" indent="0">
              <a:buNone/>
            </a:pPr>
            <a:r>
              <a:rPr lang="en-US" sz="2800" dirty="0">
                <a:latin typeface="Times New Roman" panose="02020603050405020304" pitchFamily="18" charset="0"/>
                <a:cs typeface="Times New Roman" panose="02020603050405020304" pitchFamily="18" charset="0"/>
              </a:rPr>
              <a:t>iv) </a:t>
            </a:r>
            <a:r>
              <a:rPr lang="en-US" sz="2800" b="1" dirty="0">
                <a:latin typeface="Times New Roman" panose="02020603050405020304" pitchFamily="18" charset="0"/>
                <a:cs typeface="Times New Roman" panose="02020603050405020304" pitchFamily="18" charset="0"/>
              </a:rPr>
              <a:t>Anal sexual intercourse</a:t>
            </a:r>
            <a:r>
              <a:rPr lang="en-US" sz="2800" dirty="0">
                <a:latin typeface="Times New Roman" panose="02020603050405020304" pitchFamily="18" charset="0"/>
                <a:cs typeface="Times New Roman" panose="02020603050405020304" pitchFamily="18" charset="0"/>
              </a:rPr>
              <a:t>: This is a type of sexual activity in which the penis is inserted into the anus.</a:t>
            </a:r>
          </a:p>
        </p:txBody>
      </p:sp>
    </p:spTree>
    <p:extLst>
      <p:ext uri="{BB962C8B-B14F-4D97-AF65-F5344CB8AC3E}">
        <p14:creationId xmlns:p14="http://schemas.microsoft.com/office/powerpoint/2010/main" val="29227543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Main characteristics of animals in Class Mammalia</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They are </a:t>
            </a:r>
            <a:r>
              <a:rPr lang="en-US" sz="3600" b="1" dirty="0" err="1">
                <a:latin typeface="Times New Roman" panose="02020603050405020304" pitchFamily="18" charset="0"/>
                <a:cs typeface="Times New Roman" panose="02020603050405020304" pitchFamily="18" charset="0"/>
              </a:rPr>
              <a:t>Homeothermic</a:t>
            </a:r>
            <a:r>
              <a:rPr lang="en-US" sz="3600" dirty="0">
                <a:latin typeface="Times New Roman" panose="02020603050405020304" pitchFamily="18" charset="0"/>
                <a:cs typeface="Times New Roman" panose="02020603050405020304" pitchFamily="18" charset="0"/>
              </a:rPr>
              <a:t>. Their body temperatures do not depend on the environment. It is maintained constantly. </a:t>
            </a:r>
          </a:p>
          <a:p>
            <a:pPr>
              <a:buFont typeface="Wingdings" panose="05000000000000000000" pitchFamily="2" charset="2"/>
              <a:buChar char="Ø"/>
            </a:pPr>
            <a:r>
              <a:rPr lang="en-US" sz="3600" b="1" dirty="0">
                <a:latin typeface="Times New Roman" panose="02020603050405020304" pitchFamily="18" charset="0"/>
                <a:cs typeface="Times New Roman" panose="02020603050405020304" pitchFamily="18" charset="0"/>
              </a:rPr>
              <a:t>They are </a:t>
            </a:r>
            <a:r>
              <a:rPr lang="en-US" sz="3600" b="1" dirty="0" err="1">
                <a:latin typeface="Times New Roman" panose="02020603050405020304" pitchFamily="18" charset="0"/>
                <a:cs typeface="Times New Roman" panose="02020603050405020304" pitchFamily="18" charset="0"/>
              </a:rPr>
              <a:t>heterodonts</a:t>
            </a:r>
            <a:r>
              <a:rPr lang="en-US" sz="3600" dirty="0" smtClean="0">
                <a:latin typeface="Times New Roman" panose="02020603050405020304" pitchFamily="18" charset="0"/>
                <a:cs typeface="Times New Roman" panose="02020603050405020304" pitchFamily="18" charset="0"/>
              </a:rPr>
              <a:t>. ( Have teeth that have different shapes)</a:t>
            </a:r>
          </a:p>
          <a:p>
            <a:pPr>
              <a:buFont typeface="Wingdings" panose="05000000000000000000" pitchFamily="2" charset="2"/>
              <a:buChar char="Ø"/>
            </a:pPr>
            <a:r>
              <a:rPr lang="en-US" sz="3600" dirty="0" smtClean="0">
                <a:latin typeface="Times New Roman" panose="02020603050405020304" pitchFamily="18" charset="0"/>
                <a:cs typeface="Times New Roman" panose="02020603050405020304" pitchFamily="18" charset="0"/>
              </a:rPr>
              <a:t>They warm blooded animals: </a:t>
            </a:r>
            <a:endParaRPr lang="en-US" sz="36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28208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rmAutofit fontScale="90000"/>
          </a:bodyPr>
          <a:lstStyle/>
          <a:p>
            <a:r>
              <a:rPr lang="en-US" dirty="0"/>
              <a:t>Sexual behaviors are unacceptable in the Rwandan culture:</a:t>
            </a:r>
          </a:p>
        </p:txBody>
      </p:sp>
      <p:sp>
        <p:nvSpPr>
          <p:cNvPr id="3" name="Content Placeholder 2"/>
          <p:cNvSpPr>
            <a:spLocks noGrp="1"/>
          </p:cNvSpPr>
          <p:nvPr>
            <p:ph idx="1"/>
          </p:nvPr>
        </p:nvSpPr>
        <p:spPr/>
        <p:txBody>
          <a:bodyPr>
            <a:normAutofit/>
          </a:bodyPr>
          <a:lstStyle/>
          <a:p>
            <a:pPr marL="0" indent="0">
              <a:buNone/>
            </a:pPr>
            <a:r>
              <a:rPr lang="en-US" sz="2800" dirty="0" smtClean="0"/>
              <a:t>v</a:t>
            </a:r>
            <a:r>
              <a:rPr lang="en-US" sz="2800" dirty="0"/>
              <a:t>) Rape: The act of forcing some one into sexual intercourse without consent. </a:t>
            </a:r>
          </a:p>
          <a:p>
            <a:pPr marL="0" indent="0">
              <a:buNone/>
            </a:pPr>
            <a:r>
              <a:rPr lang="en-US" sz="2800" dirty="0"/>
              <a:t>vi) Adultery: Having sex outside wedlock. </a:t>
            </a:r>
          </a:p>
          <a:p>
            <a:pPr marL="0" indent="0">
              <a:buNone/>
            </a:pPr>
            <a:r>
              <a:rPr lang="en-US" sz="2800" dirty="0"/>
              <a:t>vii) Fornication: Engaging in sex before marriage. </a:t>
            </a:r>
          </a:p>
          <a:p>
            <a:pPr marL="0" indent="0">
              <a:buNone/>
            </a:pPr>
            <a:r>
              <a:rPr lang="en-US" sz="2800" dirty="0"/>
              <a:t>viii) Sex slavery: The act of taking advantage of vulnerable individuals in a forced commercial sex. </a:t>
            </a:r>
          </a:p>
          <a:p>
            <a:pPr marL="0" indent="0">
              <a:buNone/>
            </a:pPr>
            <a:r>
              <a:rPr lang="en-US" sz="2800" dirty="0"/>
              <a:t>ix) Prostitution: Engaging in sexual relationships for financial gains.</a:t>
            </a:r>
          </a:p>
        </p:txBody>
      </p:sp>
    </p:spTree>
    <p:extLst>
      <p:ext uri="{BB962C8B-B14F-4D97-AF65-F5344CB8AC3E}">
        <p14:creationId xmlns:p14="http://schemas.microsoft.com/office/powerpoint/2010/main" val="22896892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458200" cy="1143000"/>
          </a:xfrm>
        </p:spPr>
        <p:txBody>
          <a:bodyPr>
            <a:normAutofit/>
          </a:bodyPr>
          <a:lstStyle/>
          <a:p>
            <a:r>
              <a:rPr lang="en-US" sz="3600" dirty="0" smtClean="0"/>
              <a:t>Sexuality</a:t>
            </a:r>
            <a:r>
              <a:rPr lang="en-US" sz="3600" dirty="0"/>
              <a:t>, age and </a:t>
            </a:r>
            <a:r>
              <a:rPr lang="en-US" sz="3600" dirty="0" smtClean="0"/>
              <a:t>culture and </a:t>
            </a:r>
            <a:r>
              <a:rPr lang="en-US" sz="3600" dirty="0"/>
              <a:t>Violation of human rights .</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Lesson 4:</a:t>
            </a:r>
            <a:r>
              <a:rPr lang="en-US" dirty="0"/>
              <a:t> Sexuality, age and culture; and Violation of human rights </a:t>
            </a:r>
            <a:r>
              <a:rPr lang="en-US" dirty="0" smtClean="0"/>
              <a:t>.</a:t>
            </a:r>
            <a:endParaRPr lang="en-US" dirty="0"/>
          </a:p>
          <a:p>
            <a:pPr>
              <a:buFont typeface="Wingdings" panose="05000000000000000000" pitchFamily="2" charset="2"/>
              <a:buChar char="Ø"/>
            </a:pPr>
            <a:r>
              <a:rPr lang="en-US" sz="3000" b="1" i="1" dirty="0">
                <a:latin typeface="Times New Roman" panose="02020603050405020304" pitchFamily="18" charset="0"/>
                <a:cs typeface="Times New Roman" panose="02020603050405020304" pitchFamily="18" charset="0"/>
              </a:rPr>
              <a:t>Violation of human rights includes</a:t>
            </a:r>
            <a:r>
              <a:rPr lang="en-US" sz="3000" b="1" i="1"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en-US" b="1" dirty="0" smtClean="0"/>
              <a:t> </a:t>
            </a:r>
            <a:r>
              <a:rPr lang="en-US" b="1" dirty="0"/>
              <a:t>S</a:t>
            </a:r>
            <a:r>
              <a:rPr lang="en-US" b="1" dirty="0" smtClean="0"/>
              <a:t>exual </a:t>
            </a:r>
            <a:r>
              <a:rPr lang="en-US" b="1" dirty="0"/>
              <a:t>harassment or </a:t>
            </a:r>
            <a:r>
              <a:rPr lang="en-US" b="1" dirty="0" smtClean="0"/>
              <a:t>abuse.</a:t>
            </a:r>
          </a:p>
          <a:p>
            <a:pPr>
              <a:buFont typeface="Wingdings" panose="05000000000000000000" pitchFamily="2" charset="2"/>
              <a:buChar char="ü"/>
            </a:pPr>
            <a:r>
              <a:rPr lang="en-US" b="1" dirty="0"/>
              <a:t>C</a:t>
            </a:r>
            <a:r>
              <a:rPr lang="en-US" b="1" dirty="0" smtClean="0"/>
              <a:t>oercion </a:t>
            </a:r>
            <a:r>
              <a:rPr lang="en-US" b="1" dirty="0"/>
              <a:t>and human trafficking</a:t>
            </a:r>
            <a:r>
              <a:rPr lang="en-US" dirty="0"/>
              <a:t>. </a:t>
            </a:r>
            <a:endParaRPr lang="en-US" dirty="0" smtClean="0"/>
          </a:p>
          <a:p>
            <a:pPr>
              <a:buFont typeface="Wingdings" panose="05000000000000000000" pitchFamily="2" charset="2"/>
              <a:buChar char="ü"/>
            </a:pPr>
            <a:r>
              <a:rPr lang="en-US" b="1" dirty="0" smtClean="0"/>
              <a:t>Child </a:t>
            </a:r>
            <a:r>
              <a:rPr lang="en-US" b="1" dirty="0"/>
              <a:t>sexual exploitation </a:t>
            </a:r>
            <a:r>
              <a:rPr lang="en-US" dirty="0" smtClean="0"/>
              <a:t>: Child </a:t>
            </a:r>
            <a:r>
              <a:rPr lang="en-US" dirty="0"/>
              <a:t>sexual exploitation is a type of sexual abuse in which children are sexually exploited for money, power or status. </a:t>
            </a:r>
          </a:p>
          <a:p>
            <a:pPr marL="0" indent="0">
              <a:buNone/>
            </a:pPr>
            <a:r>
              <a:rPr lang="en-US" b="1" dirty="0" smtClean="0"/>
              <a:t>EX: </a:t>
            </a:r>
            <a:r>
              <a:rPr lang="en-US" dirty="0" smtClean="0"/>
              <a:t>Some </a:t>
            </a:r>
            <a:r>
              <a:rPr lang="en-US" dirty="0"/>
              <a:t>children and young people are illegally taken into foreign countries for the purpose of sexual exploitation. This is part of human trafficking. </a:t>
            </a:r>
          </a:p>
        </p:txBody>
      </p:sp>
    </p:spTree>
    <p:extLst>
      <p:ext uri="{BB962C8B-B14F-4D97-AF65-F5344CB8AC3E}">
        <p14:creationId xmlns:p14="http://schemas.microsoft.com/office/powerpoint/2010/main" val="13513816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Sexuality</a:t>
            </a:r>
            <a:r>
              <a:rPr lang="en-US" dirty="0"/>
              <a:t>, age and </a:t>
            </a:r>
            <a:r>
              <a:rPr lang="en-US" dirty="0" smtClean="0"/>
              <a:t>culture </a:t>
            </a:r>
            <a:r>
              <a:rPr lang="en-US" dirty="0"/>
              <a:t>and Violation of human rights .</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3600" b="1" dirty="0" smtClean="0">
                <a:latin typeface="Times New Roman" panose="02020603050405020304" pitchFamily="18" charset="0"/>
                <a:cs typeface="Times New Roman" panose="02020603050405020304" pitchFamily="18" charset="0"/>
              </a:rPr>
              <a:t>Sexual </a:t>
            </a:r>
            <a:r>
              <a:rPr lang="en-US" sz="3600" b="1" dirty="0">
                <a:latin typeface="Times New Roman" panose="02020603050405020304" pitchFamily="18" charset="0"/>
                <a:cs typeface="Times New Roman" panose="02020603050405020304" pitchFamily="18" charset="0"/>
              </a:rPr>
              <a:t>assault </a:t>
            </a:r>
            <a:r>
              <a:rPr lang="en-US" sz="3600" dirty="0" smtClean="0">
                <a:latin typeface="Times New Roman" panose="02020603050405020304" pitchFamily="18" charset="0"/>
                <a:cs typeface="Times New Roman" panose="02020603050405020304" pitchFamily="18" charset="0"/>
              </a:rPr>
              <a:t>: Sexual </a:t>
            </a:r>
            <a:r>
              <a:rPr lang="en-US" sz="3600" dirty="0">
                <a:latin typeface="Times New Roman" panose="02020603050405020304" pitchFamily="18" charset="0"/>
                <a:cs typeface="Times New Roman" panose="02020603050405020304" pitchFamily="18" charset="0"/>
              </a:rPr>
              <a:t>assault is any forced or coerced sexual contact or behavior that happens without consent. </a:t>
            </a:r>
            <a:r>
              <a:rPr lang="en-US" sz="3600" dirty="0" smtClean="0">
                <a:latin typeface="Times New Roman" panose="02020603050405020304" pitchFamily="18" charset="0"/>
                <a:cs typeface="Times New Roman" panose="02020603050405020304" pitchFamily="18" charset="0"/>
              </a:rPr>
              <a:t> includes </a:t>
            </a:r>
            <a:r>
              <a:rPr lang="en-US" sz="3600" dirty="0">
                <a:latin typeface="Times New Roman" panose="02020603050405020304" pitchFamily="18" charset="0"/>
                <a:cs typeface="Times New Roman" panose="02020603050405020304" pitchFamily="18" charset="0"/>
              </a:rPr>
              <a:t>rape and attempted rape, child molestation, and sexual harassment or use of threats. </a:t>
            </a:r>
          </a:p>
        </p:txBody>
      </p:sp>
    </p:spTree>
    <p:extLst>
      <p:ext uri="{BB962C8B-B14F-4D97-AF65-F5344CB8AC3E}">
        <p14:creationId xmlns:p14="http://schemas.microsoft.com/office/powerpoint/2010/main" val="17321831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Unit 15: </a:t>
            </a:r>
            <a:r>
              <a:rPr lang="en-US" dirty="0"/>
              <a:t>Pregnancy prevention.</a:t>
            </a:r>
          </a:p>
        </p:txBody>
      </p:sp>
      <p:sp>
        <p:nvSpPr>
          <p:cNvPr id="3" name="Content Placeholder 2"/>
          <p:cNvSpPr>
            <a:spLocks noGrp="1"/>
          </p:cNvSpPr>
          <p:nvPr>
            <p:ph idx="1"/>
          </p:nvPr>
        </p:nvSpPr>
        <p:spPr/>
        <p:txBody>
          <a:bodyPr>
            <a:normAutofit/>
          </a:bodyPr>
          <a:lstStyle/>
          <a:p>
            <a:pPr marL="0" indent="0">
              <a:buNone/>
            </a:pPr>
            <a:r>
              <a:rPr lang="en-US" sz="2800" b="1" dirty="0">
                <a:latin typeface="Times New Roman" panose="02020603050405020304" pitchFamily="18" charset="0"/>
                <a:cs typeface="Times New Roman" panose="02020603050405020304" pitchFamily="18" charset="0"/>
              </a:rPr>
              <a:t>Lesson 1: </a:t>
            </a:r>
            <a:r>
              <a:rPr lang="en-US" sz="2800" dirty="0">
                <a:latin typeface="Times New Roman" panose="02020603050405020304" pitchFamily="18" charset="0"/>
                <a:cs typeface="Times New Roman" panose="02020603050405020304" pitchFamily="18" charset="0"/>
              </a:rPr>
              <a:t>Abstinence and Common myths about </a:t>
            </a:r>
            <a:r>
              <a:rPr lang="en-US" sz="2800" dirty="0" smtClean="0">
                <a:latin typeface="Times New Roman" panose="02020603050405020304" pitchFamily="18" charset="0"/>
                <a:cs typeface="Times New Roman" panose="02020603050405020304" pitchFamily="18" charset="0"/>
              </a:rPr>
              <a:t>contraceptives.</a:t>
            </a:r>
            <a:endParaRPr lang="en-US" sz="2800" dirty="0">
              <a:latin typeface="Times New Roman" panose="02020603050405020304" pitchFamily="18" charset="0"/>
              <a:cs typeface="Times New Roman" panose="02020603050405020304" pitchFamily="18" charset="0"/>
            </a:endParaRPr>
          </a:p>
          <a:p>
            <a:pPr marL="0" indent="0">
              <a:buNone/>
            </a:pPr>
            <a:r>
              <a:rPr lang="en-US" sz="2800" b="1" i="1"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sz="2800" dirty="0" smtClean="0"/>
              <a:t>Identify </a:t>
            </a:r>
            <a:r>
              <a:rPr lang="en-US" sz="2800" dirty="0"/>
              <a:t>effective ways of preventing unintended pregnancy. </a:t>
            </a:r>
          </a:p>
          <a:p>
            <a:pPr>
              <a:buFont typeface="Wingdings" panose="05000000000000000000" pitchFamily="2" charset="2"/>
              <a:buChar char="Ø"/>
            </a:pPr>
            <a:r>
              <a:rPr lang="en-US" sz="2800" dirty="0" smtClean="0"/>
              <a:t> </a:t>
            </a:r>
            <a:r>
              <a:rPr lang="en-US" sz="2800" dirty="0"/>
              <a:t>Outline forms of contraceptive methods and their working mechanisms. </a:t>
            </a:r>
          </a:p>
          <a:p>
            <a:pPr>
              <a:buFont typeface="Wingdings" panose="05000000000000000000" pitchFamily="2" charset="2"/>
              <a:buChar char="Ø"/>
            </a:pPr>
            <a:r>
              <a:rPr lang="en-US" sz="2800" dirty="0" smtClean="0"/>
              <a:t>Demonstrate </a:t>
            </a:r>
            <a:r>
              <a:rPr lang="en-US" sz="2800" dirty="0"/>
              <a:t>confidence in discussing different contraceptive methods. 	</a:t>
            </a:r>
          </a:p>
          <a:p>
            <a:pPr marL="0" indent="0">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8132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CONTRACEPTIVES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Contraceptives </a:t>
            </a:r>
            <a:r>
              <a:rPr lang="en-US" dirty="0"/>
              <a:t>are the things that are used to prevent occurrence of pregnancies</a:t>
            </a:r>
            <a:r>
              <a:rPr lang="en-US" dirty="0" smtClean="0"/>
              <a:t>.</a:t>
            </a:r>
          </a:p>
          <a:p>
            <a:pPr marL="0" indent="0">
              <a:buNone/>
            </a:pPr>
            <a:r>
              <a:rPr lang="en-US" b="1" dirty="0" smtClean="0"/>
              <a:t>Common </a:t>
            </a:r>
            <a:r>
              <a:rPr lang="en-US" b="1" dirty="0"/>
              <a:t>myths about contraceptives </a:t>
            </a:r>
            <a:endParaRPr lang="en-US" dirty="0"/>
          </a:p>
          <a:p>
            <a:pPr marL="0" indent="0">
              <a:buNone/>
            </a:pPr>
            <a:r>
              <a:rPr lang="en-US" dirty="0" err="1"/>
              <a:t>i</a:t>
            </a:r>
            <a:r>
              <a:rPr lang="en-US" dirty="0"/>
              <a:t>. Birth control pills make women gain weight and can cause cancer. </a:t>
            </a:r>
          </a:p>
          <a:p>
            <a:pPr marL="0" indent="0">
              <a:buNone/>
            </a:pPr>
            <a:r>
              <a:rPr lang="en-US" dirty="0"/>
              <a:t>ii. The birth control pill has to be taken at the same time every day. </a:t>
            </a:r>
          </a:p>
          <a:p>
            <a:pPr marL="0" indent="0">
              <a:buNone/>
            </a:pPr>
            <a:r>
              <a:rPr lang="en-US" dirty="0"/>
              <a:t>iii. Mothers who breast feed do not need to be on birth control pill.</a:t>
            </a:r>
          </a:p>
        </p:txBody>
      </p:sp>
    </p:spTree>
    <p:extLst>
      <p:ext uri="{BB962C8B-B14F-4D97-AF65-F5344CB8AC3E}">
        <p14:creationId xmlns:p14="http://schemas.microsoft.com/office/powerpoint/2010/main" val="38886114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CONTRACEPTIVES</a:t>
            </a:r>
          </a:p>
        </p:txBody>
      </p:sp>
      <p:sp>
        <p:nvSpPr>
          <p:cNvPr id="3" name="Content Placeholder 2"/>
          <p:cNvSpPr>
            <a:spLocks noGrp="1"/>
          </p:cNvSpPr>
          <p:nvPr>
            <p:ph idx="1"/>
          </p:nvPr>
        </p:nvSpPr>
        <p:spPr/>
        <p:txBody>
          <a:bodyPr>
            <a:normAutofit/>
          </a:bodyPr>
          <a:lstStyle/>
          <a:p>
            <a:pPr marL="0" indent="0">
              <a:buNone/>
            </a:pPr>
            <a:r>
              <a:rPr lang="en-US" dirty="0" smtClean="0"/>
              <a:t>iv</a:t>
            </a:r>
            <a:r>
              <a:rPr lang="en-US" dirty="0"/>
              <a:t>. Being on the pill for a long time makes it harder to get pregnant later. </a:t>
            </a:r>
          </a:p>
          <a:p>
            <a:pPr marL="0" indent="0">
              <a:buNone/>
            </a:pPr>
            <a:r>
              <a:rPr lang="en-US" dirty="0"/>
              <a:t>v. Newer forms of birth control methods are not as safe as the older ones. </a:t>
            </a:r>
          </a:p>
          <a:p>
            <a:pPr marL="0" indent="0">
              <a:buNone/>
            </a:pPr>
            <a:r>
              <a:rPr lang="en-US" dirty="0"/>
              <a:t>vi. Intra uterine device (IUD) should be used by women who already have children. </a:t>
            </a:r>
          </a:p>
          <a:p>
            <a:pPr marL="0" indent="0">
              <a:buNone/>
            </a:pPr>
            <a:r>
              <a:rPr lang="en-US" dirty="0"/>
              <a:t>vii. It is unhealthy to use birth control to skip your period. </a:t>
            </a:r>
          </a:p>
          <a:p>
            <a:pPr marL="0" indent="0">
              <a:buNone/>
            </a:pPr>
            <a:r>
              <a:rPr lang="en-US" dirty="0"/>
              <a:t>viii. A girl cannot get pregnant when she has sex for the first time.</a:t>
            </a:r>
          </a:p>
        </p:txBody>
      </p:sp>
    </p:spTree>
    <p:extLst>
      <p:ext uri="{BB962C8B-B14F-4D97-AF65-F5344CB8AC3E}">
        <p14:creationId xmlns:p14="http://schemas.microsoft.com/office/powerpoint/2010/main" val="12830287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Importance of using contraceptives:</a:t>
            </a:r>
            <a:br>
              <a:rPr lang="en-US" sz="3600" b="1" dirty="0">
                <a:latin typeface="Times New Roman" panose="02020603050405020304" pitchFamily="18" charset="0"/>
                <a:cs typeface="Times New Roman" panose="02020603050405020304" pitchFamily="18" charset="0"/>
              </a:rPr>
            </a:br>
            <a:endParaRPr lang="en-US" sz="3600" dirty="0"/>
          </a:p>
        </p:txBody>
      </p:sp>
      <p:sp>
        <p:nvSpPr>
          <p:cNvPr id="3" name="Content Placeholder 2"/>
          <p:cNvSpPr>
            <a:spLocks noGrp="1"/>
          </p:cNvSpPr>
          <p:nvPr>
            <p:ph idx="1"/>
          </p:nvPr>
        </p:nvSpPr>
        <p:spPr/>
        <p:txBody>
          <a:bodyPr>
            <a:normAutofit/>
          </a:bodyPr>
          <a:lstStyle/>
          <a:p>
            <a:pPr marL="0" indent="0">
              <a:buNone/>
            </a:pPr>
            <a:r>
              <a:rPr lang="en-US" sz="3200" b="1" dirty="0" smtClean="0">
                <a:latin typeface="Times New Roman" panose="02020603050405020304" pitchFamily="18" charset="0"/>
                <a:cs typeface="Times New Roman" panose="02020603050405020304" pitchFamily="18" charset="0"/>
              </a:rPr>
              <a:t>Lesson </a:t>
            </a:r>
            <a:r>
              <a:rPr lang="en-US" sz="3200" b="1" dirty="0">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Importance of the use of contraceptive methods.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b="1" i="1"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sz="3200" b="1" dirty="0" smtClean="0">
                <a:latin typeface="Times New Roman" panose="02020603050405020304" pitchFamily="18" charset="0"/>
                <a:cs typeface="Times New Roman" panose="02020603050405020304" pitchFamily="18" charset="0"/>
              </a:rPr>
              <a:t>Explain the role of contraceptives:</a:t>
            </a:r>
            <a:endParaRPr lang="en-US" sz="3200" b="1" dirty="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Importance </a:t>
            </a:r>
            <a:r>
              <a:rPr lang="en-US" sz="3200" b="1" dirty="0">
                <a:latin typeface="Times New Roman" panose="02020603050405020304" pitchFamily="18" charset="0"/>
                <a:cs typeface="Times New Roman" panose="02020603050405020304" pitchFamily="18" charset="0"/>
              </a:rPr>
              <a:t>of using </a:t>
            </a:r>
            <a:r>
              <a:rPr lang="en-US" sz="3200" b="1" dirty="0" smtClean="0">
                <a:latin typeface="Times New Roman" panose="02020603050405020304" pitchFamily="18" charset="0"/>
                <a:cs typeface="Times New Roman" panose="02020603050405020304" pitchFamily="18" charset="0"/>
              </a:rPr>
              <a:t>contraceptives:</a:t>
            </a:r>
          </a:p>
          <a:p>
            <a:pPr marL="0" indent="0">
              <a:buNone/>
            </a:pPr>
            <a:r>
              <a:rPr lang="en-US" sz="3200" dirty="0" smtClean="0">
                <a:latin typeface="Times New Roman" panose="02020603050405020304" pitchFamily="18" charset="0"/>
                <a:cs typeface="Times New Roman" panose="02020603050405020304" pitchFamily="18" charset="0"/>
              </a:rPr>
              <a:t>It </a:t>
            </a:r>
            <a:r>
              <a:rPr lang="en-US" sz="3200" dirty="0">
                <a:latin typeface="Times New Roman" panose="02020603050405020304" pitchFamily="18" charset="0"/>
                <a:cs typeface="Times New Roman" panose="02020603050405020304" pitchFamily="18" charset="0"/>
              </a:rPr>
              <a:t>allows couples to have their desired number of children, and control the spacing and timing of their births. </a:t>
            </a:r>
            <a:endParaRPr lang="en-US" sz="3200" dirty="0" smtClean="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3332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Natural contraceptive methods</a:t>
            </a:r>
            <a:endParaRPr lang="en-US" dirty="0"/>
          </a:p>
        </p:txBody>
      </p:sp>
      <p:sp>
        <p:nvSpPr>
          <p:cNvPr id="3" name="Content Placeholder 2"/>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rPr>
              <a:t>Lesson 3: </a:t>
            </a:r>
            <a:r>
              <a:rPr lang="en-US" dirty="0">
                <a:latin typeface="Times New Roman" panose="02020603050405020304" pitchFamily="18" charset="0"/>
                <a:cs typeface="Times New Roman" panose="02020603050405020304" pitchFamily="18" charset="0"/>
              </a:rPr>
              <a:t>Natural contraceptive methods; calendar (cycle beads), billings, lactation amenorrhea. </a:t>
            </a:r>
            <a:endParaRPr lang="en-US" dirty="0" smtClean="0">
              <a:latin typeface="Times New Roman" panose="02020603050405020304" pitchFamily="18" charset="0"/>
              <a:cs typeface="Times New Roman" panose="02020603050405020304" pitchFamily="18" charset="0"/>
            </a:endParaRPr>
          </a:p>
          <a:p>
            <a:pPr marL="0" indent="0">
              <a:buNone/>
            </a:pPr>
            <a:r>
              <a:rPr lang="en-US" b="1" dirty="0" smtClean="0">
                <a:latin typeface="Times New Roman" panose="02020603050405020304" pitchFamily="18" charset="0"/>
                <a:cs typeface="Times New Roman" panose="02020603050405020304" pitchFamily="18" charset="0"/>
              </a:rPr>
              <a:t>Learning objective:</a:t>
            </a:r>
            <a:endParaRPr lang="en-US"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Outline forms of contraceptive methods and their working mechanisms. </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Demonstrate confidence in discussing different contraceptive methods. </a:t>
            </a:r>
            <a:r>
              <a:rPr lang="en-US" dirty="0"/>
              <a:t>	</a:t>
            </a:r>
          </a:p>
          <a:p>
            <a:pPr marL="0" indent="0">
              <a:buNone/>
            </a:pPr>
            <a:endParaRPr lang="en-US" dirty="0"/>
          </a:p>
        </p:txBody>
      </p:sp>
    </p:spTree>
    <p:extLst>
      <p:ext uri="{BB962C8B-B14F-4D97-AF65-F5344CB8AC3E}">
        <p14:creationId xmlns:p14="http://schemas.microsoft.com/office/powerpoint/2010/main" val="20198102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t>Advantages of natural contraception </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Advantages </a:t>
            </a:r>
            <a:r>
              <a:rPr lang="en-US" b="1" dirty="0"/>
              <a:t>of natural contraception </a:t>
            </a:r>
            <a:endParaRPr lang="en-US" dirty="0"/>
          </a:p>
          <a:p>
            <a:pPr marL="0" indent="0">
              <a:buNone/>
            </a:pPr>
            <a:r>
              <a:rPr lang="en-US" dirty="0"/>
              <a:t>a) Effective method of birth control. </a:t>
            </a:r>
          </a:p>
          <a:p>
            <a:pPr marL="0" indent="0">
              <a:buNone/>
            </a:pPr>
            <a:r>
              <a:rPr lang="en-US" dirty="0"/>
              <a:t>b) Have no negative health side effects. </a:t>
            </a:r>
          </a:p>
          <a:p>
            <a:pPr marL="0" indent="0">
              <a:buNone/>
            </a:pPr>
            <a:r>
              <a:rPr lang="en-US" dirty="0"/>
              <a:t>c) An alternative for women who cannot or do not want to use hormonal methods. </a:t>
            </a:r>
          </a:p>
          <a:p>
            <a:pPr marL="0" indent="0">
              <a:buNone/>
            </a:pPr>
            <a:r>
              <a:rPr lang="en-US" dirty="0"/>
              <a:t>d) Promotes positive body awareness. </a:t>
            </a:r>
          </a:p>
          <a:p>
            <a:pPr marL="0" indent="0">
              <a:buNone/>
            </a:pPr>
            <a:r>
              <a:rPr lang="en-US" dirty="0"/>
              <a:t>e) Consistent with many religious beliefs and lifestyles. </a:t>
            </a:r>
          </a:p>
          <a:p>
            <a:pPr marL="0" indent="0">
              <a:buNone/>
            </a:pPr>
            <a:r>
              <a:rPr lang="en-US" dirty="0"/>
              <a:t>f) Alerts women to reproductive health and fertility concerns. </a:t>
            </a:r>
          </a:p>
        </p:txBody>
      </p:sp>
    </p:spTree>
    <p:extLst>
      <p:ext uri="{BB962C8B-B14F-4D97-AF65-F5344CB8AC3E}">
        <p14:creationId xmlns:p14="http://schemas.microsoft.com/office/powerpoint/2010/main" val="17275811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Disadvantages of natural contraception </a:t>
            </a:r>
            <a:r>
              <a:rPr lang="en-US" sz="3600" dirty="0"/>
              <a:t/>
            </a:r>
            <a:br>
              <a:rPr lang="en-US" sz="3600" dirty="0"/>
            </a:br>
            <a:endParaRPr lang="en-US" sz="3600" dirty="0"/>
          </a:p>
        </p:txBody>
      </p:sp>
      <p:sp>
        <p:nvSpPr>
          <p:cNvPr id="3" name="Content Placeholder 2"/>
          <p:cNvSpPr>
            <a:spLocks noGrp="1"/>
          </p:cNvSpPr>
          <p:nvPr>
            <p:ph idx="1"/>
          </p:nvPr>
        </p:nvSpPr>
        <p:spPr/>
        <p:txBody>
          <a:bodyPr>
            <a:normAutofit/>
          </a:bodyPr>
          <a:lstStyle/>
          <a:p>
            <a:pPr marL="0" indent="0">
              <a:buNone/>
            </a:pPr>
            <a:r>
              <a:rPr lang="en-US" b="1" dirty="0" smtClean="0"/>
              <a:t>Disadvantages </a:t>
            </a:r>
            <a:r>
              <a:rPr lang="en-US" b="1" dirty="0"/>
              <a:t>of natural contraception </a:t>
            </a:r>
            <a:endParaRPr lang="en-US" dirty="0"/>
          </a:p>
          <a:p>
            <a:pPr marL="0" indent="0">
              <a:buNone/>
            </a:pPr>
            <a:r>
              <a:rPr lang="en-US" dirty="0"/>
              <a:t>a) Provides no protection from sexually transmitted infections. </a:t>
            </a:r>
          </a:p>
          <a:p>
            <a:pPr marL="0" indent="0">
              <a:buNone/>
            </a:pPr>
            <a:r>
              <a:rPr lang="en-US" dirty="0"/>
              <a:t>b) Often difficult to find trained instructors. </a:t>
            </a:r>
          </a:p>
          <a:p>
            <a:pPr marL="0" indent="0">
              <a:buNone/>
            </a:pPr>
            <a:r>
              <a:rPr lang="en-US" dirty="0"/>
              <a:t>c) Requires time to learn (usually 3 to 6 cycles). </a:t>
            </a:r>
            <a:endParaRPr lang="en-US" dirty="0" smtClean="0"/>
          </a:p>
          <a:p>
            <a:pPr marL="0" indent="0">
              <a:buNone/>
            </a:pPr>
            <a:r>
              <a:rPr lang="en-US" dirty="0" smtClean="0"/>
              <a:t>d</a:t>
            </a:r>
            <a:r>
              <a:rPr lang="en-US" dirty="0"/>
              <a:t>) Requires discipline and commitment to chart fertility signs and follow the rules to avoid pregnancy. </a:t>
            </a:r>
          </a:p>
          <a:p>
            <a:pPr marL="0" indent="0">
              <a:buNone/>
            </a:pPr>
            <a:r>
              <a:rPr lang="en-US" dirty="0"/>
              <a:t>e) Times of abstinence from intercourse may be a challenge for some couples. </a:t>
            </a:r>
          </a:p>
        </p:txBody>
      </p:sp>
    </p:spTree>
    <p:extLst>
      <p:ext uri="{BB962C8B-B14F-4D97-AF65-F5344CB8AC3E}">
        <p14:creationId xmlns:p14="http://schemas.microsoft.com/office/powerpoint/2010/main" val="20408587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 </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List any five common features common to animals in phylum chordate. </a:t>
            </a:r>
          </a:p>
          <a:p>
            <a:pPr marL="514350" indent="-514350">
              <a:buAutoNum type="arabicPeriod"/>
            </a:pPr>
            <a:r>
              <a:rPr lang="en-US" dirty="0" smtClean="0"/>
              <a:t>Illustrate the five classes of animals in this phylum chordate. </a:t>
            </a:r>
            <a:endParaRPr lang="en-US" dirty="0"/>
          </a:p>
        </p:txBody>
      </p:sp>
    </p:spTree>
    <p:extLst>
      <p:ext uri="{BB962C8B-B14F-4D97-AF65-F5344CB8AC3E}">
        <p14:creationId xmlns:p14="http://schemas.microsoft.com/office/powerpoint/2010/main" val="89868267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Types of natural contraception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Types of </a:t>
            </a:r>
            <a:r>
              <a:rPr lang="en-US" b="1" dirty="0"/>
              <a:t>natural contraception </a:t>
            </a:r>
          </a:p>
          <a:p>
            <a:pPr marL="514350" indent="-514350">
              <a:buAutoNum type="alphaLcParenR"/>
            </a:pPr>
            <a:r>
              <a:rPr lang="en-US" b="1" dirty="0" smtClean="0"/>
              <a:t>Abstinence </a:t>
            </a:r>
            <a:r>
              <a:rPr lang="en-US" dirty="0" smtClean="0"/>
              <a:t>: Sexual </a:t>
            </a:r>
            <a:r>
              <a:rPr lang="en-US" dirty="0"/>
              <a:t>abstinence is the avoidance of vaginal intercourse. </a:t>
            </a:r>
            <a:endParaRPr lang="en-US" dirty="0" smtClean="0"/>
          </a:p>
          <a:p>
            <a:pPr marL="0" indent="0">
              <a:buNone/>
            </a:pPr>
            <a:r>
              <a:rPr lang="en-US" b="1" dirty="0" smtClean="0"/>
              <a:t>Advantages </a:t>
            </a:r>
            <a:r>
              <a:rPr lang="en-US" b="1" dirty="0"/>
              <a:t>of abstinence </a:t>
            </a:r>
            <a:endParaRPr lang="en-US" dirty="0"/>
          </a:p>
          <a:p>
            <a:pPr marL="0" indent="0">
              <a:buNone/>
            </a:pPr>
            <a:r>
              <a:rPr lang="en-US" dirty="0"/>
              <a:t>a) Minimal risk of misuse. </a:t>
            </a:r>
          </a:p>
          <a:p>
            <a:pPr marL="0" indent="0">
              <a:buNone/>
            </a:pPr>
            <a:r>
              <a:rPr lang="en-US" dirty="0"/>
              <a:t>b) Prevents transmission of STIs including HIV and AIDS. </a:t>
            </a:r>
          </a:p>
          <a:p>
            <a:pPr marL="0" indent="0">
              <a:buNone/>
            </a:pPr>
            <a:r>
              <a:rPr lang="en-US" dirty="0"/>
              <a:t>c) No physical side effects. </a:t>
            </a:r>
          </a:p>
          <a:p>
            <a:pPr marL="0" indent="0">
              <a:buNone/>
            </a:pPr>
            <a:r>
              <a:rPr lang="en-US" dirty="0"/>
              <a:t>d) No need to visit a health care provider. </a:t>
            </a:r>
          </a:p>
          <a:p>
            <a:pPr marL="0" indent="0">
              <a:buNone/>
            </a:pPr>
            <a:r>
              <a:rPr lang="en-US" dirty="0"/>
              <a:t>e) No cost involved .</a:t>
            </a:r>
          </a:p>
        </p:txBody>
      </p:sp>
    </p:spTree>
    <p:extLst>
      <p:ext uri="{BB962C8B-B14F-4D97-AF65-F5344CB8AC3E}">
        <p14:creationId xmlns:p14="http://schemas.microsoft.com/office/powerpoint/2010/main" val="42156305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natural contraception</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smtClean="0"/>
              <a:t>b</a:t>
            </a:r>
            <a:r>
              <a:rPr lang="en-US" b="1" dirty="0"/>
              <a:t>) </a:t>
            </a:r>
            <a:r>
              <a:rPr lang="en-US" sz="2800" b="1" dirty="0"/>
              <a:t>Lactation Amenorrhea Method (LAM</a:t>
            </a:r>
            <a:r>
              <a:rPr lang="en-US" sz="2800" b="1" dirty="0" smtClean="0"/>
              <a:t>): </a:t>
            </a:r>
            <a:r>
              <a:rPr lang="en-US" sz="2800" dirty="0" smtClean="0"/>
              <a:t>It </a:t>
            </a:r>
            <a:r>
              <a:rPr lang="en-US" sz="2800" dirty="0"/>
              <a:t>is used by a mother who has just given birth and is exclusively breastfeeding. This method is highly effective for the first six </a:t>
            </a:r>
            <a:r>
              <a:rPr lang="en-US" sz="2800" dirty="0" smtClean="0"/>
              <a:t>months</a:t>
            </a:r>
            <a:r>
              <a:rPr lang="en-US" sz="2800" dirty="0"/>
              <a:t> </a:t>
            </a:r>
            <a:r>
              <a:rPr lang="en-US" sz="2800" dirty="0" smtClean="0"/>
              <a:t>after childbirth. The </a:t>
            </a:r>
            <a:r>
              <a:rPr lang="en-US" sz="2800" dirty="0"/>
              <a:t>mother has to breastfeed the baby at least every four hours during the day and every six hours through the night</a:t>
            </a:r>
            <a:r>
              <a:rPr lang="en-US" sz="2800" dirty="0" smtClean="0"/>
              <a:t>.</a:t>
            </a:r>
          </a:p>
          <a:p>
            <a:pPr marL="0" indent="0">
              <a:buNone/>
            </a:pPr>
            <a:r>
              <a:rPr lang="en-US" sz="2800" b="1" dirty="0" smtClean="0"/>
              <a:t>c</a:t>
            </a:r>
            <a:r>
              <a:rPr lang="en-US" sz="2800" b="1" dirty="0"/>
              <a:t>) Temperature </a:t>
            </a:r>
            <a:r>
              <a:rPr lang="en-US" sz="2800" b="1" dirty="0" smtClean="0"/>
              <a:t>method:</a:t>
            </a:r>
            <a:r>
              <a:rPr lang="en-US" sz="2800" dirty="0"/>
              <a:t> </a:t>
            </a:r>
            <a:r>
              <a:rPr lang="en-US" sz="2800" dirty="0" smtClean="0"/>
              <a:t>It </a:t>
            </a:r>
            <a:r>
              <a:rPr lang="en-US" sz="2800" dirty="0"/>
              <a:t>is a type of natural family planning where a woman measures her basal body </a:t>
            </a:r>
            <a:r>
              <a:rPr lang="en-US" sz="2800" dirty="0" smtClean="0"/>
              <a:t>temperature: It </a:t>
            </a:r>
            <a:r>
              <a:rPr lang="en-US" sz="2800" dirty="0"/>
              <a:t>is believed that ovulation may cause a slight increase in basal body temperature. </a:t>
            </a:r>
          </a:p>
          <a:p>
            <a:pPr marL="0" indent="0">
              <a:buNone/>
            </a:pPr>
            <a:endParaRPr lang="en-US" sz="2800" dirty="0"/>
          </a:p>
        </p:txBody>
      </p:sp>
    </p:spTree>
    <p:extLst>
      <p:ext uri="{BB962C8B-B14F-4D97-AF65-F5344CB8AC3E}">
        <p14:creationId xmlns:p14="http://schemas.microsoft.com/office/powerpoint/2010/main" val="36441055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natural contraception</a:t>
            </a:r>
            <a:endParaRPr lang="en-US" dirty="0"/>
          </a:p>
        </p:txBody>
      </p:sp>
      <p:sp>
        <p:nvSpPr>
          <p:cNvPr id="3" name="Content Placeholder 2"/>
          <p:cNvSpPr>
            <a:spLocks noGrp="1"/>
          </p:cNvSpPr>
          <p:nvPr>
            <p:ph idx="1"/>
          </p:nvPr>
        </p:nvSpPr>
        <p:spPr/>
        <p:txBody>
          <a:bodyPr/>
          <a:lstStyle/>
          <a:p>
            <a:pPr marL="0" indent="0">
              <a:buNone/>
            </a:pPr>
            <a:r>
              <a:rPr lang="en-US" sz="1800" b="1" dirty="0" smtClean="0"/>
              <a:t>d</a:t>
            </a:r>
            <a:r>
              <a:rPr lang="en-US" sz="1800" b="1" dirty="0"/>
              <a:t>) Calendar method </a:t>
            </a:r>
            <a:r>
              <a:rPr lang="en-US" sz="1800" dirty="0" smtClean="0"/>
              <a:t>: Calendar </a:t>
            </a:r>
            <a:r>
              <a:rPr lang="en-US" sz="1800" dirty="0"/>
              <a:t>method is also known as Rhythm method or cycle </a:t>
            </a:r>
            <a:r>
              <a:rPr lang="en-US" sz="1800" dirty="0" smtClean="0"/>
              <a:t>beads</a:t>
            </a:r>
            <a:r>
              <a:rPr lang="en-US" dirty="0" smtClean="0"/>
              <a:t>. </a:t>
            </a:r>
          </a:p>
          <a:p>
            <a:pPr marL="0" indent="0">
              <a:buNone/>
            </a:pPr>
            <a:endParaRPr lang="en-US" dirty="0"/>
          </a:p>
        </p:txBody>
      </p:sp>
      <p:pic>
        <p:nvPicPr>
          <p:cNvPr id="4" name="Picture 3"/>
          <p:cNvPicPr>
            <a:picLocks noChangeAspect="1"/>
          </p:cNvPicPr>
          <p:nvPr/>
        </p:nvPicPr>
        <p:blipFill>
          <a:blip r:embed="rId2"/>
          <a:stretch>
            <a:fillRect/>
          </a:stretch>
        </p:blipFill>
        <p:spPr>
          <a:xfrm>
            <a:off x="2286000" y="2225040"/>
            <a:ext cx="4343400" cy="4404360"/>
          </a:xfrm>
          <a:prstGeom prst="rect">
            <a:avLst/>
          </a:prstGeom>
        </p:spPr>
      </p:pic>
    </p:spTree>
    <p:extLst>
      <p:ext uri="{BB962C8B-B14F-4D97-AF65-F5344CB8AC3E}">
        <p14:creationId xmlns:p14="http://schemas.microsoft.com/office/powerpoint/2010/main" val="18865943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smtClean="0"/>
              <a:t> </a:t>
            </a:r>
            <a:r>
              <a:rPr lang="en-US" b="1" dirty="0"/>
              <a:t>The Billings Ovulation Method </a:t>
            </a:r>
            <a:endParaRPr lang="en-US" dirty="0"/>
          </a:p>
        </p:txBody>
      </p:sp>
      <p:sp>
        <p:nvSpPr>
          <p:cNvPr id="5" name="Content Placeholder 4"/>
          <p:cNvSpPr>
            <a:spLocks noGrp="1"/>
          </p:cNvSpPr>
          <p:nvPr>
            <p:ph idx="1"/>
          </p:nvPr>
        </p:nvSpPr>
        <p:spPr/>
        <p:txBody>
          <a:bodyPr/>
          <a:lstStyle/>
          <a:p>
            <a:pPr marL="0" indent="0">
              <a:buNone/>
            </a:pPr>
            <a:r>
              <a:rPr lang="en-US" b="1" dirty="0" smtClean="0"/>
              <a:t>f</a:t>
            </a:r>
            <a:r>
              <a:rPr lang="en-US" b="1" dirty="0"/>
              <a:t>) The Billings Ovulation </a:t>
            </a:r>
            <a:r>
              <a:rPr lang="en-US" b="1" dirty="0" smtClean="0"/>
              <a:t>Method: </a:t>
            </a:r>
            <a:r>
              <a:rPr lang="en-US" sz="2400" dirty="0" smtClean="0">
                <a:latin typeface="Times New Roman" panose="02020603050405020304" pitchFamily="18" charset="0"/>
                <a:cs typeface="Times New Roman" panose="02020603050405020304" pitchFamily="18" charset="0"/>
              </a:rPr>
              <a:t>Observing daily vaginal discharge to determine fertile period. </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85800" y="2857336"/>
            <a:ext cx="4097781" cy="3555656"/>
          </a:xfrm>
          <a:prstGeom prst="rect">
            <a:avLst/>
          </a:prstGeom>
        </p:spPr>
      </p:pic>
    </p:spTree>
    <p:extLst>
      <p:ext uri="{BB962C8B-B14F-4D97-AF65-F5344CB8AC3E}">
        <p14:creationId xmlns:p14="http://schemas.microsoft.com/office/powerpoint/2010/main" val="8969071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fontScale="90000"/>
          </a:bodyPr>
          <a:lstStyle/>
          <a:p>
            <a:r>
              <a:rPr lang="en-US" dirty="0"/>
              <a:t>Artificial contraceptive methods</a:t>
            </a:r>
          </a:p>
        </p:txBody>
      </p:sp>
      <p:sp>
        <p:nvSpPr>
          <p:cNvPr id="3" name="Content Placeholder 2"/>
          <p:cNvSpPr>
            <a:spLocks noGrp="1"/>
          </p:cNvSpPr>
          <p:nvPr>
            <p:ph idx="1"/>
          </p:nvPr>
        </p:nvSpPr>
        <p:spPr>
          <a:xfrm>
            <a:off x="457200" y="1676400"/>
            <a:ext cx="8229600" cy="5181600"/>
          </a:xfrm>
        </p:spPr>
        <p:txBody>
          <a:bodyPr>
            <a:normAutofit fontScale="85000" lnSpcReduction="20000"/>
          </a:bodyPr>
          <a:lstStyle/>
          <a:p>
            <a:pPr marL="0" indent="0">
              <a:buNone/>
            </a:pPr>
            <a:r>
              <a:rPr lang="en-US" b="1" dirty="0"/>
              <a:t>Lesson 4: </a:t>
            </a:r>
            <a:r>
              <a:rPr lang="en-US" dirty="0"/>
              <a:t>Artificial contraceptive methods</a:t>
            </a:r>
            <a:r>
              <a:rPr lang="en-US" dirty="0" smtClean="0"/>
              <a:t>.</a:t>
            </a:r>
          </a:p>
          <a:p>
            <a:pPr marL="0" indent="0">
              <a:buNone/>
            </a:pPr>
            <a:r>
              <a:rPr lang="en-US" b="1" dirty="0" smtClean="0"/>
              <a:t>Learning objective:</a:t>
            </a:r>
            <a:endParaRPr lang="en-US" b="1" dirty="0"/>
          </a:p>
          <a:p>
            <a:pPr>
              <a:buFont typeface="Wingdings" panose="05000000000000000000" pitchFamily="2" charset="2"/>
              <a:buChar char="Ø"/>
            </a:pPr>
            <a:r>
              <a:rPr lang="en-US" dirty="0"/>
              <a:t>Demonstrate confidence in discussing different contraceptive methods. 	</a:t>
            </a:r>
          </a:p>
          <a:p>
            <a:pPr marL="0" indent="0">
              <a:buNone/>
            </a:pPr>
            <a:r>
              <a:rPr lang="en-US" sz="3800" b="1" i="1" dirty="0" err="1" smtClean="0">
                <a:latin typeface="Times New Roman" panose="02020603050405020304" pitchFamily="18" charset="0"/>
                <a:cs typeface="Times New Roman" panose="02020603050405020304" pitchFamily="18" charset="0"/>
              </a:rPr>
              <a:t>i</a:t>
            </a:r>
            <a:r>
              <a:rPr lang="en-US" sz="3800" b="1" i="1" dirty="0" smtClean="0">
                <a:latin typeface="Times New Roman" panose="02020603050405020304" pitchFamily="18" charset="0"/>
                <a:cs typeface="Times New Roman" panose="02020603050405020304" pitchFamily="18" charset="0"/>
              </a:rPr>
              <a:t>) Barrier </a:t>
            </a:r>
            <a:r>
              <a:rPr lang="en-US" sz="3800" b="1" i="1" dirty="0">
                <a:latin typeface="Times New Roman" panose="02020603050405020304" pitchFamily="18" charset="0"/>
                <a:cs typeface="Times New Roman" panose="02020603050405020304" pitchFamily="18" charset="0"/>
              </a:rPr>
              <a:t>methods </a:t>
            </a:r>
            <a:endParaRPr lang="en-US" sz="3800" i="1" dirty="0">
              <a:latin typeface="Times New Roman" panose="02020603050405020304" pitchFamily="18" charset="0"/>
              <a:cs typeface="Times New Roman" panose="02020603050405020304" pitchFamily="18" charset="0"/>
            </a:endParaRPr>
          </a:p>
          <a:p>
            <a:pPr marL="514350" indent="-514350">
              <a:buAutoNum type="alphaLcParenR"/>
            </a:pPr>
            <a:r>
              <a:rPr lang="en-US" b="1" dirty="0" smtClean="0"/>
              <a:t>Use of male </a:t>
            </a:r>
            <a:r>
              <a:rPr lang="en-US" b="1" dirty="0"/>
              <a:t>condom </a:t>
            </a:r>
            <a:r>
              <a:rPr lang="en-US" dirty="0" smtClean="0"/>
              <a:t>:</a:t>
            </a:r>
          </a:p>
          <a:p>
            <a:pPr marL="0" indent="0">
              <a:buNone/>
            </a:pPr>
            <a:r>
              <a:rPr lang="en-US" dirty="0" smtClean="0"/>
              <a:t> </a:t>
            </a:r>
            <a:r>
              <a:rPr lang="en-US" b="1" dirty="0" smtClean="0"/>
              <a:t>Advantages of using condoms</a:t>
            </a:r>
            <a:endParaRPr lang="en-US" b="1" dirty="0"/>
          </a:p>
          <a:p>
            <a:pPr marL="0" indent="0">
              <a:buNone/>
            </a:pPr>
            <a:r>
              <a:rPr lang="en-US" dirty="0"/>
              <a:t>(</a:t>
            </a:r>
            <a:r>
              <a:rPr lang="en-US" dirty="0" err="1"/>
              <a:t>i</a:t>
            </a:r>
            <a:r>
              <a:rPr lang="en-US" dirty="0"/>
              <a:t>) It is easy to use. </a:t>
            </a:r>
          </a:p>
          <a:p>
            <a:pPr marL="0" indent="0">
              <a:buNone/>
            </a:pPr>
            <a:r>
              <a:rPr lang="en-US" dirty="0"/>
              <a:t>(ii) Affordable </a:t>
            </a:r>
          </a:p>
          <a:p>
            <a:pPr marL="0" indent="0">
              <a:buNone/>
            </a:pPr>
            <a:r>
              <a:rPr lang="en-US" dirty="0"/>
              <a:t>(iii) It offers the protection against sexually transmitted infections </a:t>
            </a:r>
          </a:p>
          <a:p>
            <a:pPr marL="0" indent="0">
              <a:buNone/>
            </a:pPr>
            <a:r>
              <a:rPr lang="en-US" b="1" dirty="0"/>
              <a:t>Disadvantages </a:t>
            </a:r>
            <a:endParaRPr lang="en-US" dirty="0"/>
          </a:p>
          <a:p>
            <a:pPr marL="0" indent="0">
              <a:buNone/>
            </a:pPr>
            <a:r>
              <a:rPr lang="en-US" dirty="0"/>
              <a:t>(</a:t>
            </a:r>
            <a:r>
              <a:rPr lang="en-US" dirty="0" err="1"/>
              <a:t>i</a:t>
            </a:r>
            <a:r>
              <a:rPr lang="en-US" dirty="0"/>
              <a:t>) A new condom is required every time one engages in sex. </a:t>
            </a:r>
          </a:p>
          <a:p>
            <a:pPr marL="0" indent="0">
              <a:buNone/>
            </a:pPr>
            <a:r>
              <a:rPr lang="en-US" dirty="0"/>
              <a:t>(ii) If used improperly it can bust, this could lead to unwanted pregnancy or transmission of STIs.</a:t>
            </a:r>
          </a:p>
        </p:txBody>
      </p:sp>
    </p:spTree>
    <p:extLst>
      <p:ext uri="{BB962C8B-B14F-4D97-AF65-F5344CB8AC3E}">
        <p14:creationId xmlns:p14="http://schemas.microsoft.com/office/powerpoint/2010/main" val="29831992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Artificial contraceptive methods</a:t>
            </a:r>
          </a:p>
        </p:txBody>
      </p:sp>
      <p:sp>
        <p:nvSpPr>
          <p:cNvPr id="3" name="Content Placeholder 2"/>
          <p:cNvSpPr>
            <a:spLocks noGrp="1"/>
          </p:cNvSpPr>
          <p:nvPr>
            <p:ph idx="1"/>
          </p:nvPr>
        </p:nvSpPr>
        <p:spPr/>
        <p:txBody>
          <a:bodyPr>
            <a:normAutofit/>
          </a:bodyPr>
          <a:lstStyle/>
          <a:p>
            <a:pPr marL="0" indent="0">
              <a:buNone/>
            </a:pPr>
            <a:r>
              <a:rPr lang="en-US" sz="3200" dirty="0"/>
              <a:t>c</a:t>
            </a:r>
            <a:r>
              <a:rPr lang="en-US" sz="3200" b="1" dirty="0" smtClean="0"/>
              <a:t>) </a:t>
            </a:r>
            <a:r>
              <a:rPr lang="en-US" sz="3200" b="1" dirty="0"/>
              <a:t>Spermicide </a:t>
            </a:r>
            <a:r>
              <a:rPr lang="en-US" sz="3200" dirty="0" smtClean="0"/>
              <a:t>: Spermicide </a:t>
            </a:r>
            <a:r>
              <a:rPr lang="en-US" sz="3200" dirty="0"/>
              <a:t>is a birth control method that contains chemicals that stop sperms from </a:t>
            </a:r>
            <a:r>
              <a:rPr lang="en-US" sz="3200" dirty="0" smtClean="0"/>
              <a:t>fertilizing </a:t>
            </a:r>
            <a:r>
              <a:rPr lang="en-US" sz="3200" dirty="0"/>
              <a:t>the ova</a:t>
            </a:r>
            <a:r>
              <a:rPr lang="en-US" sz="3200" dirty="0" smtClean="0"/>
              <a:t>.</a:t>
            </a:r>
          </a:p>
          <a:p>
            <a:pPr marL="0" indent="0">
              <a:buNone/>
            </a:pPr>
            <a:r>
              <a:rPr lang="en-US" sz="3200" b="1" i="1" dirty="0" smtClean="0"/>
              <a:t>Disadvantage</a:t>
            </a:r>
            <a:r>
              <a:rPr lang="en-US" sz="3200" b="1" dirty="0" smtClean="0"/>
              <a:t>s:</a:t>
            </a:r>
            <a:endParaRPr lang="en-US" sz="3200" b="1" dirty="0"/>
          </a:p>
          <a:p>
            <a:pPr>
              <a:buFont typeface="Wingdings" panose="05000000000000000000" pitchFamily="2" charset="2"/>
              <a:buChar char="Ø"/>
            </a:pPr>
            <a:r>
              <a:rPr lang="en-US" sz="3200" dirty="0" smtClean="0"/>
              <a:t>It does </a:t>
            </a:r>
            <a:r>
              <a:rPr lang="en-US" sz="3200" dirty="0"/>
              <a:t>not protect against STIs. </a:t>
            </a:r>
            <a:r>
              <a:rPr lang="en-US" sz="3200" dirty="0" smtClean="0"/>
              <a:t> </a:t>
            </a:r>
          </a:p>
          <a:p>
            <a:pPr marL="0" indent="0">
              <a:buNone/>
            </a:pPr>
            <a:r>
              <a:rPr lang="en-US" sz="3200" dirty="0" smtClean="0"/>
              <a:t>d)</a:t>
            </a:r>
            <a:r>
              <a:rPr lang="en-US" sz="3200" dirty="0"/>
              <a:t> </a:t>
            </a:r>
            <a:r>
              <a:rPr lang="en-US" sz="3200" b="1" dirty="0" smtClean="0"/>
              <a:t>The Diaphragm: </a:t>
            </a:r>
            <a:r>
              <a:rPr lang="en-US" sz="3200" dirty="0" smtClean="0"/>
              <a:t>This </a:t>
            </a:r>
            <a:r>
              <a:rPr lang="en-US" sz="3200" dirty="0"/>
              <a:t>is a rubber cap inserted into the vagina to cover the cervix </a:t>
            </a:r>
          </a:p>
        </p:txBody>
      </p:sp>
    </p:spTree>
    <p:extLst>
      <p:ext uri="{BB962C8B-B14F-4D97-AF65-F5344CB8AC3E}">
        <p14:creationId xmlns:p14="http://schemas.microsoft.com/office/powerpoint/2010/main" val="31740147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fontScale="90000"/>
          </a:bodyPr>
          <a:lstStyle/>
          <a:p>
            <a:r>
              <a:rPr lang="en-US" dirty="0"/>
              <a:t>Artificial contraceptive methods</a:t>
            </a:r>
          </a:p>
        </p:txBody>
      </p:sp>
      <p:sp>
        <p:nvSpPr>
          <p:cNvPr id="3" name="Content Placeholder 2"/>
          <p:cNvSpPr>
            <a:spLocks noGrp="1"/>
          </p:cNvSpPr>
          <p:nvPr>
            <p:ph idx="1"/>
          </p:nvPr>
        </p:nvSpPr>
        <p:spPr>
          <a:xfrm>
            <a:off x="457200" y="1600200"/>
            <a:ext cx="8229600" cy="4953000"/>
          </a:xfrm>
        </p:spPr>
        <p:txBody>
          <a:bodyPr/>
          <a:lstStyle/>
          <a:p>
            <a:pPr marL="0" indent="0">
              <a:buNone/>
            </a:pPr>
            <a:r>
              <a:rPr lang="en-US" dirty="0" smtClean="0"/>
              <a:t>ii) </a:t>
            </a:r>
            <a:r>
              <a:rPr lang="en-US" b="1" dirty="0" smtClean="0"/>
              <a:t>Hormonal </a:t>
            </a:r>
            <a:r>
              <a:rPr lang="en-US" b="1" dirty="0"/>
              <a:t>based </a:t>
            </a:r>
            <a:r>
              <a:rPr lang="en-US" b="1" dirty="0" smtClean="0"/>
              <a:t>contraceptives: </a:t>
            </a:r>
          </a:p>
          <a:p>
            <a:pPr marL="0" indent="0">
              <a:buNone/>
            </a:pPr>
            <a:r>
              <a:rPr lang="en-US" b="1" dirty="0"/>
              <a:t>a</a:t>
            </a:r>
            <a:r>
              <a:rPr lang="en-US" b="1" dirty="0" smtClean="0"/>
              <a:t>) </a:t>
            </a:r>
            <a:r>
              <a:rPr lang="en-US" b="1" dirty="0"/>
              <a:t>The Pill </a:t>
            </a:r>
            <a:r>
              <a:rPr lang="en-US" b="1" dirty="0" smtClean="0"/>
              <a:t>:</a:t>
            </a:r>
            <a:r>
              <a:rPr lang="en-US" dirty="0"/>
              <a:t> </a:t>
            </a:r>
            <a:r>
              <a:rPr lang="en-US" dirty="0" smtClean="0"/>
              <a:t>It </a:t>
            </a:r>
            <a:r>
              <a:rPr lang="en-US" dirty="0"/>
              <a:t>is taken orally in form of a tablet, every day at almost the same time. </a:t>
            </a:r>
          </a:p>
          <a:p>
            <a:pPr marL="0" indent="0">
              <a:buNone/>
            </a:pPr>
            <a:r>
              <a:rPr lang="en-US" b="1" dirty="0" smtClean="0"/>
              <a:t>Disadvantage: </a:t>
            </a:r>
          </a:p>
          <a:p>
            <a:pPr>
              <a:buFont typeface="Wingdings" panose="05000000000000000000" pitchFamily="2" charset="2"/>
              <a:buChar char="ü"/>
            </a:pPr>
            <a:r>
              <a:rPr lang="en-US" dirty="0" smtClean="0"/>
              <a:t>The </a:t>
            </a:r>
            <a:r>
              <a:rPr lang="en-US" dirty="0"/>
              <a:t>pill does not provide any protection against STIs </a:t>
            </a:r>
            <a:r>
              <a:rPr lang="en-US" dirty="0" smtClean="0"/>
              <a:t>.</a:t>
            </a:r>
          </a:p>
          <a:p>
            <a:pPr marL="0" indent="0">
              <a:buNone/>
            </a:pPr>
            <a:r>
              <a:rPr lang="en-US" b="1" dirty="0" smtClean="0"/>
              <a:t>b) </a:t>
            </a:r>
            <a:r>
              <a:rPr lang="en-US" b="1" dirty="0"/>
              <a:t>Contraceptive Injections </a:t>
            </a:r>
            <a:r>
              <a:rPr lang="en-US" b="1" dirty="0" smtClean="0"/>
              <a:t>:</a:t>
            </a:r>
            <a:r>
              <a:rPr lang="en-US" dirty="0"/>
              <a:t> </a:t>
            </a:r>
            <a:r>
              <a:rPr lang="en-US" dirty="0" smtClean="0"/>
              <a:t>This </a:t>
            </a:r>
            <a:r>
              <a:rPr lang="en-US" dirty="0"/>
              <a:t>is an injection that contains artificial progesterone (progestin). </a:t>
            </a:r>
            <a:endParaRPr lang="en-US" dirty="0" smtClean="0"/>
          </a:p>
          <a:p>
            <a:pPr marL="0" indent="0">
              <a:buNone/>
            </a:pPr>
            <a:r>
              <a:rPr lang="en-US" b="1" dirty="0" smtClean="0">
                <a:latin typeface="Times New Roman" panose="02020603050405020304" pitchFamily="18" charset="0"/>
                <a:cs typeface="Times New Roman" panose="02020603050405020304" pitchFamily="18" charset="0"/>
              </a:rPr>
              <a:t>Disadvantage:</a:t>
            </a:r>
            <a:endParaRPr lang="en-US"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C</a:t>
            </a:r>
            <a:r>
              <a:rPr lang="en-US" dirty="0" smtClean="0"/>
              <a:t>ontraceptive </a:t>
            </a:r>
            <a:r>
              <a:rPr lang="en-US" dirty="0"/>
              <a:t>injections do not protect against STIs. </a:t>
            </a:r>
          </a:p>
        </p:txBody>
      </p:sp>
    </p:spTree>
    <p:extLst>
      <p:ext uri="{BB962C8B-B14F-4D97-AF65-F5344CB8AC3E}">
        <p14:creationId xmlns:p14="http://schemas.microsoft.com/office/powerpoint/2010/main" val="30383685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a:t>Artificial contraceptive methods</a:t>
            </a:r>
          </a:p>
        </p:txBody>
      </p:sp>
      <p:sp>
        <p:nvSpPr>
          <p:cNvPr id="3" name="Content Placeholder 2"/>
          <p:cNvSpPr>
            <a:spLocks noGrp="1"/>
          </p:cNvSpPr>
          <p:nvPr>
            <p:ph idx="1"/>
          </p:nvPr>
        </p:nvSpPr>
        <p:spPr>
          <a:xfrm>
            <a:off x="457200" y="1447800"/>
            <a:ext cx="8229600" cy="5257800"/>
          </a:xfrm>
        </p:spPr>
        <p:txBody>
          <a:bodyPr>
            <a:normAutofit/>
          </a:bodyPr>
          <a:lstStyle/>
          <a:p>
            <a:pPr marL="0" indent="0">
              <a:buNone/>
            </a:pPr>
            <a:r>
              <a:rPr lang="en-US" b="1" dirty="0" smtClean="0"/>
              <a:t>c</a:t>
            </a:r>
            <a:r>
              <a:rPr lang="en-US" b="1" dirty="0"/>
              <a:t>) The contraceptive implant </a:t>
            </a:r>
            <a:r>
              <a:rPr lang="en-US" dirty="0" smtClean="0"/>
              <a:t>: The </a:t>
            </a:r>
            <a:r>
              <a:rPr lang="en-US" dirty="0"/>
              <a:t>implant offers long term protection. </a:t>
            </a:r>
            <a:r>
              <a:rPr lang="fr-FR" dirty="0" smtClean="0"/>
              <a:t>The </a:t>
            </a:r>
            <a:r>
              <a:rPr lang="fr-FR" dirty="0"/>
              <a:t>contraceptive implant </a:t>
            </a:r>
            <a:r>
              <a:rPr lang="fr-FR" dirty="0" err="1"/>
              <a:t>contains</a:t>
            </a:r>
            <a:r>
              <a:rPr lang="fr-FR" dirty="0"/>
              <a:t> </a:t>
            </a:r>
            <a:r>
              <a:rPr lang="fr-FR" dirty="0" err="1"/>
              <a:t>progestin</a:t>
            </a:r>
            <a:r>
              <a:rPr lang="fr-FR" dirty="0"/>
              <a:t> (</a:t>
            </a:r>
            <a:r>
              <a:rPr lang="fr-FR" dirty="0" err="1"/>
              <a:t>progesterone</a:t>
            </a:r>
            <a:r>
              <a:rPr lang="fr-FR" dirty="0" smtClean="0"/>
              <a:t>). </a:t>
            </a:r>
          </a:p>
          <a:p>
            <a:pPr marL="0" indent="0">
              <a:buNone/>
            </a:pPr>
            <a:r>
              <a:rPr lang="fr-FR" sz="2800" b="1" dirty="0" smtClean="0">
                <a:latin typeface="Times New Roman" panose="02020603050405020304" pitchFamily="18" charset="0"/>
                <a:cs typeface="Times New Roman" panose="02020603050405020304" pitchFamily="18" charset="0"/>
              </a:rPr>
              <a:t>Disadvantage:</a:t>
            </a:r>
          </a:p>
          <a:p>
            <a:pPr>
              <a:buFont typeface="Wingdings" panose="05000000000000000000" pitchFamily="2" charset="2"/>
              <a:buChar char="ü"/>
            </a:pPr>
            <a:r>
              <a:rPr lang="en-US" dirty="0" smtClean="0"/>
              <a:t>The </a:t>
            </a:r>
            <a:r>
              <a:rPr lang="en-US" dirty="0"/>
              <a:t>implant does not protect against STIs</a:t>
            </a:r>
            <a:r>
              <a:rPr lang="en-US" dirty="0" smtClean="0"/>
              <a:t>.</a:t>
            </a:r>
          </a:p>
          <a:p>
            <a:pPr marL="0" indent="0">
              <a:buNone/>
            </a:pPr>
            <a:r>
              <a:rPr lang="en-US" b="1" dirty="0" smtClean="0"/>
              <a:t>d</a:t>
            </a:r>
            <a:r>
              <a:rPr lang="en-US" b="1" dirty="0"/>
              <a:t>) The vaginal ring </a:t>
            </a:r>
            <a:r>
              <a:rPr lang="en-US" dirty="0" smtClean="0"/>
              <a:t>: The </a:t>
            </a:r>
            <a:r>
              <a:rPr lang="en-US" dirty="0"/>
              <a:t>vaginal contraceptive ring is a small, transparent plastic ring that is inserted in the vagina </a:t>
            </a:r>
            <a:r>
              <a:rPr lang="en-US" dirty="0" smtClean="0"/>
              <a:t>.The </a:t>
            </a:r>
            <a:r>
              <a:rPr lang="en-US" dirty="0"/>
              <a:t>ring contains the same hormones as the contraceptive pill (progesterone and </a:t>
            </a:r>
            <a:r>
              <a:rPr lang="en-US" dirty="0" err="1"/>
              <a:t>oestrogen</a:t>
            </a:r>
            <a:r>
              <a:rPr lang="en-US" dirty="0"/>
              <a:t>), </a:t>
            </a:r>
            <a:endParaRPr lang="en-US" dirty="0" smtClean="0"/>
          </a:p>
          <a:p>
            <a:pPr marL="0" indent="0">
              <a:buNone/>
            </a:pPr>
            <a:r>
              <a:rPr lang="en-US" b="1" dirty="0" smtClean="0"/>
              <a:t>Disadvantage:</a:t>
            </a:r>
            <a:endParaRPr lang="en-US" b="1" dirty="0"/>
          </a:p>
          <a:p>
            <a:pPr>
              <a:buFont typeface="Wingdings" panose="05000000000000000000" pitchFamily="2" charset="2"/>
              <a:buChar char="ü"/>
            </a:pPr>
            <a:r>
              <a:rPr lang="en-US" dirty="0"/>
              <a:t>T</a:t>
            </a:r>
            <a:r>
              <a:rPr lang="en-US" dirty="0" smtClean="0"/>
              <a:t>he </a:t>
            </a:r>
            <a:r>
              <a:rPr lang="en-US" dirty="0"/>
              <a:t>vaginal ring does not protect from STIs. </a:t>
            </a:r>
          </a:p>
        </p:txBody>
      </p:sp>
    </p:spTree>
    <p:extLst>
      <p:ext uri="{BB962C8B-B14F-4D97-AF65-F5344CB8AC3E}">
        <p14:creationId xmlns:p14="http://schemas.microsoft.com/office/powerpoint/2010/main" val="37658595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Artificial contraceptive methods</a:t>
            </a:r>
          </a:p>
        </p:txBody>
      </p:sp>
      <p:sp>
        <p:nvSpPr>
          <p:cNvPr id="3" name="Content Placeholder 2"/>
          <p:cNvSpPr>
            <a:spLocks noGrp="1"/>
          </p:cNvSpPr>
          <p:nvPr>
            <p:ph idx="1"/>
          </p:nvPr>
        </p:nvSpPr>
        <p:spPr/>
        <p:txBody>
          <a:bodyPr/>
          <a:lstStyle/>
          <a:p>
            <a:pPr marL="0" indent="0">
              <a:buNone/>
            </a:pPr>
            <a:r>
              <a:rPr lang="en-US" b="1" dirty="0" smtClean="0"/>
              <a:t>e</a:t>
            </a:r>
            <a:r>
              <a:rPr lang="en-US" b="1" dirty="0"/>
              <a:t>) The contraceptive patch </a:t>
            </a:r>
            <a:r>
              <a:rPr lang="en-US" dirty="0" smtClean="0"/>
              <a:t>: The </a:t>
            </a:r>
            <a:r>
              <a:rPr lang="en-US" dirty="0"/>
              <a:t>contraceptive patch is exactly the same thing as the contraceptive pill but in the form of a patch. </a:t>
            </a:r>
            <a:endParaRPr lang="en-US" dirty="0" smtClean="0"/>
          </a:p>
          <a:p>
            <a:pPr marL="0" indent="0">
              <a:buNone/>
            </a:pPr>
            <a:r>
              <a:rPr lang="en-US" b="1" dirty="0" smtClean="0"/>
              <a:t>Disadvantage:</a:t>
            </a:r>
            <a:endParaRPr lang="en-US" b="1" dirty="0"/>
          </a:p>
          <a:p>
            <a:pPr>
              <a:buFont typeface="Wingdings" panose="05000000000000000000" pitchFamily="2" charset="2"/>
              <a:buChar char="ü"/>
            </a:pPr>
            <a:r>
              <a:rPr lang="en-US" dirty="0" smtClean="0"/>
              <a:t>It </a:t>
            </a:r>
            <a:r>
              <a:rPr lang="en-US" dirty="0"/>
              <a:t>provides the same effective protection against pregnancy. </a:t>
            </a:r>
          </a:p>
          <a:p>
            <a:pPr marL="0" indent="0">
              <a:buNone/>
            </a:pPr>
            <a:r>
              <a:rPr lang="en-US" b="1" dirty="0"/>
              <a:t>f) Emergency contraception </a:t>
            </a:r>
            <a:endParaRPr lang="en-US" dirty="0"/>
          </a:p>
          <a:p>
            <a:pPr marL="0" indent="0">
              <a:buNone/>
            </a:pPr>
            <a:r>
              <a:rPr lang="en-US" dirty="0"/>
              <a:t>Emergency contraception assists to stop pregnancy in cases of eventualities such as rape or unprotected sex. </a:t>
            </a:r>
          </a:p>
        </p:txBody>
      </p:sp>
    </p:spTree>
    <p:extLst>
      <p:ext uri="{BB962C8B-B14F-4D97-AF65-F5344CB8AC3E}">
        <p14:creationId xmlns:p14="http://schemas.microsoft.com/office/powerpoint/2010/main" val="4873346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a:t>Artificial contraceptive methods</a:t>
            </a:r>
          </a:p>
        </p:txBody>
      </p:sp>
      <p:sp>
        <p:nvSpPr>
          <p:cNvPr id="3" name="Content Placeholder 2"/>
          <p:cNvSpPr>
            <a:spLocks noGrp="1"/>
          </p:cNvSpPr>
          <p:nvPr>
            <p:ph idx="1"/>
          </p:nvPr>
        </p:nvSpPr>
        <p:spPr>
          <a:xfrm>
            <a:off x="457200" y="1371600"/>
            <a:ext cx="8229600" cy="4953000"/>
          </a:xfrm>
        </p:spPr>
        <p:txBody>
          <a:bodyPr>
            <a:noAutofit/>
          </a:bodyPr>
          <a:lstStyle/>
          <a:p>
            <a:pPr marL="0" indent="0">
              <a:buNone/>
            </a:pPr>
            <a:r>
              <a:rPr lang="en-US" sz="3200" dirty="0" smtClean="0">
                <a:latin typeface="Times New Roman" panose="02020603050405020304" pitchFamily="18" charset="0"/>
                <a:cs typeface="Times New Roman" panose="02020603050405020304" pitchFamily="18" charset="0"/>
              </a:rPr>
              <a:t>iii) </a:t>
            </a:r>
            <a:r>
              <a:rPr lang="en-US" sz="3200" b="1" dirty="0" smtClean="0">
                <a:latin typeface="Times New Roman" panose="02020603050405020304" pitchFamily="18" charset="0"/>
                <a:cs typeface="Times New Roman" panose="02020603050405020304" pitchFamily="18" charset="0"/>
              </a:rPr>
              <a:t>Non </a:t>
            </a:r>
            <a:r>
              <a:rPr lang="en-US" sz="3200" b="1" dirty="0">
                <a:latin typeface="Times New Roman" panose="02020603050405020304" pitchFamily="18" charset="0"/>
                <a:cs typeface="Times New Roman" panose="02020603050405020304" pitchFamily="18" charset="0"/>
              </a:rPr>
              <a:t>– hormonal based contraception </a:t>
            </a:r>
            <a:r>
              <a:rPr lang="en-US" sz="3200" b="1" dirty="0" smtClean="0">
                <a:latin typeface="Times New Roman" panose="02020603050405020304" pitchFamily="18" charset="0"/>
                <a:cs typeface="Times New Roman" panose="02020603050405020304" pitchFamily="18" charset="0"/>
              </a:rPr>
              <a:t>methods.</a:t>
            </a:r>
          </a:p>
          <a:p>
            <a:pPr marL="514350" indent="-514350">
              <a:buAutoNum type="alphaLcParenR"/>
            </a:pPr>
            <a:r>
              <a:rPr lang="en-US" sz="3200" b="1" dirty="0" smtClean="0">
                <a:latin typeface="Times New Roman" panose="02020603050405020304" pitchFamily="18" charset="0"/>
                <a:cs typeface="Times New Roman" panose="02020603050405020304" pitchFamily="18" charset="0"/>
              </a:rPr>
              <a:t>The </a:t>
            </a:r>
            <a:r>
              <a:rPr lang="en-US" sz="3200" b="1" dirty="0">
                <a:latin typeface="Times New Roman" panose="02020603050405020304" pitchFamily="18" charset="0"/>
                <a:cs typeface="Times New Roman" panose="02020603050405020304" pitchFamily="18" charset="0"/>
              </a:rPr>
              <a:t>Intrauterine Device (IUD) </a:t>
            </a:r>
            <a:r>
              <a:rPr lang="en-US" sz="3200" dirty="0" smtClean="0">
                <a:latin typeface="Times New Roman" panose="02020603050405020304" pitchFamily="18" charset="0"/>
                <a:cs typeface="Times New Roman" panose="02020603050405020304" pitchFamily="18" charset="0"/>
              </a:rPr>
              <a:t>: An </a:t>
            </a:r>
            <a:r>
              <a:rPr lang="en-US" sz="3200" dirty="0">
                <a:latin typeface="Times New Roman" panose="02020603050405020304" pitchFamily="18" charset="0"/>
                <a:cs typeface="Times New Roman" panose="02020603050405020304" pitchFamily="18" charset="0"/>
              </a:rPr>
              <a:t>intrauterine device (IUD or coil) is a small contraceptive device, often 'T'- shaped. It often contains either copper or hormones. It is inserted into the uterus.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Disadvantage:</a:t>
            </a:r>
            <a:endParaRPr lang="en-US" sz="32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200" dirty="0">
                <a:latin typeface="Times New Roman" panose="02020603050405020304" pitchFamily="18" charset="0"/>
                <a:cs typeface="Times New Roman" panose="02020603050405020304" pitchFamily="18" charset="0"/>
              </a:rPr>
              <a:t>I</a:t>
            </a:r>
            <a:r>
              <a:rPr lang="en-US" sz="3200" dirty="0" smtClean="0">
                <a:latin typeface="Times New Roman" panose="02020603050405020304" pitchFamily="18" charset="0"/>
                <a:cs typeface="Times New Roman" panose="02020603050405020304" pitchFamily="18" charset="0"/>
              </a:rPr>
              <a:t>t </a:t>
            </a:r>
            <a:r>
              <a:rPr lang="en-US" sz="3200" dirty="0">
                <a:latin typeface="Times New Roman" panose="02020603050405020304" pitchFamily="18" charset="0"/>
                <a:cs typeface="Times New Roman" panose="02020603050405020304" pitchFamily="18" charset="0"/>
              </a:rPr>
              <a:t>provides no protection against STIs. </a:t>
            </a:r>
          </a:p>
        </p:txBody>
      </p:sp>
    </p:spTree>
    <p:extLst>
      <p:ext uri="{BB962C8B-B14F-4D97-AF65-F5344CB8AC3E}">
        <p14:creationId xmlns:p14="http://schemas.microsoft.com/office/powerpoint/2010/main" val="35086790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answers: </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t>Organisms </a:t>
            </a:r>
            <a:r>
              <a:rPr lang="en-US" b="1" dirty="0"/>
              <a:t>in the phylum Chordata ​share the following features:</a:t>
            </a:r>
            <a:endParaRPr lang="en-US" dirty="0"/>
          </a:p>
          <a:p>
            <a:pPr fontAlgn="ctr"/>
            <a:r>
              <a:rPr lang="en-US" b="1" dirty="0"/>
              <a:t>P</a:t>
            </a:r>
            <a:r>
              <a:rPr lang="en-US" dirty="0"/>
              <a:t>resence of notochord</a:t>
            </a:r>
          </a:p>
          <a:p>
            <a:pPr fontAlgn="ctr"/>
            <a:r>
              <a:rPr lang="en-US" dirty="0"/>
              <a:t>Presence of nervous system</a:t>
            </a:r>
          </a:p>
          <a:p>
            <a:pPr fontAlgn="ctr"/>
            <a:r>
              <a:rPr lang="en-US" dirty="0"/>
              <a:t>Bilateral symmetry</a:t>
            </a:r>
          </a:p>
          <a:p>
            <a:pPr fontAlgn="ctr"/>
            <a:r>
              <a:rPr lang="en-US" dirty="0"/>
              <a:t>Vertebral </a:t>
            </a:r>
            <a:r>
              <a:rPr lang="en-US" dirty="0" smtClean="0"/>
              <a:t>column</a:t>
            </a:r>
            <a:endParaRPr lang="en-US" dirty="0"/>
          </a:p>
          <a:p>
            <a:pPr marL="0" indent="0">
              <a:buNone/>
            </a:pPr>
            <a:endParaRPr lang="en-US" dirty="0" smtClean="0"/>
          </a:p>
          <a:p>
            <a:pPr marL="0" indent="0">
              <a:buNone/>
            </a:pPr>
            <a:r>
              <a:rPr lang="en-US" dirty="0" smtClean="0"/>
              <a:t>2</a:t>
            </a:r>
            <a:r>
              <a:rPr lang="en-US" b="1" dirty="0"/>
              <a:t>. Classes of Phylum Chordata are :</a:t>
            </a:r>
            <a:endParaRPr lang="en-US" dirty="0"/>
          </a:p>
          <a:p>
            <a:r>
              <a:rPr lang="en-US" b="1" dirty="0"/>
              <a:t>P</a:t>
            </a:r>
            <a:r>
              <a:rPr lang="en-US" dirty="0"/>
              <a:t>isces (fishes</a:t>
            </a:r>
            <a:r>
              <a:rPr lang="en-US" dirty="0" smtClean="0"/>
              <a:t>)</a:t>
            </a:r>
          </a:p>
          <a:p>
            <a:r>
              <a:rPr lang="en-US" dirty="0" smtClean="0"/>
              <a:t> </a:t>
            </a:r>
            <a:r>
              <a:rPr lang="en-US" dirty="0" err="1" smtClean="0"/>
              <a:t>Amphibia</a:t>
            </a:r>
            <a:r>
              <a:rPr lang="en-US" dirty="0" smtClean="0"/>
              <a:t> ,</a:t>
            </a:r>
          </a:p>
          <a:p>
            <a:r>
              <a:rPr lang="en-US" dirty="0" err="1" smtClean="0"/>
              <a:t>Reptilia</a:t>
            </a:r>
            <a:r>
              <a:rPr lang="en-US" dirty="0" smtClean="0"/>
              <a:t> ,</a:t>
            </a:r>
          </a:p>
          <a:p>
            <a:r>
              <a:rPr lang="en-US" dirty="0" smtClean="0"/>
              <a:t>Aves </a:t>
            </a:r>
            <a:r>
              <a:rPr lang="en-US" dirty="0"/>
              <a:t>(birds) and </a:t>
            </a:r>
            <a:endParaRPr lang="en-US" dirty="0" smtClean="0"/>
          </a:p>
          <a:p>
            <a:r>
              <a:rPr lang="en-US" dirty="0" smtClean="0"/>
              <a:t>Mammalia</a:t>
            </a:r>
            <a:endParaRPr lang="en-US" dirty="0"/>
          </a:p>
          <a:p>
            <a:endParaRPr lang="en-US" dirty="0"/>
          </a:p>
        </p:txBody>
      </p:sp>
    </p:spTree>
    <p:extLst>
      <p:ext uri="{BB962C8B-B14F-4D97-AF65-F5344CB8AC3E}">
        <p14:creationId xmlns:p14="http://schemas.microsoft.com/office/powerpoint/2010/main" val="729408097"/>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Artificial contraceptive methods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b="1" dirty="0" smtClean="0"/>
              <a:t> </a:t>
            </a:r>
            <a:r>
              <a:rPr lang="en-US" sz="3200" b="1" dirty="0">
                <a:latin typeface="Times New Roman" panose="02020603050405020304" pitchFamily="18" charset="0"/>
                <a:cs typeface="Times New Roman" panose="02020603050405020304" pitchFamily="18" charset="0"/>
              </a:rPr>
              <a:t>Permanent contraception methods </a:t>
            </a: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err="1" smtClean="0">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 Vasectomy </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This involves tying off and cutting the tubes that carry sperms; the vas deferens. It provides no protection against STIs and the effects are permanent </a:t>
            </a:r>
          </a:p>
        </p:txBody>
      </p:sp>
    </p:spTree>
    <p:extLst>
      <p:ext uri="{BB962C8B-B14F-4D97-AF65-F5344CB8AC3E}">
        <p14:creationId xmlns:p14="http://schemas.microsoft.com/office/powerpoint/2010/main" val="28984563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contraceptive method</a:t>
            </a:r>
          </a:p>
        </p:txBody>
      </p:sp>
      <p:sp>
        <p:nvSpPr>
          <p:cNvPr id="3" name="Content Placeholder 2"/>
          <p:cNvSpPr>
            <a:spLocks noGrp="1"/>
          </p:cNvSpPr>
          <p:nvPr>
            <p:ph idx="1"/>
          </p:nvPr>
        </p:nvSpPr>
        <p:spPr/>
        <p:txBody>
          <a:bodyPr>
            <a:normAutofit/>
          </a:bodyPr>
          <a:lstStyle/>
          <a:p>
            <a:pPr marL="0" indent="0">
              <a:buNone/>
            </a:pPr>
            <a:r>
              <a:rPr lang="en-US" sz="2800" b="1" dirty="0" smtClean="0">
                <a:latin typeface="Times New Roman" panose="02020603050405020304" pitchFamily="18" charset="0"/>
                <a:cs typeface="Times New Roman" panose="02020603050405020304" pitchFamily="18" charset="0"/>
              </a:rPr>
              <a:t>ii</a:t>
            </a:r>
            <a:r>
              <a:rPr lang="en-US" sz="28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Tubal ligation </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Surgical </a:t>
            </a:r>
            <a:r>
              <a:rPr lang="en-US" sz="3200" dirty="0" smtClean="0">
                <a:latin typeface="Times New Roman" panose="02020603050405020304" pitchFamily="18" charset="0"/>
                <a:cs typeface="Times New Roman" panose="02020603050405020304" pitchFamily="18" charset="0"/>
              </a:rPr>
              <a:t>sterilization</a:t>
            </a:r>
            <a:r>
              <a:rPr lang="en-US" sz="3200" dirty="0">
                <a:latin typeface="Times New Roman" panose="02020603050405020304" pitchFamily="18" charset="0"/>
                <a:cs typeface="Times New Roman" panose="02020603050405020304" pitchFamily="18" charset="0"/>
              </a:rPr>
              <a:t>: This involves cutting and tying the fallopian tubes so that they cannot link the ovaries with the uterus any more. The effects are permanent. </a:t>
            </a:r>
            <a:endParaRPr lang="en-US" sz="3200" dirty="0" smtClean="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62000" y="4075898"/>
            <a:ext cx="2284603" cy="2337094"/>
          </a:xfrm>
          <a:prstGeom prst="rect">
            <a:avLst/>
          </a:prstGeom>
        </p:spPr>
      </p:pic>
    </p:spTree>
    <p:extLst>
      <p:ext uri="{BB962C8B-B14F-4D97-AF65-F5344CB8AC3E}">
        <p14:creationId xmlns:p14="http://schemas.microsoft.com/office/powerpoint/2010/main" val="39183643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contraceptive method</a:t>
            </a:r>
          </a:p>
        </p:txBody>
      </p:sp>
      <p:sp>
        <p:nvSpPr>
          <p:cNvPr id="3" name="Content Placeholder 2"/>
          <p:cNvSpPr>
            <a:spLocks noGrp="1"/>
          </p:cNvSpPr>
          <p:nvPr>
            <p:ph idx="1"/>
          </p:nvPr>
        </p:nvSpPr>
        <p:spPr/>
        <p:txBody>
          <a:bodyPr>
            <a:normAutofit/>
          </a:bodyPr>
          <a:lstStyle/>
          <a:p>
            <a:pPr marL="0" indent="0">
              <a:buNone/>
            </a:pPr>
            <a:r>
              <a:rPr lang="en-US" b="1" dirty="0" smtClean="0"/>
              <a:t>iii) Abortion </a:t>
            </a:r>
            <a:r>
              <a:rPr lang="en-US" dirty="0" smtClean="0"/>
              <a:t>: Abortion </a:t>
            </a:r>
            <a:r>
              <a:rPr lang="en-US" dirty="0"/>
              <a:t>is the deliberate process of prematurely terminating a </a:t>
            </a:r>
            <a:r>
              <a:rPr lang="en-US" dirty="0" smtClean="0"/>
              <a:t>pregnancy.</a:t>
            </a:r>
          </a:p>
          <a:p>
            <a:pPr marL="0" indent="0">
              <a:buNone/>
            </a:pPr>
            <a:r>
              <a:rPr lang="en-US" dirty="0" smtClean="0"/>
              <a:t>The </a:t>
            </a:r>
            <a:r>
              <a:rPr lang="en-US" dirty="0"/>
              <a:t>following are some of the reasons why a woman might decide to have an abortion: </a:t>
            </a:r>
            <a:endParaRPr lang="en-US" dirty="0" smtClean="0"/>
          </a:p>
          <a:p>
            <a:pPr>
              <a:buFont typeface="Wingdings" panose="05000000000000000000" pitchFamily="2" charset="2"/>
              <a:buChar char="ü"/>
            </a:pPr>
            <a:r>
              <a:rPr lang="en-US" dirty="0" smtClean="0"/>
              <a:t>Personal </a:t>
            </a:r>
            <a:r>
              <a:rPr lang="en-US" dirty="0"/>
              <a:t>circumstances including risk to the wellbeing of existing children. </a:t>
            </a:r>
            <a:endParaRPr lang="en-US" dirty="0" smtClean="0"/>
          </a:p>
          <a:p>
            <a:pPr>
              <a:buFont typeface="Wingdings" panose="05000000000000000000" pitchFamily="2" charset="2"/>
              <a:buChar char="ü"/>
            </a:pPr>
            <a:r>
              <a:rPr lang="en-US" dirty="0" smtClean="0"/>
              <a:t> </a:t>
            </a:r>
            <a:r>
              <a:rPr lang="en-US" dirty="0"/>
              <a:t>Health risk to the mother. </a:t>
            </a:r>
            <a:endParaRPr lang="en-US" dirty="0" smtClean="0"/>
          </a:p>
          <a:p>
            <a:pPr>
              <a:buFont typeface="Wingdings" panose="05000000000000000000" pitchFamily="2" charset="2"/>
              <a:buChar char="ü"/>
            </a:pPr>
            <a:r>
              <a:rPr lang="en-US" dirty="0" smtClean="0"/>
              <a:t> </a:t>
            </a:r>
            <a:r>
              <a:rPr lang="en-US" dirty="0"/>
              <a:t>A high chance that the baby will have a serious abnormality either genetic or physical. </a:t>
            </a:r>
          </a:p>
        </p:txBody>
      </p:sp>
    </p:spTree>
    <p:extLst>
      <p:ext uri="{BB962C8B-B14F-4D97-AF65-F5344CB8AC3E}">
        <p14:creationId xmlns:p14="http://schemas.microsoft.com/office/powerpoint/2010/main" val="4460661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r>
              <a:rPr lang="en-US" b="1" dirty="0" smtClean="0"/>
              <a:t>           Menopause </a:t>
            </a: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Menopause </a:t>
            </a:r>
            <a:endParaRPr lang="en-US" dirty="0"/>
          </a:p>
          <a:p>
            <a:pPr marL="0" indent="0">
              <a:buNone/>
            </a:pPr>
            <a:r>
              <a:rPr lang="en-US" dirty="0"/>
              <a:t>This is a term used to describe that state when a woman stops having monthly periods and is no longer able to get pregnant </a:t>
            </a:r>
            <a:r>
              <a:rPr lang="en-US" dirty="0" smtClean="0"/>
              <a:t>naturally</a:t>
            </a:r>
          </a:p>
          <a:p>
            <a:pPr marL="0" indent="0">
              <a:buNone/>
            </a:pPr>
            <a:r>
              <a:rPr lang="en-US" b="1" dirty="0" smtClean="0"/>
              <a:t>Common </a:t>
            </a:r>
            <a:r>
              <a:rPr lang="en-US" b="1" dirty="0"/>
              <a:t>symptoms include: </a:t>
            </a:r>
          </a:p>
          <a:p>
            <a:pPr marL="0" indent="0">
              <a:buNone/>
            </a:pPr>
            <a:r>
              <a:rPr lang="en-US" dirty="0" smtClean="0"/>
              <a:t>a. </a:t>
            </a:r>
            <a:r>
              <a:rPr lang="en-US" dirty="0"/>
              <a:t>Night sweats </a:t>
            </a:r>
          </a:p>
          <a:p>
            <a:pPr marL="0" indent="0">
              <a:buNone/>
            </a:pPr>
            <a:r>
              <a:rPr lang="en-US" dirty="0"/>
              <a:t>b</a:t>
            </a:r>
            <a:r>
              <a:rPr lang="en-US" dirty="0" smtClean="0"/>
              <a:t>. </a:t>
            </a:r>
            <a:r>
              <a:rPr lang="en-US" dirty="0"/>
              <a:t>Vaginal dryness and discomfort during sex </a:t>
            </a:r>
          </a:p>
          <a:p>
            <a:pPr marL="0" indent="0">
              <a:buNone/>
            </a:pPr>
            <a:r>
              <a:rPr lang="en-US" dirty="0"/>
              <a:t>c</a:t>
            </a:r>
            <a:r>
              <a:rPr lang="en-US" dirty="0" smtClean="0"/>
              <a:t>. </a:t>
            </a:r>
            <a:r>
              <a:rPr lang="en-US" dirty="0"/>
              <a:t>Difficulty in sleeping </a:t>
            </a:r>
          </a:p>
          <a:p>
            <a:pPr marL="0" indent="0">
              <a:buNone/>
            </a:pPr>
            <a:r>
              <a:rPr lang="en-US" dirty="0"/>
              <a:t>d</a:t>
            </a:r>
            <a:r>
              <a:rPr lang="en-US" dirty="0" smtClean="0"/>
              <a:t>. </a:t>
            </a:r>
            <a:r>
              <a:rPr lang="en-US" dirty="0"/>
              <a:t>Reduced sex drive (libido). </a:t>
            </a:r>
          </a:p>
          <a:p>
            <a:pPr marL="0" indent="0">
              <a:buNone/>
            </a:pPr>
            <a:r>
              <a:rPr lang="en-US" dirty="0"/>
              <a:t>e</a:t>
            </a:r>
            <a:r>
              <a:rPr lang="en-US" dirty="0" smtClean="0"/>
              <a:t>. </a:t>
            </a:r>
            <a:r>
              <a:rPr lang="en-US" dirty="0"/>
              <a:t>Problems with memory and concentration </a:t>
            </a:r>
          </a:p>
        </p:txBody>
      </p:sp>
    </p:spTree>
    <p:extLst>
      <p:ext uri="{BB962C8B-B14F-4D97-AF65-F5344CB8AC3E}">
        <p14:creationId xmlns:p14="http://schemas.microsoft.com/office/powerpoint/2010/main" val="23207363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Unit 16:</a:t>
            </a:r>
            <a:r>
              <a:rPr lang="en-US" dirty="0"/>
              <a:t> Reducing risk of STIs and HIV.</a:t>
            </a:r>
          </a:p>
        </p:txBody>
      </p:sp>
      <p:sp>
        <p:nvSpPr>
          <p:cNvPr id="3" name="Content Placeholder 2"/>
          <p:cNvSpPr>
            <a:spLocks noGrp="1"/>
          </p:cNvSpPr>
          <p:nvPr>
            <p:ph idx="1"/>
          </p:nvPr>
        </p:nvSpPr>
        <p:spPr/>
        <p:txBody>
          <a:bodyPr>
            <a:normAutofit/>
          </a:bodyPr>
          <a:lstStyle/>
          <a:p>
            <a:pPr marL="0" indent="0">
              <a:buNone/>
            </a:pPr>
            <a:r>
              <a:rPr lang="en-US" sz="2800" b="1" dirty="0"/>
              <a:t>Lesson 1: </a:t>
            </a:r>
            <a:r>
              <a:rPr lang="en-US" sz="2800" dirty="0"/>
              <a:t>Transmission of STIs (chlamydia, gonorrhea and syphilis). </a:t>
            </a:r>
            <a:r>
              <a:rPr lang="en-US" sz="2800" b="1" dirty="0"/>
              <a:t>   </a:t>
            </a:r>
            <a:endParaRPr lang="en-US" sz="2800" dirty="0"/>
          </a:p>
          <a:p>
            <a:pPr marL="0" indent="0">
              <a:buNone/>
            </a:pPr>
            <a:r>
              <a:rPr lang="en-US" sz="2800" b="1" dirty="0" smtClean="0"/>
              <a:t>Learning objective:</a:t>
            </a:r>
            <a:endParaRPr lang="en-US" sz="2800" b="1" dirty="0"/>
          </a:p>
          <a:p>
            <a:pPr>
              <a:buFont typeface="Wingdings" panose="05000000000000000000" pitchFamily="2" charset="2"/>
              <a:buChar char="Ø"/>
            </a:pPr>
            <a:r>
              <a:rPr lang="en-US" sz="2800" dirty="0"/>
              <a:t>Explain how </a:t>
            </a:r>
            <a:r>
              <a:rPr lang="en-US" sz="2800" dirty="0" smtClean="0"/>
              <a:t>STIs are transmitted </a:t>
            </a:r>
            <a:r>
              <a:rPr lang="en-US" sz="2800" dirty="0"/>
              <a:t>	</a:t>
            </a:r>
          </a:p>
          <a:p>
            <a:pPr>
              <a:buFont typeface="Wingdings" panose="05000000000000000000" pitchFamily="2" charset="2"/>
              <a:buChar char="ü"/>
            </a:pPr>
            <a:r>
              <a:rPr lang="en-US" sz="2800" dirty="0" smtClean="0"/>
              <a:t>STIs is defined as </a:t>
            </a:r>
            <a:r>
              <a:rPr lang="en-US" sz="2800" b="1" dirty="0" smtClean="0"/>
              <a:t>S</a:t>
            </a:r>
            <a:r>
              <a:rPr lang="en-US" sz="2800" dirty="0" smtClean="0"/>
              <a:t>exually </a:t>
            </a:r>
            <a:r>
              <a:rPr lang="en-US" sz="2800" dirty="0"/>
              <a:t> </a:t>
            </a:r>
            <a:r>
              <a:rPr lang="en-US" sz="2800" b="1" dirty="0" smtClean="0"/>
              <a:t>T</a:t>
            </a:r>
            <a:r>
              <a:rPr lang="en-US" sz="2800" dirty="0" smtClean="0"/>
              <a:t>ransmitted </a:t>
            </a:r>
            <a:r>
              <a:rPr lang="en-US" sz="2800" b="1" dirty="0" smtClean="0"/>
              <a:t>I</a:t>
            </a:r>
            <a:r>
              <a:rPr lang="en-US" sz="2800" dirty="0" smtClean="0"/>
              <a:t>nfections.</a:t>
            </a:r>
          </a:p>
          <a:p>
            <a:pPr marL="0" indent="0">
              <a:buNone/>
            </a:pPr>
            <a:r>
              <a:rPr lang="en-US" sz="2800" b="1" dirty="0" smtClean="0"/>
              <a:t>EX: </a:t>
            </a:r>
            <a:r>
              <a:rPr lang="en-US" sz="2800" dirty="0"/>
              <a:t> </a:t>
            </a:r>
            <a:r>
              <a:rPr lang="en-US" sz="2800" dirty="0" err="1" smtClean="0"/>
              <a:t>Chlamdia</a:t>
            </a:r>
            <a:r>
              <a:rPr lang="en-US" sz="2800" dirty="0"/>
              <a:t>, </a:t>
            </a:r>
            <a:r>
              <a:rPr lang="en-US" sz="2800" dirty="0" err="1"/>
              <a:t>gonorrhoea</a:t>
            </a:r>
            <a:r>
              <a:rPr lang="en-US" sz="2800" dirty="0"/>
              <a:t>, </a:t>
            </a:r>
            <a:r>
              <a:rPr lang="en-US" sz="2800" dirty="0" err="1"/>
              <a:t>syphillis</a:t>
            </a:r>
            <a:r>
              <a:rPr lang="en-US" sz="2800" dirty="0"/>
              <a:t> and, HIV and AIDS </a:t>
            </a:r>
            <a:endParaRPr lang="en-US" sz="2800" dirty="0" smtClean="0"/>
          </a:p>
          <a:p>
            <a:pPr marL="0" indent="0">
              <a:buNone/>
            </a:pPr>
            <a:r>
              <a:rPr lang="en-US" sz="2800" dirty="0" smtClean="0"/>
              <a:t>STIs </a:t>
            </a:r>
            <a:r>
              <a:rPr lang="en-US" sz="2800" dirty="0"/>
              <a:t>are transmitted by infected persons to healthy persons during sexual intercourse. </a:t>
            </a:r>
          </a:p>
        </p:txBody>
      </p:sp>
    </p:spTree>
    <p:extLst>
      <p:ext uri="{BB962C8B-B14F-4D97-AF65-F5344CB8AC3E}">
        <p14:creationId xmlns:p14="http://schemas.microsoft.com/office/powerpoint/2010/main" val="34856578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4000" dirty="0" smtClean="0"/>
              <a:t>Sexually Transmitted Infections (STIs)</a:t>
            </a:r>
            <a:endParaRPr lang="en-US" sz="4000" dirty="0"/>
          </a:p>
        </p:txBody>
      </p:sp>
      <p:sp>
        <p:nvSpPr>
          <p:cNvPr id="3" name="Content Placeholder 2"/>
          <p:cNvSpPr>
            <a:spLocks noGrp="1"/>
          </p:cNvSpPr>
          <p:nvPr>
            <p:ph idx="1"/>
          </p:nvPr>
        </p:nvSpPr>
        <p:spPr>
          <a:xfrm>
            <a:off x="457200" y="1524000"/>
            <a:ext cx="8229600" cy="5105400"/>
          </a:xfrm>
        </p:spPr>
        <p:txBody>
          <a:bodyPr>
            <a:noAutofit/>
          </a:bodyPr>
          <a:lstStyle/>
          <a:p>
            <a:pPr marL="514350" indent="-514350">
              <a:buAutoNum type="arabicPeriod"/>
            </a:pPr>
            <a:r>
              <a:rPr lang="en-US" sz="3200" b="1" dirty="0" smtClean="0"/>
              <a:t>Chlamydia:</a:t>
            </a:r>
          </a:p>
          <a:p>
            <a:pPr>
              <a:buFont typeface="Wingdings" panose="05000000000000000000" pitchFamily="2" charset="2"/>
              <a:buChar char="Ø"/>
            </a:pPr>
            <a:r>
              <a:rPr lang="en-US" sz="3200" b="1" dirty="0" smtClean="0"/>
              <a:t>Cause:</a:t>
            </a:r>
            <a:r>
              <a:rPr lang="en-US" sz="3200" dirty="0"/>
              <a:t> </a:t>
            </a:r>
            <a:r>
              <a:rPr lang="en-US" sz="3200" dirty="0" smtClean="0"/>
              <a:t>The </a:t>
            </a:r>
            <a:r>
              <a:rPr lang="en-US" sz="3200" dirty="0"/>
              <a:t>bacterium </a:t>
            </a:r>
            <a:r>
              <a:rPr lang="en-US" sz="3200" i="1" dirty="0"/>
              <a:t>Chlamydia trachomatis</a:t>
            </a:r>
            <a:r>
              <a:rPr lang="en-US" sz="3200" dirty="0"/>
              <a:t>.</a:t>
            </a:r>
            <a:endParaRPr lang="en-US" sz="3200" b="1" dirty="0" smtClean="0"/>
          </a:p>
          <a:p>
            <a:pPr>
              <a:buFont typeface="Wingdings" panose="05000000000000000000" pitchFamily="2" charset="2"/>
              <a:buChar char="Ø"/>
            </a:pPr>
            <a:r>
              <a:rPr lang="en-US" sz="3200" b="1" dirty="0" smtClean="0"/>
              <a:t>Spread/transmission:</a:t>
            </a:r>
            <a:endParaRPr lang="en-US" sz="3200" dirty="0"/>
          </a:p>
          <a:p>
            <a:pPr marL="0" indent="0">
              <a:buNone/>
            </a:pPr>
            <a:r>
              <a:rPr lang="en-US" sz="3200" dirty="0" smtClean="0"/>
              <a:t>Oral</a:t>
            </a:r>
            <a:r>
              <a:rPr lang="en-US" sz="3200" dirty="0"/>
              <a:t>, vaginal or anal sex, and also through touch, for example, touching the eyes with a contaminated </a:t>
            </a:r>
            <a:r>
              <a:rPr lang="en-US" sz="3200" dirty="0" smtClean="0"/>
              <a:t>hand</a:t>
            </a:r>
            <a:r>
              <a:rPr lang="en-US" sz="3200" dirty="0"/>
              <a:t>.</a:t>
            </a:r>
            <a:endParaRPr lang="en-US" sz="3200" b="1" dirty="0" smtClean="0"/>
          </a:p>
          <a:p>
            <a:pPr marL="0" indent="0">
              <a:buNone/>
            </a:pPr>
            <a:r>
              <a:rPr lang="en-US" sz="3200" b="1" dirty="0" smtClean="0"/>
              <a:t>Prevention: </a:t>
            </a:r>
          </a:p>
          <a:p>
            <a:pPr>
              <a:buFont typeface="Wingdings" panose="05000000000000000000" pitchFamily="2" charset="2"/>
              <a:buChar char="ü"/>
            </a:pPr>
            <a:r>
              <a:rPr lang="en-US" sz="3200" dirty="0" smtClean="0"/>
              <a:t>Avoid</a:t>
            </a:r>
            <a:r>
              <a:rPr lang="en-US" sz="3200" b="1" dirty="0" smtClean="0"/>
              <a:t> </a:t>
            </a:r>
            <a:r>
              <a:rPr lang="en-US" sz="3200" dirty="0" smtClean="0"/>
              <a:t>Oral</a:t>
            </a:r>
            <a:r>
              <a:rPr lang="en-US" sz="3200" dirty="0"/>
              <a:t>, vaginal or anal </a:t>
            </a:r>
            <a:r>
              <a:rPr lang="en-US" sz="3200" dirty="0" smtClean="0"/>
              <a:t>sex. </a:t>
            </a:r>
          </a:p>
        </p:txBody>
      </p:sp>
    </p:spTree>
    <p:extLst>
      <p:ext uri="{BB962C8B-B14F-4D97-AF65-F5344CB8AC3E}">
        <p14:creationId xmlns:p14="http://schemas.microsoft.com/office/powerpoint/2010/main" val="35298597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04088"/>
            <a:ext cx="8382000" cy="819912"/>
          </a:xfrm>
        </p:spPr>
        <p:txBody>
          <a:bodyPr>
            <a:normAutofit/>
          </a:bodyPr>
          <a:lstStyle/>
          <a:p>
            <a:r>
              <a:rPr lang="en-US" sz="4000" dirty="0"/>
              <a:t>Sexually Transmitted Infections (STIs)</a:t>
            </a:r>
          </a:p>
        </p:txBody>
      </p:sp>
      <p:sp>
        <p:nvSpPr>
          <p:cNvPr id="3" name="Content Placeholder 2"/>
          <p:cNvSpPr>
            <a:spLocks noGrp="1"/>
          </p:cNvSpPr>
          <p:nvPr>
            <p:ph idx="1"/>
          </p:nvPr>
        </p:nvSpPr>
        <p:spPr>
          <a:xfrm>
            <a:off x="457200" y="1524000"/>
            <a:ext cx="8229600" cy="5181600"/>
          </a:xfrm>
        </p:spPr>
        <p:txBody>
          <a:bodyPr>
            <a:normAutofit fontScale="92500" lnSpcReduction="20000"/>
          </a:bodyPr>
          <a:lstStyle/>
          <a:p>
            <a:pPr marL="0" indent="0">
              <a:buNone/>
            </a:pPr>
            <a:r>
              <a:rPr lang="en-US" b="1" dirty="0" smtClean="0"/>
              <a:t>Signs </a:t>
            </a:r>
            <a:r>
              <a:rPr lang="en-US" b="1" dirty="0"/>
              <a:t>and symptoms of chlamydia </a:t>
            </a:r>
            <a:endParaRPr lang="en-US" dirty="0"/>
          </a:p>
          <a:p>
            <a:pPr marL="0" indent="0">
              <a:buNone/>
            </a:pPr>
            <a:r>
              <a:rPr lang="en-US" b="1" dirty="0"/>
              <a:t>In males </a:t>
            </a:r>
            <a:endParaRPr lang="en-US" dirty="0"/>
          </a:p>
          <a:p>
            <a:pPr>
              <a:buFont typeface="Wingdings" panose="05000000000000000000" pitchFamily="2" charset="2"/>
              <a:buChar char="Ø"/>
            </a:pPr>
            <a:r>
              <a:rPr lang="en-US" dirty="0" smtClean="0"/>
              <a:t>Pain </a:t>
            </a:r>
            <a:r>
              <a:rPr lang="en-US" dirty="0"/>
              <a:t>when passing out urine. </a:t>
            </a:r>
            <a:endParaRPr lang="en-US" dirty="0" smtClean="0"/>
          </a:p>
          <a:p>
            <a:pPr>
              <a:buFont typeface="Wingdings" panose="05000000000000000000" pitchFamily="2" charset="2"/>
              <a:buChar char="Ø"/>
            </a:pPr>
            <a:r>
              <a:rPr lang="en-US" dirty="0" smtClean="0"/>
              <a:t> </a:t>
            </a:r>
            <a:r>
              <a:rPr lang="en-US" dirty="0"/>
              <a:t>White discharge from the penis. </a:t>
            </a:r>
          </a:p>
          <a:p>
            <a:pPr>
              <a:buFont typeface="Wingdings" panose="05000000000000000000" pitchFamily="2" charset="2"/>
              <a:buChar char="Ø"/>
            </a:pPr>
            <a:r>
              <a:rPr lang="en-US" dirty="0" smtClean="0"/>
              <a:t>The </a:t>
            </a:r>
            <a:r>
              <a:rPr lang="en-US" dirty="0"/>
              <a:t>testicles may be painful or swollen. </a:t>
            </a:r>
          </a:p>
          <a:p>
            <a:pPr>
              <a:buFont typeface="Wingdings" panose="05000000000000000000" pitchFamily="2" charset="2"/>
              <a:buChar char="Ø"/>
            </a:pPr>
            <a:r>
              <a:rPr lang="en-US" dirty="0" smtClean="0"/>
              <a:t>Swelling </a:t>
            </a:r>
            <a:r>
              <a:rPr lang="en-US" dirty="0"/>
              <a:t>of skin around the anus</a:t>
            </a:r>
            <a:r>
              <a:rPr lang="en-US" dirty="0" smtClean="0"/>
              <a:t>.</a:t>
            </a:r>
          </a:p>
          <a:p>
            <a:pPr marL="0" indent="0">
              <a:buNone/>
            </a:pPr>
            <a:r>
              <a:rPr lang="en-US" b="1" dirty="0" smtClean="0"/>
              <a:t>In </a:t>
            </a:r>
            <a:r>
              <a:rPr lang="en-US" b="1" dirty="0"/>
              <a:t>females </a:t>
            </a:r>
            <a:endParaRPr lang="en-US" dirty="0"/>
          </a:p>
          <a:p>
            <a:pPr>
              <a:buFont typeface="Wingdings" panose="05000000000000000000" pitchFamily="2" charset="2"/>
              <a:buChar char="Ø"/>
            </a:pPr>
            <a:r>
              <a:rPr lang="en-US" dirty="0" smtClean="0"/>
              <a:t>Painful </a:t>
            </a:r>
            <a:r>
              <a:rPr lang="en-US" dirty="0"/>
              <a:t>and frequent urination. </a:t>
            </a:r>
            <a:endParaRPr lang="en-US" dirty="0" smtClean="0"/>
          </a:p>
          <a:p>
            <a:pPr>
              <a:buFont typeface="Wingdings" panose="05000000000000000000" pitchFamily="2" charset="2"/>
              <a:buChar char="Ø"/>
            </a:pPr>
            <a:r>
              <a:rPr lang="en-US" dirty="0" smtClean="0"/>
              <a:t>Smelly </a:t>
            </a:r>
            <a:r>
              <a:rPr lang="en-US" dirty="0"/>
              <a:t>yellowish and abnormal vaginal </a:t>
            </a:r>
            <a:r>
              <a:rPr lang="en-US" dirty="0" smtClean="0"/>
              <a:t>discharge.</a:t>
            </a:r>
          </a:p>
          <a:p>
            <a:pPr>
              <a:buFont typeface="Wingdings" panose="05000000000000000000" pitchFamily="2" charset="2"/>
              <a:buChar char="Ø"/>
            </a:pPr>
            <a:r>
              <a:rPr lang="en-US" dirty="0" smtClean="0"/>
              <a:t>Pain </a:t>
            </a:r>
            <a:r>
              <a:rPr lang="en-US" dirty="0"/>
              <a:t>in the lower </a:t>
            </a:r>
            <a:r>
              <a:rPr lang="en-US" dirty="0" smtClean="0"/>
              <a:t>abdomen.</a:t>
            </a:r>
            <a:endParaRPr lang="en-US" dirty="0"/>
          </a:p>
          <a:p>
            <a:pPr>
              <a:buFont typeface="Wingdings" panose="05000000000000000000" pitchFamily="2" charset="2"/>
              <a:buChar char="Ø"/>
            </a:pPr>
            <a:r>
              <a:rPr lang="en-US" dirty="0" smtClean="0"/>
              <a:t>Swollen </a:t>
            </a:r>
            <a:r>
              <a:rPr lang="en-US" dirty="0"/>
              <a:t>skin in the vagina or around the anus. </a:t>
            </a:r>
            <a:endParaRPr lang="en-US" dirty="0" smtClean="0"/>
          </a:p>
          <a:p>
            <a:pPr marL="0" indent="0">
              <a:buNone/>
            </a:pPr>
            <a:r>
              <a:rPr lang="en-US" b="1" dirty="0" smtClean="0"/>
              <a:t>Treatment </a:t>
            </a:r>
            <a:endParaRPr lang="en-US" dirty="0"/>
          </a:p>
          <a:p>
            <a:pPr marL="0" indent="0">
              <a:buNone/>
            </a:pPr>
            <a:r>
              <a:rPr lang="en-US" dirty="0"/>
              <a:t>Chlamydia is easily treated using antibiotics. </a:t>
            </a:r>
          </a:p>
        </p:txBody>
      </p:sp>
    </p:spTree>
    <p:extLst>
      <p:ext uri="{BB962C8B-B14F-4D97-AF65-F5344CB8AC3E}">
        <p14:creationId xmlns:p14="http://schemas.microsoft.com/office/powerpoint/2010/main" val="9588430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Sexually Transmitted Infections (STIs)</a:t>
            </a:r>
          </a:p>
        </p:txBody>
      </p:sp>
      <p:sp>
        <p:nvSpPr>
          <p:cNvPr id="3" name="Content Placeholder 2"/>
          <p:cNvSpPr>
            <a:spLocks noGrp="1"/>
          </p:cNvSpPr>
          <p:nvPr>
            <p:ph idx="1"/>
          </p:nvPr>
        </p:nvSpPr>
        <p:spPr>
          <a:xfrm>
            <a:off x="457200" y="1864021"/>
            <a:ext cx="8229600" cy="4389120"/>
          </a:xfrm>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2.</a:t>
            </a:r>
            <a:r>
              <a:rPr lang="en-US" sz="2800" b="1" dirty="0" smtClean="0">
                <a:latin typeface="Times New Roman" panose="02020603050405020304" pitchFamily="18" charset="0"/>
                <a:cs typeface="Times New Roman" panose="02020603050405020304" pitchFamily="18" charset="0"/>
              </a:rPr>
              <a:t>Gonorrhoea :</a:t>
            </a:r>
          </a:p>
          <a:p>
            <a:pPr>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Cause: </a:t>
            </a:r>
            <a:r>
              <a:rPr lang="en-US" sz="2800" dirty="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bacterium called </a:t>
            </a:r>
            <a:r>
              <a:rPr lang="en-US" sz="2800" i="1" dirty="0">
                <a:latin typeface="Times New Roman" panose="02020603050405020304" pitchFamily="18" charset="0"/>
                <a:cs typeface="Times New Roman" panose="02020603050405020304" pitchFamily="18" charset="0"/>
              </a:rPr>
              <a:t>Neisseria </a:t>
            </a:r>
            <a:r>
              <a:rPr lang="en-US" sz="2800" i="1" dirty="0" err="1">
                <a:latin typeface="Times New Roman" panose="02020603050405020304" pitchFamily="18" charset="0"/>
                <a:cs typeface="Times New Roman" panose="02020603050405020304" pitchFamily="18" charset="0"/>
              </a:rPr>
              <a:t>gonorrhoeae</a:t>
            </a:r>
            <a:r>
              <a:rPr lang="en-US" sz="2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Spread/Transmission: </a:t>
            </a:r>
          </a:p>
          <a:p>
            <a:pPr>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Sexual </a:t>
            </a:r>
            <a:r>
              <a:rPr lang="en-US" sz="2800" dirty="0">
                <a:latin typeface="Times New Roman" panose="02020603050405020304" pitchFamily="18" charset="0"/>
                <a:cs typeface="Times New Roman" panose="02020603050405020304" pitchFamily="18" charset="0"/>
              </a:rPr>
              <a:t>contact with the penis, vagina, mouth or anus of an infected partner. </a:t>
            </a: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Gonorrhoea</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can also be spread from mother to baby during </a:t>
            </a:r>
            <a:r>
              <a:rPr lang="en-US" sz="2800" dirty="0" smtClean="0">
                <a:latin typeface="Times New Roman" panose="02020603050405020304" pitchFamily="18" charset="0"/>
                <a:cs typeface="Times New Roman" panose="02020603050405020304" pitchFamily="18" charset="0"/>
              </a:rPr>
              <a:t>childbirth.</a:t>
            </a:r>
          </a:p>
          <a:p>
            <a:pPr>
              <a:buFont typeface="Wingdings" panose="05000000000000000000" pitchFamily="2" charset="2"/>
              <a:buChar char="Ø"/>
            </a:pPr>
            <a:r>
              <a:rPr lang="en-US" sz="2800" b="1" dirty="0" smtClean="0">
                <a:latin typeface="Times New Roman" panose="02020603050405020304" pitchFamily="18" charset="0"/>
                <a:cs typeface="Times New Roman" panose="02020603050405020304" pitchFamily="18" charset="0"/>
              </a:rPr>
              <a:t>Prevention: Avoid unprotected sex.</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5727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r>
              <a:rPr lang="en-US" sz="4000" dirty="0"/>
              <a:t>Sexually Transmitted Infections (STIs)</a:t>
            </a:r>
          </a:p>
        </p:txBody>
      </p:sp>
      <p:sp>
        <p:nvSpPr>
          <p:cNvPr id="3" name="Content Placeholder 2"/>
          <p:cNvSpPr>
            <a:spLocks noGrp="1"/>
          </p:cNvSpPr>
          <p:nvPr>
            <p:ph idx="1"/>
          </p:nvPr>
        </p:nvSpPr>
        <p:spPr>
          <a:xfrm>
            <a:off x="457200" y="1371600"/>
            <a:ext cx="8229600" cy="4953000"/>
          </a:xfrm>
        </p:spPr>
        <p:txBody>
          <a:bodyPr>
            <a:normAutofit fontScale="92500"/>
          </a:bodyPr>
          <a:lstStyle/>
          <a:p>
            <a:pPr>
              <a:buFont typeface="Wingdings" panose="05000000000000000000" pitchFamily="2" charset="2"/>
              <a:buChar char="v"/>
            </a:pPr>
            <a:r>
              <a:rPr lang="en-US" b="1" dirty="0" smtClean="0"/>
              <a:t>Signs </a:t>
            </a:r>
            <a:r>
              <a:rPr lang="en-US" b="1" dirty="0"/>
              <a:t>and symptoms of </a:t>
            </a:r>
            <a:r>
              <a:rPr lang="en-US" b="1" dirty="0" err="1"/>
              <a:t>gonorrhoea</a:t>
            </a:r>
            <a:r>
              <a:rPr lang="en-US" b="1" dirty="0"/>
              <a:t> </a:t>
            </a:r>
            <a:endParaRPr lang="en-US" b="1" dirty="0" smtClean="0"/>
          </a:p>
          <a:p>
            <a:pPr marL="0" indent="0">
              <a:buNone/>
            </a:pPr>
            <a:r>
              <a:rPr lang="en-US" b="1" dirty="0" smtClean="0"/>
              <a:t>In males:</a:t>
            </a:r>
            <a:endParaRPr lang="en-US" dirty="0"/>
          </a:p>
          <a:p>
            <a:pPr>
              <a:buFont typeface="Wingdings" panose="05000000000000000000" pitchFamily="2" charset="2"/>
              <a:buChar char="ü"/>
            </a:pPr>
            <a:r>
              <a:rPr lang="en-US" dirty="0" smtClean="0"/>
              <a:t>A </a:t>
            </a:r>
            <a:r>
              <a:rPr lang="en-US" dirty="0"/>
              <a:t>burning sensation when urinating. </a:t>
            </a:r>
            <a:endParaRPr lang="en-US" dirty="0" smtClean="0"/>
          </a:p>
          <a:p>
            <a:pPr>
              <a:buFont typeface="Wingdings" panose="05000000000000000000" pitchFamily="2" charset="2"/>
              <a:buChar char="ü"/>
            </a:pPr>
            <a:r>
              <a:rPr lang="en-US" dirty="0" smtClean="0"/>
              <a:t>A </a:t>
            </a:r>
            <a:r>
              <a:rPr lang="en-US" dirty="0"/>
              <a:t>white, yellow, or green discharge from the penis. </a:t>
            </a:r>
            <a:endParaRPr lang="en-US" dirty="0" smtClean="0"/>
          </a:p>
          <a:p>
            <a:pPr>
              <a:buFont typeface="Wingdings" panose="05000000000000000000" pitchFamily="2" charset="2"/>
              <a:buChar char="ü"/>
            </a:pPr>
            <a:r>
              <a:rPr lang="en-US" dirty="0" smtClean="0"/>
              <a:t> </a:t>
            </a:r>
            <a:r>
              <a:rPr lang="en-US" dirty="0"/>
              <a:t>Painful or swollen testicles (although this is less common</a:t>
            </a:r>
            <a:r>
              <a:rPr lang="en-US" dirty="0" smtClean="0"/>
              <a:t>).</a:t>
            </a:r>
          </a:p>
          <a:p>
            <a:pPr marL="0" indent="0">
              <a:buNone/>
            </a:pPr>
            <a:r>
              <a:rPr lang="en-US" b="1" dirty="0" smtClean="0"/>
              <a:t>In females:</a:t>
            </a:r>
            <a:endParaRPr lang="en-US" b="1" dirty="0"/>
          </a:p>
          <a:p>
            <a:pPr>
              <a:buFont typeface="Wingdings" panose="05000000000000000000" pitchFamily="2" charset="2"/>
              <a:buChar char="ü"/>
            </a:pPr>
            <a:r>
              <a:rPr lang="en-US" dirty="0" smtClean="0"/>
              <a:t>Painful </a:t>
            </a:r>
            <a:r>
              <a:rPr lang="en-US" dirty="0"/>
              <a:t>or burning sensation when </a:t>
            </a:r>
            <a:r>
              <a:rPr lang="en-US" dirty="0" smtClean="0"/>
              <a:t>urinating.</a:t>
            </a:r>
          </a:p>
          <a:p>
            <a:pPr>
              <a:buFont typeface="Wingdings" panose="05000000000000000000" pitchFamily="2" charset="2"/>
              <a:buChar char="ü"/>
            </a:pPr>
            <a:r>
              <a:rPr lang="en-US" dirty="0" smtClean="0"/>
              <a:t>Increased </a:t>
            </a:r>
            <a:r>
              <a:rPr lang="en-US" dirty="0"/>
              <a:t>vaginal discharge. </a:t>
            </a:r>
            <a:endParaRPr lang="en-US" dirty="0" smtClean="0"/>
          </a:p>
          <a:p>
            <a:pPr>
              <a:buFont typeface="Wingdings" panose="05000000000000000000" pitchFamily="2" charset="2"/>
              <a:buChar char="ü"/>
            </a:pPr>
            <a:r>
              <a:rPr lang="en-US" dirty="0" smtClean="0"/>
              <a:t> </a:t>
            </a:r>
            <a:r>
              <a:rPr lang="en-US" dirty="0"/>
              <a:t>Vaginal bleeding between </a:t>
            </a:r>
            <a:r>
              <a:rPr lang="en-US" dirty="0" smtClean="0"/>
              <a:t>periods</a:t>
            </a:r>
          </a:p>
          <a:p>
            <a:pPr>
              <a:buFont typeface="Wingdings" panose="05000000000000000000" pitchFamily="2" charset="2"/>
              <a:buChar char="v"/>
            </a:pPr>
            <a:r>
              <a:rPr lang="en-US" b="1" dirty="0" smtClean="0"/>
              <a:t>Treatment </a:t>
            </a:r>
            <a:endParaRPr lang="en-US" dirty="0"/>
          </a:p>
          <a:p>
            <a:pPr marL="0" indent="0">
              <a:buNone/>
            </a:pPr>
            <a:r>
              <a:rPr lang="en-US" dirty="0"/>
              <a:t>Gonorrhea can be treated using antibiotics like penicillin. </a:t>
            </a:r>
          </a:p>
        </p:txBody>
      </p:sp>
    </p:spTree>
    <p:extLst>
      <p:ext uri="{BB962C8B-B14F-4D97-AF65-F5344CB8AC3E}">
        <p14:creationId xmlns:p14="http://schemas.microsoft.com/office/powerpoint/2010/main" val="41639259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r>
              <a:rPr lang="en-US" sz="4000" dirty="0"/>
              <a:t>Sexually Transmitted Infections (STIs)</a:t>
            </a:r>
          </a:p>
        </p:txBody>
      </p:sp>
      <p:sp>
        <p:nvSpPr>
          <p:cNvPr id="3" name="Content Placeholder 2"/>
          <p:cNvSpPr>
            <a:spLocks noGrp="1"/>
          </p:cNvSpPr>
          <p:nvPr>
            <p:ph idx="1"/>
          </p:nvPr>
        </p:nvSpPr>
        <p:spPr>
          <a:xfrm>
            <a:off x="457200" y="1447800"/>
            <a:ext cx="8229600" cy="5181600"/>
          </a:xfrm>
        </p:spPr>
        <p:txBody>
          <a:bodyPr>
            <a:normAutofit lnSpcReduction="10000"/>
          </a:bodyPr>
          <a:lstStyle/>
          <a:p>
            <a:pPr marL="0" indent="0">
              <a:buNone/>
            </a:pPr>
            <a:r>
              <a:rPr lang="en-US" dirty="0" smtClean="0"/>
              <a:t>3. </a:t>
            </a:r>
            <a:r>
              <a:rPr lang="en-US" sz="2800" b="1" dirty="0" smtClean="0"/>
              <a:t>Syphilis.</a:t>
            </a:r>
          </a:p>
          <a:p>
            <a:pPr>
              <a:buFont typeface="Wingdings" panose="05000000000000000000" pitchFamily="2" charset="2"/>
              <a:buChar char="v"/>
            </a:pPr>
            <a:r>
              <a:rPr lang="en-US" sz="2800" b="1" dirty="0" smtClean="0"/>
              <a:t>Cause: </a:t>
            </a:r>
            <a:r>
              <a:rPr lang="en-US" sz="2800" dirty="0" smtClean="0"/>
              <a:t>A bacteria </a:t>
            </a:r>
            <a:r>
              <a:rPr lang="en-US" sz="2800" dirty="0"/>
              <a:t>called </a:t>
            </a:r>
            <a:r>
              <a:rPr lang="en-US" sz="2800" i="1" dirty="0" err="1"/>
              <a:t>Treponema</a:t>
            </a:r>
            <a:r>
              <a:rPr lang="en-US" sz="2800" i="1" dirty="0"/>
              <a:t> </a:t>
            </a:r>
            <a:r>
              <a:rPr lang="en-US" sz="2800" i="1" dirty="0" err="1"/>
              <a:t>pallidum</a:t>
            </a:r>
            <a:r>
              <a:rPr lang="en-US" sz="2800" dirty="0"/>
              <a:t>. </a:t>
            </a:r>
          </a:p>
          <a:p>
            <a:pPr>
              <a:buFont typeface="Wingdings" panose="05000000000000000000" pitchFamily="2" charset="2"/>
              <a:buChar char="v"/>
            </a:pPr>
            <a:r>
              <a:rPr lang="en-US" sz="2800" b="1" dirty="0" smtClean="0"/>
              <a:t>Spread/Transmission</a:t>
            </a:r>
            <a:r>
              <a:rPr lang="en-US" sz="2800" dirty="0" smtClean="0"/>
              <a:t>: Direct </a:t>
            </a:r>
            <a:r>
              <a:rPr lang="en-US" sz="2800" dirty="0"/>
              <a:t>contact with a syphilitic sore, known as a </a:t>
            </a:r>
            <a:r>
              <a:rPr lang="en-US" sz="2800" i="1" dirty="0" smtClean="0"/>
              <a:t>chancre and </a:t>
            </a:r>
            <a:r>
              <a:rPr lang="en-US" sz="2800" dirty="0" smtClean="0"/>
              <a:t>during </a:t>
            </a:r>
            <a:r>
              <a:rPr lang="en-US" sz="2800" dirty="0"/>
              <a:t>vaginal, anal or oral </a:t>
            </a:r>
            <a:r>
              <a:rPr lang="en-US" sz="2800" dirty="0" smtClean="0"/>
              <a:t>sex</a:t>
            </a:r>
            <a:r>
              <a:rPr lang="en-US" sz="2800" dirty="0"/>
              <a:t> </a:t>
            </a:r>
            <a:r>
              <a:rPr lang="en-US" sz="2800" dirty="0" smtClean="0"/>
              <a:t>with infected person.</a:t>
            </a:r>
          </a:p>
          <a:p>
            <a:pPr>
              <a:buFont typeface="Wingdings" panose="05000000000000000000" pitchFamily="2" charset="2"/>
              <a:buChar char="v"/>
            </a:pPr>
            <a:r>
              <a:rPr lang="en-US" sz="2800" i="1" dirty="0" smtClean="0"/>
              <a:t>Signs and symptoms:</a:t>
            </a:r>
          </a:p>
          <a:p>
            <a:pPr>
              <a:buFont typeface="Wingdings" panose="05000000000000000000" pitchFamily="2" charset="2"/>
              <a:buChar char="ü"/>
            </a:pPr>
            <a:r>
              <a:rPr lang="en-US" sz="2800" i="1" dirty="0"/>
              <a:t>R</a:t>
            </a:r>
            <a:r>
              <a:rPr lang="en-US" sz="2800" dirty="0" smtClean="0"/>
              <a:t>ashes </a:t>
            </a:r>
            <a:r>
              <a:rPr lang="en-US" sz="2800" dirty="0"/>
              <a:t>on the skin and mild </a:t>
            </a:r>
            <a:r>
              <a:rPr lang="en-US" sz="2800" dirty="0" smtClean="0"/>
              <a:t>fever, paralysis</a:t>
            </a:r>
            <a:r>
              <a:rPr lang="en-US" sz="2800" dirty="0"/>
              <a:t>, insanity, blindness </a:t>
            </a:r>
            <a:endParaRPr lang="en-US" sz="2800" i="1" dirty="0"/>
          </a:p>
          <a:p>
            <a:pPr>
              <a:buFont typeface="Wingdings" panose="05000000000000000000" pitchFamily="2" charset="2"/>
              <a:buChar char="v"/>
            </a:pPr>
            <a:r>
              <a:rPr lang="en-US" sz="2800" b="1" dirty="0" smtClean="0"/>
              <a:t>Treatment </a:t>
            </a:r>
            <a:r>
              <a:rPr lang="en-US" sz="2800" dirty="0" smtClean="0"/>
              <a:t>: Antibiotics </a:t>
            </a:r>
            <a:r>
              <a:rPr lang="en-US" sz="2800" dirty="0"/>
              <a:t>like penicillin, erythromycin or tetracycline are used to treat syphilis </a:t>
            </a:r>
          </a:p>
        </p:txBody>
      </p:sp>
    </p:spTree>
    <p:extLst>
      <p:ext uri="{BB962C8B-B14F-4D97-AF65-F5344CB8AC3E}">
        <p14:creationId xmlns:p14="http://schemas.microsoft.com/office/powerpoint/2010/main" val="17560847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latin typeface="Times New Roman" panose="02020603050405020304" pitchFamily="18" charset="0"/>
                <a:cs typeface="Times New Roman" panose="02020603050405020304" pitchFamily="18" charset="0"/>
              </a:rPr>
              <a:t>LESSON 3: </a:t>
            </a:r>
            <a:r>
              <a:rPr lang="en-US" b="1" dirty="0" smtClean="0">
                <a:latin typeface="Times New Roman" panose="02020603050405020304" pitchFamily="18" charset="0"/>
                <a:cs typeface="Times New Roman" panose="02020603050405020304" pitchFamily="18" charset="0"/>
              </a:rPr>
              <a:t>Phylum </a:t>
            </a:r>
            <a:r>
              <a:rPr lang="en-US" b="1" dirty="0" err="1">
                <a:latin typeface="Times New Roman" panose="02020603050405020304" pitchFamily="18" charset="0"/>
                <a:cs typeface="Times New Roman" panose="02020603050405020304" pitchFamily="18" charset="0"/>
              </a:rPr>
              <a:t>Arthropoda</a:t>
            </a: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b="1" dirty="0" smtClean="0"/>
              <a:t>Learning </a:t>
            </a:r>
            <a:r>
              <a:rPr lang="en-US" b="1" dirty="0"/>
              <a:t>objectives </a:t>
            </a:r>
            <a:endParaRPr lang="en-US" dirty="0"/>
          </a:p>
          <a:p>
            <a:pPr marL="0" indent="0">
              <a:buNone/>
            </a:pPr>
            <a:r>
              <a:rPr lang="en-US" b="1" i="1" dirty="0" smtClean="0"/>
              <a:t>1.Explain </a:t>
            </a:r>
            <a:r>
              <a:rPr lang="en-US" b="1" i="1" dirty="0"/>
              <a:t>the economic importance of arthropods to humans</a:t>
            </a:r>
            <a:r>
              <a:rPr lang="en-US" b="1" i="1" dirty="0" smtClean="0"/>
              <a:t>.</a:t>
            </a:r>
          </a:p>
          <a:p>
            <a:pPr marL="0" indent="0">
              <a:buNone/>
            </a:pPr>
            <a:r>
              <a:rPr lang="en-US" b="1" i="1" dirty="0" smtClean="0"/>
              <a:t>2. Identify classes of arthropods. </a:t>
            </a:r>
          </a:p>
          <a:p>
            <a:pPr>
              <a:buFont typeface="Wingdings" panose="05000000000000000000" pitchFamily="2" charset="2"/>
              <a:buChar char="Ø"/>
            </a:pPr>
            <a:r>
              <a:rPr lang="en-US" dirty="0"/>
              <a:t>A</a:t>
            </a:r>
            <a:r>
              <a:rPr lang="en-US" dirty="0" smtClean="0"/>
              <a:t>rthropods </a:t>
            </a:r>
            <a:r>
              <a:rPr lang="en-US" dirty="0"/>
              <a:t>are animals with jointed appendages. </a:t>
            </a:r>
            <a:endParaRPr lang="en-US" dirty="0" smtClean="0"/>
          </a:p>
          <a:p>
            <a:pPr marL="0" indent="0">
              <a:buNone/>
            </a:pPr>
            <a:r>
              <a:rPr lang="en-US" dirty="0" smtClean="0"/>
              <a:t>Examples of arthropods:</a:t>
            </a:r>
            <a:endParaRPr lang="en-US" dirty="0"/>
          </a:p>
        </p:txBody>
      </p:sp>
      <p:pic>
        <p:nvPicPr>
          <p:cNvPr id="4" name="Picture 3"/>
          <p:cNvPicPr>
            <a:picLocks noChangeAspect="1"/>
          </p:cNvPicPr>
          <p:nvPr/>
        </p:nvPicPr>
        <p:blipFill>
          <a:blip r:embed="rId2"/>
          <a:stretch>
            <a:fillRect/>
          </a:stretch>
        </p:blipFill>
        <p:spPr>
          <a:xfrm>
            <a:off x="228599" y="4268817"/>
            <a:ext cx="2133601" cy="2055783"/>
          </a:xfrm>
          <a:prstGeom prst="rect">
            <a:avLst/>
          </a:prstGeom>
        </p:spPr>
      </p:pic>
      <p:pic>
        <p:nvPicPr>
          <p:cNvPr id="5" name="Picture 4"/>
          <p:cNvPicPr>
            <a:picLocks noChangeAspect="1"/>
          </p:cNvPicPr>
          <p:nvPr/>
        </p:nvPicPr>
        <p:blipFill>
          <a:blip r:embed="rId3"/>
          <a:stretch>
            <a:fillRect/>
          </a:stretch>
        </p:blipFill>
        <p:spPr>
          <a:xfrm>
            <a:off x="2345635" y="4282069"/>
            <a:ext cx="2681910" cy="2133600"/>
          </a:xfrm>
          <a:prstGeom prst="rect">
            <a:avLst/>
          </a:prstGeom>
        </p:spPr>
      </p:pic>
      <p:pic>
        <p:nvPicPr>
          <p:cNvPr id="6" name="Picture 5"/>
          <p:cNvPicPr>
            <a:picLocks noChangeAspect="1"/>
          </p:cNvPicPr>
          <p:nvPr/>
        </p:nvPicPr>
        <p:blipFill>
          <a:blip r:embed="rId4"/>
          <a:stretch>
            <a:fillRect/>
          </a:stretch>
        </p:blipFill>
        <p:spPr>
          <a:xfrm>
            <a:off x="5010981" y="4282069"/>
            <a:ext cx="2133600" cy="2247304"/>
          </a:xfrm>
          <a:prstGeom prst="rect">
            <a:avLst/>
          </a:prstGeom>
        </p:spPr>
      </p:pic>
      <p:pic>
        <p:nvPicPr>
          <p:cNvPr id="7" name="Picture 6"/>
          <p:cNvPicPr>
            <a:picLocks noChangeAspect="1"/>
          </p:cNvPicPr>
          <p:nvPr/>
        </p:nvPicPr>
        <p:blipFill>
          <a:blip r:embed="rId5"/>
          <a:stretch>
            <a:fillRect/>
          </a:stretch>
        </p:blipFill>
        <p:spPr>
          <a:xfrm>
            <a:off x="7060592" y="4510098"/>
            <a:ext cx="1778608" cy="1814502"/>
          </a:xfrm>
          <a:prstGeom prst="rect">
            <a:avLst/>
          </a:prstGeom>
        </p:spPr>
      </p:pic>
    </p:spTree>
    <p:extLst>
      <p:ext uri="{BB962C8B-B14F-4D97-AF65-F5344CB8AC3E}">
        <p14:creationId xmlns:p14="http://schemas.microsoft.com/office/powerpoint/2010/main" val="29722730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SOME COMMON SIGNS AND SYMPTOMS IN MEN AS WELL AS IN FEMALES DURING STIs</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0" indent="0">
              <a:buNone/>
            </a:pPr>
            <a:r>
              <a:rPr lang="en-US" sz="3200" dirty="0" smtClean="0">
                <a:latin typeface="Times New Roman" panose="02020603050405020304" pitchFamily="18" charset="0"/>
                <a:cs typeface="Times New Roman" panose="02020603050405020304" pitchFamily="18" charset="0"/>
              </a:rPr>
              <a:t>1.A </a:t>
            </a:r>
            <a:r>
              <a:rPr lang="en-US" sz="3200" dirty="0">
                <a:latin typeface="Times New Roman" panose="02020603050405020304" pitchFamily="18" charset="0"/>
                <a:cs typeface="Times New Roman" panose="02020603050405020304" pitchFamily="18" charset="0"/>
              </a:rPr>
              <a:t>burning sensation when urinating.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2.Painful </a:t>
            </a:r>
            <a:r>
              <a:rPr lang="en-US" sz="3200" dirty="0">
                <a:latin typeface="Times New Roman" panose="02020603050405020304" pitchFamily="18" charset="0"/>
                <a:cs typeface="Times New Roman" panose="02020603050405020304" pitchFamily="18" charset="0"/>
              </a:rPr>
              <a:t>or </a:t>
            </a:r>
            <a:r>
              <a:rPr lang="en-US" sz="3200" dirty="0" smtClean="0">
                <a:latin typeface="Times New Roman" panose="02020603050405020304" pitchFamily="18" charset="0"/>
                <a:cs typeface="Times New Roman" panose="02020603050405020304" pitchFamily="18" charset="0"/>
              </a:rPr>
              <a:t>swollen of genital organs.</a:t>
            </a:r>
          </a:p>
          <a:p>
            <a:pPr marL="0" indent="0">
              <a:buNone/>
            </a:pPr>
            <a:r>
              <a:rPr lang="en-US" sz="3200" dirty="0" smtClean="0">
                <a:latin typeface="Times New Roman" panose="02020603050405020304" pitchFamily="18" charset="0"/>
                <a:cs typeface="Times New Roman" panose="02020603050405020304" pitchFamily="18" charset="0"/>
              </a:rPr>
              <a:t>3. Painful during urination.</a:t>
            </a:r>
          </a:p>
          <a:p>
            <a:pPr marL="0" indent="0">
              <a:buNone/>
            </a:pPr>
            <a:r>
              <a:rPr lang="en-US" sz="3200" dirty="0" smtClean="0">
                <a:latin typeface="Times New Roman" panose="02020603050405020304" pitchFamily="18" charset="0"/>
                <a:cs typeface="Times New Roman" panose="02020603050405020304" pitchFamily="18" charset="0"/>
              </a:rPr>
              <a:t>4. Foul discharge.</a:t>
            </a:r>
          </a:p>
          <a:p>
            <a:pPr marL="0" indent="0">
              <a:buNone/>
            </a:pPr>
            <a:r>
              <a:rPr lang="en-US" sz="3200" dirty="0" smtClean="0">
                <a:latin typeface="Times New Roman" panose="02020603050405020304" pitchFamily="18" charset="0"/>
                <a:cs typeface="Times New Roman" panose="02020603050405020304" pitchFamily="18" charset="0"/>
              </a:rPr>
              <a:t>5. Colored discharge from genital organs. </a:t>
            </a:r>
          </a:p>
          <a:p>
            <a:pPr marL="0" indent="0">
              <a:buNone/>
            </a:pPr>
            <a:r>
              <a:rPr lang="en-US" sz="3200" dirty="0" smtClean="0">
                <a:latin typeface="Times New Roman" panose="02020603050405020304" pitchFamily="18" charset="0"/>
                <a:cs typeface="Times New Roman" panose="02020603050405020304" pitchFamily="18" charset="0"/>
              </a:rPr>
              <a:t>(Vagina or penis).</a:t>
            </a:r>
          </a:p>
          <a:p>
            <a:pPr marL="0" indent="0">
              <a:buNone/>
            </a:pPr>
            <a:r>
              <a:rPr lang="en-US" sz="3200" dirty="0" smtClean="0">
                <a:latin typeface="Times New Roman" panose="02020603050405020304" pitchFamily="18" charset="0"/>
                <a:cs typeface="Times New Roman" panose="02020603050405020304" pitchFamily="18" charset="0"/>
              </a:rPr>
              <a:t>6. Painful sensation during sexual intercourse.</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9262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r>
              <a:rPr lang="en-US" sz="3200" b="1" dirty="0">
                <a:latin typeface="Times New Roman" panose="02020603050405020304" pitchFamily="18" charset="0"/>
                <a:cs typeface="Times New Roman" panose="02020603050405020304" pitchFamily="18" charset="0"/>
              </a:rPr>
              <a:t>Transmission of HIV infection and ways of reducing STIs and HIV </a:t>
            </a:r>
            <a:br>
              <a:rPr lang="en-US" sz="3200" b="1" dirty="0">
                <a:latin typeface="Times New Roman" panose="02020603050405020304" pitchFamily="18"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76400"/>
            <a:ext cx="8229600" cy="4876800"/>
          </a:xfrm>
        </p:spPr>
        <p:txBody>
          <a:bodyPr>
            <a:noAutofit/>
          </a:bodyPr>
          <a:lstStyle/>
          <a:p>
            <a:pPr marL="0" indent="0">
              <a:buNone/>
            </a:pPr>
            <a:r>
              <a:rPr lang="en-US" sz="3200" b="1" dirty="0"/>
              <a:t>Lesson 2: </a:t>
            </a:r>
            <a:r>
              <a:rPr lang="en-US" sz="3200" dirty="0"/>
              <a:t>Transmission of HIV infection and ways of reducing STIs and HIV </a:t>
            </a:r>
          </a:p>
          <a:p>
            <a:pPr marL="0" indent="0">
              <a:buNone/>
            </a:pPr>
            <a:r>
              <a:rPr lang="en-US" sz="3200" dirty="0"/>
              <a:t> </a:t>
            </a:r>
            <a:r>
              <a:rPr lang="en-US" sz="3200" b="1" dirty="0" smtClean="0"/>
              <a:t>Learning objective:</a:t>
            </a:r>
            <a:endParaRPr lang="en-US" sz="3200" b="1" dirty="0"/>
          </a:p>
          <a:p>
            <a:pPr>
              <a:buFont typeface="Wingdings" panose="05000000000000000000" pitchFamily="2" charset="2"/>
              <a:buChar char="Ø"/>
            </a:pPr>
            <a:r>
              <a:rPr lang="en-US" sz="3200" dirty="0" smtClean="0"/>
              <a:t>Appreciate behaviors </a:t>
            </a:r>
            <a:r>
              <a:rPr lang="en-US" sz="3200" dirty="0"/>
              <a:t>that reduce the risk of STIs and HIV transmission. 	</a:t>
            </a:r>
          </a:p>
          <a:p>
            <a:pPr>
              <a:buFont typeface="Wingdings" panose="05000000000000000000" pitchFamily="2" charset="2"/>
              <a:buChar char="ü"/>
            </a:pPr>
            <a:r>
              <a:rPr lang="en-US" sz="3200" dirty="0" smtClean="0"/>
              <a:t>HIV: Human </a:t>
            </a:r>
            <a:r>
              <a:rPr lang="en-US" sz="3200" dirty="0" err="1" smtClean="0"/>
              <a:t>Immuno</a:t>
            </a:r>
            <a:r>
              <a:rPr lang="en-US" sz="3200" dirty="0" smtClean="0"/>
              <a:t> Virus: It </a:t>
            </a:r>
            <a:r>
              <a:rPr lang="en-US" sz="3200" dirty="0"/>
              <a:t>is the virus that causes AIDS </a:t>
            </a:r>
            <a:r>
              <a:rPr lang="en-US" sz="3200" dirty="0" smtClean="0"/>
              <a:t>.</a:t>
            </a:r>
          </a:p>
          <a:p>
            <a:pPr>
              <a:buFont typeface="Wingdings" panose="05000000000000000000" pitchFamily="2" charset="2"/>
              <a:buChar char="ü"/>
            </a:pPr>
            <a:r>
              <a:rPr lang="en-US" sz="3200" dirty="0" smtClean="0"/>
              <a:t>AIDS: (Acquired </a:t>
            </a:r>
            <a:r>
              <a:rPr lang="en-US" sz="3200" dirty="0"/>
              <a:t>immune deficiency syndrome). </a:t>
            </a:r>
          </a:p>
        </p:txBody>
      </p:sp>
    </p:spTree>
    <p:extLst>
      <p:ext uri="{BB962C8B-B14F-4D97-AF65-F5344CB8AC3E}">
        <p14:creationId xmlns:p14="http://schemas.microsoft.com/office/powerpoint/2010/main" val="24436273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r>
              <a:rPr lang="en-US" sz="4000" b="1" dirty="0">
                <a:latin typeface="Times New Roman" panose="02020603050405020304" pitchFamily="18" charset="0"/>
                <a:cs typeface="Times New Roman" panose="02020603050405020304" pitchFamily="18" charset="0"/>
              </a:rPr>
              <a:t>Transmission of HIV </a:t>
            </a:r>
            <a:r>
              <a:rPr lang="en-US" sz="4000" b="1" dirty="0" smtClean="0">
                <a:latin typeface="Times New Roman" panose="02020603050405020304" pitchFamily="18" charset="0"/>
                <a:cs typeface="Times New Roman" panose="02020603050405020304" pitchFamily="18" charset="0"/>
              </a:rPr>
              <a:t>infection</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endParaRPr lang="en-US" sz="3200" dirty="0"/>
          </a:p>
        </p:txBody>
      </p:sp>
      <p:sp>
        <p:nvSpPr>
          <p:cNvPr id="3" name="Content Placeholder 2"/>
          <p:cNvSpPr>
            <a:spLocks noGrp="1"/>
          </p:cNvSpPr>
          <p:nvPr>
            <p:ph idx="1"/>
          </p:nvPr>
        </p:nvSpPr>
        <p:spPr/>
        <p:txBody>
          <a:bodyPr/>
          <a:lstStyle/>
          <a:p>
            <a:pPr marL="0" indent="0">
              <a:buNone/>
            </a:pPr>
            <a:r>
              <a:rPr lang="en-US" sz="2800" dirty="0"/>
              <a:t>(</a:t>
            </a:r>
            <a:r>
              <a:rPr lang="en-US" sz="2800" dirty="0" err="1"/>
              <a:t>i</a:t>
            </a:r>
            <a:r>
              <a:rPr lang="en-US" sz="2800" dirty="0"/>
              <a:t>) By birth, from an infected mother to her unborn baby. </a:t>
            </a:r>
          </a:p>
          <a:p>
            <a:pPr marL="0" indent="0">
              <a:buNone/>
            </a:pPr>
            <a:r>
              <a:rPr lang="en-US" sz="2800" dirty="0"/>
              <a:t>(ii) By having unprotected sexual intercourse with an infected person. </a:t>
            </a:r>
          </a:p>
          <a:p>
            <a:pPr marL="0" indent="0">
              <a:buNone/>
            </a:pPr>
            <a:r>
              <a:rPr lang="en-US" sz="2800" dirty="0"/>
              <a:t>(iii) By transfusion of infected blood. </a:t>
            </a:r>
          </a:p>
          <a:p>
            <a:pPr marL="0" indent="0">
              <a:buNone/>
            </a:pPr>
            <a:r>
              <a:rPr lang="en-US" sz="2800" dirty="0"/>
              <a:t>(iv) By sharing of unsterilized surgical and skin piercing instruments with infected people. </a:t>
            </a:r>
          </a:p>
          <a:p>
            <a:pPr marL="0" indent="0">
              <a:buNone/>
            </a:pPr>
            <a:endParaRPr lang="en-US" dirty="0"/>
          </a:p>
        </p:txBody>
      </p:sp>
    </p:spTree>
    <p:extLst>
      <p:ext uri="{BB962C8B-B14F-4D97-AF65-F5344CB8AC3E}">
        <p14:creationId xmlns:p14="http://schemas.microsoft.com/office/powerpoint/2010/main" val="28045976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sz="4000" b="1" dirty="0" smtClean="0">
                <a:latin typeface="Times New Roman" panose="02020603050405020304" pitchFamily="18" charset="0"/>
                <a:cs typeface="Times New Roman" panose="02020603050405020304" pitchFamily="18" charset="0"/>
              </a:rPr>
              <a:t>WAYS OF REDUCING STIS AND HIV</a:t>
            </a:r>
            <a:endParaRPr lang="en-US" sz="4000" dirty="0"/>
          </a:p>
        </p:txBody>
      </p:sp>
      <p:sp>
        <p:nvSpPr>
          <p:cNvPr id="3" name="Content Placeholder 2"/>
          <p:cNvSpPr>
            <a:spLocks noGrp="1"/>
          </p:cNvSpPr>
          <p:nvPr>
            <p:ph idx="1"/>
          </p:nvPr>
        </p:nvSpPr>
        <p:spPr>
          <a:xfrm>
            <a:off x="457200" y="1447800"/>
            <a:ext cx="8229600" cy="5181600"/>
          </a:xfrm>
        </p:spPr>
        <p:txBody>
          <a:bodyPr>
            <a:normAutofit fontScale="92500" lnSpcReduction="10000"/>
          </a:bodyPr>
          <a:lstStyle/>
          <a:p>
            <a:pPr marL="0" indent="0">
              <a:buNone/>
            </a:pPr>
            <a:r>
              <a:rPr lang="en-US" sz="2800" dirty="0"/>
              <a:t>The following are the ways through which a person can prevent himself or herself from contracting </a:t>
            </a:r>
            <a:r>
              <a:rPr lang="en-US" sz="2800" dirty="0" smtClean="0"/>
              <a:t>STIs and HIV. </a:t>
            </a:r>
            <a:endParaRPr lang="en-US" sz="2800" dirty="0"/>
          </a:p>
          <a:p>
            <a:pPr marL="0" indent="0">
              <a:buNone/>
            </a:pPr>
            <a:r>
              <a:rPr lang="en-US" sz="2800" dirty="0" err="1"/>
              <a:t>i</a:t>
            </a:r>
            <a:r>
              <a:rPr lang="en-US" sz="2800" dirty="0"/>
              <a:t>) Abstaining from sex till marriage. </a:t>
            </a:r>
          </a:p>
          <a:p>
            <a:pPr marL="0" indent="0">
              <a:buNone/>
            </a:pPr>
            <a:r>
              <a:rPr lang="en-US" sz="2800" dirty="0"/>
              <a:t>ii. Being faithful to one partner. </a:t>
            </a:r>
          </a:p>
          <a:p>
            <a:pPr marL="0" indent="0">
              <a:buNone/>
            </a:pPr>
            <a:r>
              <a:rPr lang="en-US" sz="2800" dirty="0"/>
              <a:t>iii. Using condoms during sex. </a:t>
            </a:r>
          </a:p>
          <a:p>
            <a:pPr marL="0" indent="0">
              <a:buNone/>
            </a:pPr>
            <a:r>
              <a:rPr lang="en-US" sz="2800" dirty="0"/>
              <a:t>iv. Mothers should give birth in hospitals and go for regular medical checkup. </a:t>
            </a:r>
          </a:p>
          <a:p>
            <a:pPr marL="0" indent="0">
              <a:buNone/>
            </a:pPr>
            <a:r>
              <a:rPr lang="en-US" sz="2800" dirty="0"/>
              <a:t>v. Blood should be screened before transfusion. </a:t>
            </a:r>
          </a:p>
          <a:p>
            <a:pPr marL="0" indent="0">
              <a:buNone/>
            </a:pPr>
            <a:r>
              <a:rPr lang="en-US" sz="2800" dirty="0"/>
              <a:t>vi. Avoid sharing piercing and cutting instruments like razorblades and safety pins. </a:t>
            </a:r>
          </a:p>
          <a:p>
            <a:pPr marL="0" indent="0">
              <a:buNone/>
            </a:pPr>
            <a:r>
              <a:rPr lang="en-US" dirty="0" smtClean="0"/>
              <a:t>Vii) Get </a:t>
            </a:r>
            <a:r>
              <a:rPr lang="en-US" dirty="0"/>
              <a:t>a vaccination for hepatitis B.</a:t>
            </a:r>
          </a:p>
        </p:txBody>
      </p:sp>
    </p:spTree>
    <p:extLst>
      <p:ext uri="{BB962C8B-B14F-4D97-AF65-F5344CB8AC3E}">
        <p14:creationId xmlns:p14="http://schemas.microsoft.com/office/powerpoint/2010/main" val="18203271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noAutofit/>
          </a:bodyPr>
          <a:lstStyle/>
          <a:p>
            <a:r>
              <a:rPr lang="en-US" sz="4000" dirty="0"/>
              <a:t>Treatments of STIs and HIV infection.</a:t>
            </a:r>
            <a:br>
              <a:rPr lang="en-US" sz="4000" dirty="0"/>
            </a:br>
            <a:endParaRPr lang="en-US" sz="4000" dirty="0"/>
          </a:p>
        </p:txBody>
      </p:sp>
      <p:sp>
        <p:nvSpPr>
          <p:cNvPr id="3" name="Content Placeholder 2"/>
          <p:cNvSpPr>
            <a:spLocks noGrp="1"/>
          </p:cNvSpPr>
          <p:nvPr>
            <p:ph idx="1"/>
          </p:nvPr>
        </p:nvSpPr>
        <p:spPr>
          <a:xfrm>
            <a:off x="457200" y="1219200"/>
            <a:ext cx="8229600" cy="5410200"/>
          </a:xfrm>
        </p:spPr>
        <p:txBody>
          <a:bodyPr>
            <a:noAutofit/>
          </a:bodyPr>
          <a:lstStyle/>
          <a:p>
            <a:pPr marL="0" indent="0">
              <a:buNone/>
            </a:pPr>
            <a:r>
              <a:rPr lang="en-US" sz="2800" b="1" dirty="0">
                <a:latin typeface="Times New Roman" panose="02020603050405020304" pitchFamily="18" charset="0"/>
                <a:cs typeface="Times New Roman" panose="02020603050405020304" pitchFamily="18" charset="0"/>
              </a:rPr>
              <a:t>Lesson 3:</a:t>
            </a:r>
            <a:r>
              <a:rPr lang="en-US" sz="2800" dirty="0">
                <a:latin typeface="Times New Roman" panose="02020603050405020304" pitchFamily="18" charset="0"/>
                <a:cs typeface="Times New Roman" panose="02020603050405020304" pitchFamily="18" charset="0"/>
              </a:rPr>
              <a:t> Treatments of STIs and HIV infection</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b="1"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Explain the treatment of STIs.</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Bacterial STIs </a:t>
            </a:r>
            <a:r>
              <a:rPr lang="en-US" sz="2800" dirty="0" smtClean="0">
                <a:latin typeface="Times New Roman" panose="02020603050405020304" pitchFamily="18" charset="0"/>
                <a:cs typeface="Times New Roman" panose="02020603050405020304" pitchFamily="18" charset="0"/>
              </a:rPr>
              <a:t>can </a:t>
            </a:r>
            <a:r>
              <a:rPr lang="en-US" sz="2800" dirty="0">
                <a:latin typeface="Times New Roman" panose="02020603050405020304" pitchFamily="18" charset="0"/>
                <a:cs typeface="Times New Roman" panose="02020603050405020304" pitchFamily="18" charset="0"/>
              </a:rPr>
              <a:t>be cured using </a:t>
            </a:r>
            <a:r>
              <a:rPr lang="en-US" sz="2800" dirty="0" smtClean="0">
                <a:latin typeface="Times New Roman" panose="02020603050405020304" pitchFamily="18" charset="0"/>
                <a:cs typeface="Times New Roman" panose="02020603050405020304" pitchFamily="18" charset="0"/>
              </a:rPr>
              <a:t>antibiotics.</a:t>
            </a:r>
          </a:p>
          <a:p>
            <a:pPr>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Viral </a:t>
            </a:r>
            <a:r>
              <a:rPr lang="en-US" sz="2800" dirty="0">
                <a:latin typeface="Times New Roman" panose="02020603050405020304" pitchFamily="18" charset="0"/>
                <a:cs typeface="Times New Roman" panose="02020603050405020304" pitchFamily="18" charset="0"/>
              </a:rPr>
              <a:t>STIs cannot be cured, </a:t>
            </a:r>
            <a:r>
              <a:rPr lang="en-US" sz="2800" dirty="0" smtClean="0">
                <a:latin typeface="Times New Roman" panose="02020603050405020304" pitchFamily="18" charset="0"/>
                <a:cs typeface="Times New Roman" panose="02020603050405020304" pitchFamily="18" charset="0"/>
              </a:rPr>
              <a:t>but can be managed.</a:t>
            </a:r>
          </a:p>
          <a:p>
            <a:pPr marL="0" indent="0">
              <a:buNone/>
            </a:pPr>
            <a:r>
              <a:rPr lang="en-US" sz="2800" dirty="0" smtClean="0">
                <a:latin typeface="Times New Roman" panose="02020603050405020304" pitchFamily="18" charset="0"/>
                <a:cs typeface="Times New Roman" panose="02020603050405020304" pitchFamily="18" charset="0"/>
              </a:rPr>
              <a:t>Ex: There </a:t>
            </a:r>
            <a:r>
              <a:rPr lang="en-US" sz="2800" dirty="0">
                <a:latin typeface="Times New Roman" panose="02020603050405020304" pitchFamily="18" charset="0"/>
                <a:cs typeface="Times New Roman" panose="02020603050405020304" pitchFamily="18" charset="0"/>
              </a:rPr>
              <a:t>is a vaccine against hepatitis B, but it will not help if you already have the </a:t>
            </a:r>
            <a:r>
              <a:rPr lang="en-US" sz="2800" dirty="0" smtClean="0">
                <a:latin typeface="Times New Roman" panose="02020603050405020304" pitchFamily="18" charset="0"/>
                <a:cs typeface="Times New Roman" panose="02020603050405020304" pitchFamily="18" charset="0"/>
              </a:rPr>
              <a:t>disease.</a:t>
            </a:r>
            <a:endParaRPr lang="en-US" sz="2800" dirty="0"/>
          </a:p>
          <a:p>
            <a:pPr>
              <a:buFont typeface="Wingdings" panose="05000000000000000000" pitchFamily="2" charset="2"/>
              <a:buChar char="ü"/>
            </a:pPr>
            <a:r>
              <a:rPr lang="en-US" sz="2800" dirty="0" smtClean="0"/>
              <a:t>HIV </a:t>
            </a:r>
            <a:r>
              <a:rPr lang="en-US" sz="2800" dirty="0"/>
              <a:t>cannot be cured but can be </a:t>
            </a:r>
            <a:r>
              <a:rPr lang="en-US" sz="2800" dirty="0" smtClean="0"/>
              <a:t>managed. </a:t>
            </a:r>
            <a:r>
              <a:rPr lang="en-US" sz="2800" dirty="0" smtClean="0">
                <a:latin typeface="Times New Roman" panose="02020603050405020304" pitchFamily="18" charset="0"/>
                <a:cs typeface="Times New Roman" panose="02020603050405020304" pitchFamily="18" charset="0"/>
              </a:rPr>
              <a:t> </a:t>
            </a:r>
            <a:endParaRPr lang="en-US" sz="2800" dirty="0"/>
          </a:p>
          <a:p>
            <a:pPr marL="0" indent="0">
              <a:buNone/>
            </a:pPr>
            <a:r>
              <a:rPr lang="en-US" sz="2800" dirty="0"/>
              <a:t>Antiretroviral therapy (ART) is the use of HIV medicines to treat HIV infection.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4939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90000"/>
                <a:satMod val="150000"/>
              </a:schemeClr>
              <a:schemeClr val="bg1">
                <a:tint val="88000"/>
                <a:satMod val="150000"/>
              </a:schemeClr>
            </a:duotone>
            <a:extLst>
              <a:ext uri="{BEBA8EAE-BF5A-486C-A8C5-ECC9F3942E4B}">
                <a14:imgProps xmlns:a14="http://schemas.microsoft.com/office/drawing/2010/main">
                  <a14:imgLayer r:embed="rId3">
                    <a14:imgEffect>
                      <a14:artisticMarker/>
                    </a14:imgEffect>
                  </a14:imgLayer>
                </a14:imgProps>
              </a:ext>
            </a:extLst>
          </a:blip>
          <a:tile tx="0" ty="0" sx="65000" sy="65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fontScale="90000"/>
          </a:bodyPr>
          <a:lstStyle/>
          <a:p>
            <a:r>
              <a:rPr lang="en-US" dirty="0"/>
              <a:t/>
            </a:r>
            <a:br>
              <a:rPr lang="en-US" dirty="0"/>
            </a:br>
            <a:r>
              <a:rPr lang="en-US" b="1" dirty="0"/>
              <a:t>Main characteristics of organisms in phylum </a:t>
            </a:r>
            <a:r>
              <a:rPr lang="en-US" b="1" dirty="0" err="1"/>
              <a:t>Arthropoda</a:t>
            </a:r>
            <a:r>
              <a:rPr lang="en-US" b="1" dirty="0"/>
              <a:t> </a:t>
            </a:r>
            <a:endParaRPr lang="en-US" dirty="0"/>
          </a:p>
        </p:txBody>
      </p:sp>
      <p:sp>
        <p:nvSpPr>
          <p:cNvPr id="3" name="Content Placeholder 2"/>
          <p:cNvSpPr>
            <a:spLocks noGrp="1"/>
          </p:cNvSpPr>
          <p:nvPr>
            <p:ph idx="1"/>
          </p:nvPr>
        </p:nvSpPr>
        <p:spPr>
          <a:xfrm>
            <a:off x="457200" y="1935480"/>
            <a:ext cx="8153400" cy="4770120"/>
          </a:xfrm>
        </p:spPr>
        <p:txBody>
          <a:bodyPr>
            <a:normAutofit lnSpcReduction="10000"/>
          </a:bodyPr>
          <a:lstStyle/>
          <a:p>
            <a:pPr marL="0" indent="0">
              <a:buNone/>
            </a:pPr>
            <a:r>
              <a:rPr lang="en-US" sz="2800" dirty="0" smtClean="0">
                <a:latin typeface="Times New Roman" panose="02020603050405020304" pitchFamily="18" charset="0"/>
                <a:cs typeface="Times New Roman" panose="02020603050405020304" pitchFamily="18" charset="0"/>
              </a:rPr>
              <a:t>1.They </a:t>
            </a:r>
            <a:r>
              <a:rPr lang="en-US" sz="2800" dirty="0">
                <a:latin typeface="Times New Roman" panose="02020603050405020304" pitchFamily="18" charset="0"/>
                <a:cs typeface="Times New Roman" panose="02020603050405020304" pitchFamily="18" charset="0"/>
              </a:rPr>
              <a:t>have </a:t>
            </a:r>
            <a:r>
              <a:rPr lang="en-US" sz="2800" dirty="0" smtClean="0">
                <a:latin typeface="Times New Roman" panose="02020603050405020304" pitchFamily="18" charset="0"/>
                <a:cs typeface="Times New Roman" panose="02020603050405020304" pitchFamily="18" charset="0"/>
              </a:rPr>
              <a:t>jointed </a:t>
            </a:r>
            <a:r>
              <a:rPr lang="en-US" sz="2800" dirty="0">
                <a:latin typeface="Times New Roman" panose="02020603050405020304" pitchFamily="18" charset="0"/>
                <a:cs typeface="Times New Roman" panose="02020603050405020304" pitchFamily="18" charset="0"/>
              </a:rPr>
              <a:t>legs (appendages). </a:t>
            </a:r>
            <a:endParaRPr lang="en-US" sz="2800" dirty="0" smtClean="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2.They </a:t>
            </a:r>
            <a:r>
              <a:rPr lang="en-US" sz="2800" dirty="0">
                <a:latin typeface="Times New Roman" panose="02020603050405020304" pitchFamily="18" charset="0"/>
                <a:cs typeface="Times New Roman" panose="02020603050405020304" pitchFamily="18" charset="0"/>
              </a:rPr>
              <a:t>have a tough coat </a:t>
            </a:r>
            <a:r>
              <a:rPr lang="en-US" sz="2800" dirty="0" smtClean="0">
                <a:latin typeface="Times New Roman" panose="02020603050405020304" pitchFamily="18" charset="0"/>
                <a:cs typeface="Times New Roman" panose="02020603050405020304" pitchFamily="18" charset="0"/>
              </a:rPr>
              <a:t>(exoskeleton) or </a:t>
            </a:r>
            <a:r>
              <a:rPr lang="en-US" sz="2800" dirty="0">
                <a:latin typeface="Times New Roman" panose="02020603050405020304" pitchFamily="18" charset="0"/>
                <a:cs typeface="Times New Roman" panose="02020603050405020304" pitchFamily="18" charset="0"/>
              </a:rPr>
              <a:t>covering made of </a:t>
            </a:r>
            <a:r>
              <a:rPr lang="en-US" sz="2800" b="1" dirty="0">
                <a:latin typeface="Times New Roman" panose="02020603050405020304" pitchFamily="18" charset="0"/>
                <a:cs typeface="Times New Roman" panose="02020603050405020304" pitchFamily="18" charset="0"/>
              </a:rPr>
              <a:t>chitin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It is shed in a process of </a:t>
            </a:r>
            <a:r>
              <a:rPr lang="en-US" sz="2800" dirty="0" err="1" smtClean="0">
                <a:latin typeface="Times New Roman" panose="02020603050405020304" pitchFamily="18" charset="0"/>
                <a:cs typeface="Times New Roman" panose="02020603050405020304" pitchFamily="18" charset="0"/>
              </a:rPr>
              <a:t>moulting</a:t>
            </a:r>
            <a:r>
              <a:rPr lang="en-US" sz="2800" dirty="0" smtClean="0">
                <a:latin typeface="Times New Roman" panose="02020603050405020304" pitchFamily="18" charset="0"/>
                <a:cs typeface="Times New Roman" panose="02020603050405020304" pitchFamily="18" charset="0"/>
              </a:rPr>
              <a:t> to allow the organism to grow. It protects internal organs against damage.</a:t>
            </a:r>
          </a:p>
          <a:p>
            <a:pPr marL="0" indent="0">
              <a:buNone/>
            </a:pPr>
            <a:r>
              <a:rPr lang="en-US" sz="2800" dirty="0" smtClean="0">
                <a:latin typeface="Times New Roman" panose="02020603050405020304" pitchFamily="18" charset="0"/>
                <a:cs typeface="Times New Roman" panose="02020603050405020304" pitchFamily="18" charset="0"/>
              </a:rPr>
              <a:t>3.Their </a:t>
            </a:r>
            <a:r>
              <a:rPr lang="en-US" sz="2800" dirty="0">
                <a:latin typeface="Times New Roman" panose="02020603050405020304" pitchFamily="18" charset="0"/>
                <a:cs typeface="Times New Roman" panose="02020603050405020304" pitchFamily="18" charset="0"/>
              </a:rPr>
              <a:t>bodies are segmented. </a:t>
            </a:r>
          </a:p>
          <a:p>
            <a:pPr marL="0" indent="0">
              <a:buNone/>
            </a:pPr>
            <a:r>
              <a:rPr lang="en-US" sz="2800" dirty="0" smtClean="0">
                <a:latin typeface="Times New Roman" panose="02020603050405020304" pitchFamily="18" charset="0"/>
                <a:cs typeface="Times New Roman" panose="02020603050405020304" pitchFamily="18" charset="0"/>
              </a:rPr>
              <a:t>4.Muscles </a:t>
            </a:r>
            <a:r>
              <a:rPr lang="en-US" sz="2800" dirty="0">
                <a:latin typeface="Times New Roman" panose="02020603050405020304" pitchFamily="18" charset="0"/>
                <a:cs typeface="Times New Roman" panose="02020603050405020304" pitchFamily="18" charset="0"/>
              </a:rPr>
              <a:t>for movement are attached </a:t>
            </a:r>
            <a:r>
              <a:rPr lang="en-US" sz="2800" dirty="0" smtClean="0">
                <a:latin typeface="Times New Roman" panose="02020603050405020304" pitchFamily="18" charset="0"/>
                <a:cs typeface="Times New Roman" panose="02020603050405020304" pitchFamily="18" charset="0"/>
              </a:rPr>
              <a:t>on exoskeleton.</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5.They </a:t>
            </a:r>
            <a:r>
              <a:rPr lang="en-US" sz="2800" dirty="0">
                <a:latin typeface="Times New Roman" panose="02020603050405020304" pitchFamily="18" charset="0"/>
                <a:cs typeface="Times New Roman" panose="02020603050405020304" pitchFamily="18" charset="0"/>
              </a:rPr>
              <a:t>have bilateral symmetry. This means that they can be cut into two similar halves in only one way </a:t>
            </a:r>
            <a:endParaRPr lang="en-US" sz="2800" dirty="0" smtClean="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 </a:t>
            </a:r>
          </a:p>
          <a:p>
            <a:pPr marL="0" indent="0">
              <a:buNone/>
            </a:pPr>
            <a:endParaRPr lang="en-US" sz="2800" dirty="0" smtClean="0"/>
          </a:p>
        </p:txBody>
      </p:sp>
    </p:spTree>
    <p:extLst>
      <p:ext uri="{BB962C8B-B14F-4D97-AF65-F5344CB8AC3E}">
        <p14:creationId xmlns:p14="http://schemas.microsoft.com/office/powerpoint/2010/main" val="22194174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The 5 classes of phylum </a:t>
            </a:r>
            <a:r>
              <a:rPr lang="en-US" dirty="0" err="1"/>
              <a:t>Arthropoda</a:t>
            </a:r>
            <a:r>
              <a:rPr lang="en-US" dirty="0"/>
              <a:t> are: </a:t>
            </a:r>
          </a:p>
        </p:txBody>
      </p:sp>
      <p:sp>
        <p:nvSpPr>
          <p:cNvPr id="3" name="Content Placeholder 2"/>
          <p:cNvSpPr>
            <a:spLocks noGrp="1"/>
          </p:cNvSpPr>
          <p:nvPr>
            <p:ph idx="1"/>
          </p:nvPr>
        </p:nvSpPr>
        <p:spPr/>
        <p:txBody>
          <a:bodyPr/>
          <a:lstStyle/>
          <a:p>
            <a:pPr marL="0" indent="0">
              <a:buNone/>
            </a:pPr>
            <a:r>
              <a:rPr lang="en-US" dirty="0" smtClean="0"/>
              <a:t>1.</a:t>
            </a:r>
            <a:r>
              <a:rPr lang="en-US" b="1" dirty="0" smtClean="0"/>
              <a:t>Class Insects: </a:t>
            </a:r>
            <a:r>
              <a:rPr lang="en-US" dirty="0" smtClean="0"/>
              <a:t>The body </a:t>
            </a:r>
            <a:r>
              <a:rPr lang="en-US" dirty="0"/>
              <a:t>are divided into three distinct parts; that is head, thorax and abdomen. </a:t>
            </a:r>
            <a:endParaRPr lang="en-US" b="1" dirty="0" smtClean="0"/>
          </a:p>
          <a:p>
            <a:pPr marL="0" indent="0">
              <a:buNone/>
            </a:pPr>
            <a:r>
              <a:rPr lang="en-US" b="1" dirty="0" smtClean="0"/>
              <a:t>Ex:</a:t>
            </a:r>
            <a:endParaRPr lang="en-US" dirty="0"/>
          </a:p>
        </p:txBody>
      </p:sp>
      <p:pic>
        <p:nvPicPr>
          <p:cNvPr id="4" name="Picture 3"/>
          <p:cNvPicPr>
            <a:picLocks noChangeAspect="1"/>
          </p:cNvPicPr>
          <p:nvPr/>
        </p:nvPicPr>
        <p:blipFill>
          <a:blip r:embed="rId2"/>
          <a:stretch>
            <a:fillRect/>
          </a:stretch>
        </p:blipFill>
        <p:spPr>
          <a:xfrm>
            <a:off x="1066801" y="2835551"/>
            <a:ext cx="1752600" cy="2057400"/>
          </a:xfrm>
          <a:prstGeom prst="rect">
            <a:avLst/>
          </a:prstGeom>
        </p:spPr>
      </p:pic>
      <p:pic>
        <p:nvPicPr>
          <p:cNvPr id="5" name="Picture 4"/>
          <p:cNvPicPr>
            <a:picLocks noChangeAspect="1"/>
          </p:cNvPicPr>
          <p:nvPr/>
        </p:nvPicPr>
        <p:blipFill>
          <a:blip r:embed="rId3"/>
          <a:stretch>
            <a:fillRect/>
          </a:stretch>
        </p:blipFill>
        <p:spPr>
          <a:xfrm>
            <a:off x="2850594" y="4864708"/>
            <a:ext cx="2121650" cy="1905000"/>
          </a:xfrm>
          <a:prstGeom prst="rect">
            <a:avLst/>
          </a:prstGeom>
        </p:spPr>
      </p:pic>
      <p:pic>
        <p:nvPicPr>
          <p:cNvPr id="6" name="Picture 5"/>
          <p:cNvPicPr>
            <a:picLocks noChangeAspect="1"/>
          </p:cNvPicPr>
          <p:nvPr/>
        </p:nvPicPr>
        <p:blipFill>
          <a:blip r:embed="rId4"/>
          <a:stretch>
            <a:fillRect/>
          </a:stretch>
        </p:blipFill>
        <p:spPr>
          <a:xfrm>
            <a:off x="5091920" y="3689654"/>
            <a:ext cx="3299983" cy="1905000"/>
          </a:xfrm>
          <a:prstGeom prst="rect">
            <a:avLst/>
          </a:prstGeom>
        </p:spPr>
      </p:pic>
      <p:pic>
        <p:nvPicPr>
          <p:cNvPr id="7" name="Picture 6"/>
          <p:cNvPicPr>
            <a:picLocks noChangeAspect="1"/>
          </p:cNvPicPr>
          <p:nvPr/>
        </p:nvPicPr>
        <p:blipFill>
          <a:blip r:embed="rId5"/>
          <a:stretch>
            <a:fillRect/>
          </a:stretch>
        </p:blipFill>
        <p:spPr>
          <a:xfrm>
            <a:off x="2792897" y="2906731"/>
            <a:ext cx="1722783" cy="1740408"/>
          </a:xfrm>
          <a:prstGeom prst="rect">
            <a:avLst/>
          </a:prstGeom>
        </p:spPr>
      </p:pic>
      <p:pic>
        <p:nvPicPr>
          <p:cNvPr id="8" name="Picture 7"/>
          <p:cNvPicPr>
            <a:picLocks noChangeAspect="1"/>
          </p:cNvPicPr>
          <p:nvPr/>
        </p:nvPicPr>
        <p:blipFill>
          <a:blip r:embed="rId6"/>
          <a:stretch>
            <a:fillRect/>
          </a:stretch>
        </p:blipFill>
        <p:spPr>
          <a:xfrm>
            <a:off x="426007" y="4902890"/>
            <a:ext cx="2393394" cy="1891500"/>
          </a:xfrm>
          <a:prstGeom prst="rect">
            <a:avLst/>
          </a:prstGeom>
        </p:spPr>
      </p:pic>
    </p:spTree>
    <p:extLst>
      <p:ext uri="{BB962C8B-B14F-4D97-AF65-F5344CB8AC3E}">
        <p14:creationId xmlns:p14="http://schemas.microsoft.com/office/powerpoint/2010/main" val="2652118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Headings)"/>
              </a:rPr>
              <a:t>EXPECTED </a:t>
            </a:r>
            <a:r>
              <a:rPr lang="en-US" b="1" dirty="0">
                <a:latin typeface="Calibri (Headings)"/>
              </a:rPr>
              <a:t>Answers</a:t>
            </a:r>
          </a:p>
        </p:txBody>
      </p:sp>
      <p:sp>
        <p:nvSpPr>
          <p:cNvPr id="3" name="Content Placeholder 2"/>
          <p:cNvSpPr>
            <a:spLocks noGrp="1"/>
          </p:cNvSpPr>
          <p:nvPr>
            <p:ph idx="1"/>
          </p:nvPr>
        </p:nvSpPr>
        <p:spPr/>
        <p:txBody>
          <a:bodyPr>
            <a:normAutofit/>
          </a:bodyPr>
          <a:lstStyle/>
          <a:p>
            <a:pPr marL="0" indent="0">
              <a:buNone/>
            </a:pPr>
            <a:r>
              <a:rPr lang="en-US" dirty="0"/>
              <a:t>1. We are observing living things/animals, plants and fungi </a:t>
            </a:r>
          </a:p>
          <a:p>
            <a:pPr marL="0" indent="0">
              <a:buNone/>
            </a:pPr>
            <a:r>
              <a:rPr lang="en-US" dirty="0"/>
              <a:t>2. They are all living things </a:t>
            </a:r>
          </a:p>
          <a:p>
            <a:pPr marL="0" indent="0">
              <a:buNone/>
            </a:pPr>
            <a:r>
              <a:rPr lang="en-US" dirty="0"/>
              <a:t>3. 1-12 are  animals</a:t>
            </a:r>
          </a:p>
          <a:p>
            <a:pPr marL="0" indent="0">
              <a:buNone/>
            </a:pPr>
            <a:r>
              <a:rPr lang="en-US" dirty="0" smtClean="0"/>
              <a:t>  </a:t>
            </a:r>
            <a:r>
              <a:rPr lang="en-US" dirty="0"/>
              <a:t>13 and 14 are plants and fungi </a:t>
            </a:r>
            <a:r>
              <a:rPr lang="en-US" dirty="0" smtClean="0"/>
              <a:t>respectively</a:t>
            </a:r>
          </a:p>
          <a:p>
            <a:pPr marL="0" indent="0">
              <a:buNone/>
            </a:pPr>
            <a:endParaRPr lang="en-US" dirty="0"/>
          </a:p>
        </p:txBody>
      </p:sp>
    </p:spTree>
    <p:extLst>
      <p:ext uri="{BB962C8B-B14F-4D97-AF65-F5344CB8AC3E}">
        <p14:creationId xmlns:p14="http://schemas.microsoft.com/office/powerpoint/2010/main" val="3121981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normAutofit fontScale="90000"/>
          </a:bodyPr>
          <a:lstStyle/>
          <a:p>
            <a:r>
              <a:rPr lang="en-US" dirty="0"/>
              <a:t/>
            </a:r>
            <a:br>
              <a:rPr lang="en-US" dirty="0"/>
            </a:br>
            <a:r>
              <a:rPr lang="en-US" sz="4400" b="1" dirty="0"/>
              <a:t>Main characteristics of organisms in class </a:t>
            </a:r>
            <a:r>
              <a:rPr lang="en-US" sz="4400" b="1" dirty="0" err="1"/>
              <a:t>Insecta</a:t>
            </a:r>
            <a:r>
              <a:rPr lang="en-US" sz="4400" b="1" dirty="0"/>
              <a:t> </a:t>
            </a:r>
            <a:endParaRPr lang="en-US" sz="4400" dirty="0"/>
          </a:p>
        </p:txBody>
      </p:sp>
      <p:sp>
        <p:nvSpPr>
          <p:cNvPr id="3" name="Content Placeholder 2"/>
          <p:cNvSpPr>
            <a:spLocks noGrp="1"/>
          </p:cNvSpPr>
          <p:nvPr>
            <p:ph idx="1"/>
          </p:nvPr>
        </p:nvSpPr>
        <p:spPr>
          <a:xfrm>
            <a:off x="457200" y="1752600"/>
            <a:ext cx="8229600" cy="4572000"/>
          </a:xfrm>
        </p:spPr>
        <p:txBody>
          <a:bodyPr>
            <a:normAutofit fontScale="92500" lnSpcReduction="10000"/>
          </a:bodyPr>
          <a:lstStyle/>
          <a:p>
            <a:pPr>
              <a:buFont typeface="Wingdings" panose="05000000000000000000" pitchFamily="2" charset="2"/>
              <a:buChar char="Ø"/>
            </a:pPr>
            <a:r>
              <a:rPr lang="en-US" sz="3500" dirty="0" smtClean="0">
                <a:latin typeface="Times New Roman" panose="02020603050405020304" pitchFamily="18" charset="0"/>
                <a:cs typeface="Times New Roman" panose="02020603050405020304" pitchFamily="18" charset="0"/>
              </a:rPr>
              <a:t>Their body is divided into </a:t>
            </a:r>
            <a:r>
              <a:rPr lang="en-US" sz="3500" dirty="0">
                <a:latin typeface="Times New Roman" panose="02020603050405020304" pitchFamily="18" charset="0"/>
                <a:cs typeface="Times New Roman" panose="02020603050405020304" pitchFamily="18" charset="0"/>
              </a:rPr>
              <a:t>head, thorax and abdomen</a:t>
            </a:r>
            <a:r>
              <a:rPr lang="en-US" sz="3500" dirty="0" smtClean="0">
                <a:latin typeface="Times New Roman" panose="02020603050405020304" pitchFamily="18" charset="0"/>
                <a:cs typeface="Times New Roman" panose="02020603050405020304" pitchFamily="18" charset="0"/>
              </a:rPr>
              <a:t>.</a:t>
            </a:r>
            <a:endParaRPr lang="en-US" sz="3500" dirty="0"/>
          </a:p>
          <a:p>
            <a:pPr>
              <a:buFont typeface="Wingdings" panose="05000000000000000000" pitchFamily="2" charset="2"/>
              <a:buChar char="Ø"/>
            </a:pPr>
            <a:r>
              <a:rPr lang="en-US" sz="3500" dirty="0"/>
              <a:t>They have a pair of long antennae. </a:t>
            </a:r>
            <a:endParaRPr lang="en-US" sz="35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500" dirty="0" smtClean="0"/>
              <a:t>They </a:t>
            </a:r>
            <a:r>
              <a:rPr lang="en-US" sz="3500" dirty="0"/>
              <a:t>have three pairs of jointed legs, which are attached to their </a:t>
            </a:r>
            <a:r>
              <a:rPr lang="en-US" sz="3500" dirty="0" err="1" smtClean="0"/>
              <a:t>thora</a:t>
            </a:r>
            <a:endParaRPr lang="en-US" sz="3500" dirty="0"/>
          </a:p>
          <a:p>
            <a:pPr>
              <a:buFont typeface="Wingdings" panose="05000000000000000000" pitchFamily="2" charset="2"/>
              <a:buChar char="Ø"/>
            </a:pPr>
            <a:r>
              <a:rPr lang="en-US" sz="3500" dirty="0"/>
              <a:t>They have </a:t>
            </a:r>
            <a:r>
              <a:rPr lang="en-US" sz="3500" dirty="0" smtClean="0"/>
              <a:t>one </a:t>
            </a:r>
            <a:r>
              <a:rPr lang="en-US" sz="3500" dirty="0"/>
              <a:t>pair of large compound eyes</a:t>
            </a:r>
            <a:r>
              <a:rPr lang="en-US" sz="3500" dirty="0" smtClean="0"/>
              <a:t>.</a:t>
            </a:r>
          </a:p>
          <a:p>
            <a:pPr>
              <a:buFont typeface="Wingdings" panose="05000000000000000000" pitchFamily="2" charset="2"/>
              <a:buChar char="Ø"/>
            </a:pPr>
            <a:r>
              <a:rPr lang="en-US" sz="3500" dirty="0" smtClean="0"/>
              <a:t> </a:t>
            </a:r>
            <a:r>
              <a:rPr lang="en-US" sz="3500" dirty="0"/>
              <a:t>They breathe by means of </a:t>
            </a:r>
            <a:r>
              <a:rPr lang="en-US" sz="3500" b="1" dirty="0"/>
              <a:t>spiracles</a:t>
            </a:r>
            <a:r>
              <a:rPr lang="en-US" sz="3500" dirty="0"/>
              <a:t>, which are found on the sides of the abdomen and thorax. </a:t>
            </a:r>
            <a:endParaRPr lang="en-US" sz="3500" dirty="0">
              <a:latin typeface="Times New Roman" panose="02020603050405020304" pitchFamily="18" charset="0"/>
              <a:cs typeface="Times New Roman" panose="02020603050405020304" pitchFamily="18" charset="0"/>
            </a:endParaRPr>
          </a:p>
          <a:p>
            <a:pPr marL="0" indent="0">
              <a:buNone/>
            </a:pPr>
            <a:endParaRPr lang="en-US" sz="3200" dirty="0"/>
          </a:p>
          <a:p>
            <a:pPr>
              <a:buFont typeface="Wingdings" panose="05000000000000000000" pitchFamily="2" charset="2"/>
              <a:buChar char="Ø"/>
            </a:pPr>
            <a:endParaRPr lang="en-US" sz="3200" dirty="0" smtClean="0"/>
          </a:p>
          <a:p>
            <a:pPr>
              <a:buFont typeface="Wingdings" panose="05000000000000000000" pitchFamily="2" charset="2"/>
              <a:buChar char="Ø"/>
            </a:pPr>
            <a:endParaRPr lang="en-US" sz="3200" dirty="0"/>
          </a:p>
        </p:txBody>
      </p:sp>
    </p:spTree>
    <p:extLst>
      <p:ext uri="{BB962C8B-B14F-4D97-AF65-F5344CB8AC3E}">
        <p14:creationId xmlns:p14="http://schemas.microsoft.com/office/powerpoint/2010/main" val="16569391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t>Main characteristics of organisms in class </a:t>
            </a:r>
            <a:r>
              <a:rPr lang="en-US" sz="5400" b="1" dirty="0" err="1"/>
              <a:t>Insecta</a:t>
            </a:r>
            <a:r>
              <a:rPr lang="en-US" sz="5400" b="1" dirty="0"/>
              <a:t>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Some have one or two pairs of wings that are attached to the </a:t>
            </a:r>
            <a:r>
              <a:rPr lang="en-US" dirty="0" smtClean="0"/>
              <a:t>thorax</a:t>
            </a:r>
            <a:r>
              <a:rPr lang="en-US" dirty="0"/>
              <a:t>. </a:t>
            </a:r>
            <a:endParaRPr lang="en-US" dirty="0" smtClean="0"/>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2480225" y="3129237"/>
            <a:ext cx="4061517" cy="2619000"/>
          </a:xfrm>
          <a:prstGeom prst="rect">
            <a:avLst/>
          </a:prstGeom>
        </p:spPr>
      </p:pic>
      <p:cxnSp>
        <p:nvCxnSpPr>
          <p:cNvPr id="6" name="Straight Arrow Connector 5"/>
          <p:cNvCxnSpPr/>
          <p:nvPr/>
        </p:nvCxnSpPr>
        <p:spPr>
          <a:xfrm flipH="1">
            <a:off x="5029200" y="2971800"/>
            <a:ext cx="6858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15000" y="2695200"/>
            <a:ext cx="1143000" cy="276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Antenna</a:t>
            </a:r>
            <a:endParaRPr lang="en-US" dirty="0"/>
          </a:p>
        </p:txBody>
      </p:sp>
      <p:cxnSp>
        <p:nvCxnSpPr>
          <p:cNvPr id="11" name="Straight Arrow Connector 10"/>
          <p:cNvCxnSpPr/>
          <p:nvPr/>
        </p:nvCxnSpPr>
        <p:spPr>
          <a:xfrm flipH="1">
            <a:off x="4572000" y="3145801"/>
            <a:ext cx="2716696" cy="85230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3" name="Rectangle 12"/>
          <p:cNvSpPr/>
          <p:nvPr/>
        </p:nvSpPr>
        <p:spPr>
          <a:xfrm>
            <a:off x="7288696" y="2971800"/>
            <a:ext cx="1169504"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Thorax</a:t>
            </a:r>
            <a:endParaRPr lang="en-US" dirty="0"/>
          </a:p>
        </p:txBody>
      </p:sp>
      <p:cxnSp>
        <p:nvCxnSpPr>
          <p:cNvPr id="15" name="Straight Arrow Connector 14"/>
          <p:cNvCxnSpPr/>
          <p:nvPr/>
        </p:nvCxnSpPr>
        <p:spPr>
          <a:xfrm>
            <a:off x="2850874" y="2971800"/>
            <a:ext cx="1459121" cy="64434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7" name="Rectangle 16"/>
          <p:cNvSpPr/>
          <p:nvPr/>
        </p:nvSpPr>
        <p:spPr>
          <a:xfrm>
            <a:off x="2057400" y="2883408"/>
            <a:ext cx="914400" cy="3169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Head</a:t>
            </a:r>
            <a:endParaRPr lang="en-US" dirty="0"/>
          </a:p>
        </p:txBody>
      </p:sp>
      <p:cxnSp>
        <p:nvCxnSpPr>
          <p:cNvPr id="19" name="Straight Arrow Connector 18"/>
          <p:cNvCxnSpPr/>
          <p:nvPr/>
        </p:nvCxnSpPr>
        <p:spPr>
          <a:xfrm flipH="1" flipV="1">
            <a:off x="4656208" y="5150577"/>
            <a:ext cx="1603788" cy="974803"/>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21" name="Rectangle 20"/>
          <p:cNvSpPr/>
          <p:nvPr/>
        </p:nvSpPr>
        <p:spPr>
          <a:xfrm>
            <a:off x="6286500" y="5867400"/>
            <a:ext cx="11811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Abdomen</a:t>
            </a:r>
            <a:endParaRPr lang="en-US" dirty="0"/>
          </a:p>
        </p:txBody>
      </p:sp>
      <p:cxnSp>
        <p:nvCxnSpPr>
          <p:cNvPr id="26" name="Straight Arrow Connector 25"/>
          <p:cNvCxnSpPr/>
          <p:nvPr/>
        </p:nvCxnSpPr>
        <p:spPr>
          <a:xfrm flipV="1">
            <a:off x="1886090" y="3616146"/>
            <a:ext cx="2762250" cy="2549346"/>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27" name="Rectangle 26"/>
          <p:cNvSpPr/>
          <p:nvPr/>
        </p:nvSpPr>
        <p:spPr>
          <a:xfrm>
            <a:off x="1066800" y="5486400"/>
            <a:ext cx="1413425"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Compound eye</a:t>
            </a:r>
            <a:endParaRPr lang="en-US" dirty="0"/>
          </a:p>
        </p:txBody>
      </p:sp>
      <p:cxnSp>
        <p:nvCxnSpPr>
          <p:cNvPr id="29" name="Straight Arrow Connector 28"/>
          <p:cNvCxnSpPr/>
          <p:nvPr/>
        </p:nvCxnSpPr>
        <p:spPr>
          <a:xfrm flipH="1">
            <a:off x="5685183" y="5029200"/>
            <a:ext cx="685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543830" y="5027273"/>
            <a:ext cx="822943" cy="4294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366773" y="4610018"/>
            <a:ext cx="2308499" cy="7879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dirty="0" smtClean="0"/>
              <a:t>Jointed legs</a:t>
            </a:r>
            <a:endParaRPr lang="en-US" dirty="0"/>
          </a:p>
          <a:p>
            <a:r>
              <a:rPr lang="en-US" dirty="0" smtClean="0"/>
              <a:t> </a:t>
            </a:r>
            <a:endParaRPr lang="en-US" dirty="0"/>
          </a:p>
        </p:txBody>
      </p:sp>
    </p:spTree>
    <p:extLst>
      <p:ext uri="{BB962C8B-B14F-4D97-AF65-F5344CB8AC3E}">
        <p14:creationId xmlns:p14="http://schemas.microsoft.com/office/powerpoint/2010/main" val="13887447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5 classes of phylum </a:t>
            </a:r>
            <a:r>
              <a:rPr lang="en-US" dirty="0" err="1"/>
              <a:t>Arthropoda</a:t>
            </a:r>
            <a:r>
              <a:rPr lang="en-US" dirty="0"/>
              <a:t> are:</a:t>
            </a:r>
          </a:p>
        </p:txBody>
      </p:sp>
      <p:sp>
        <p:nvSpPr>
          <p:cNvPr id="3" name="Content Placeholder 2"/>
          <p:cNvSpPr>
            <a:spLocks noGrp="1"/>
          </p:cNvSpPr>
          <p:nvPr>
            <p:ph idx="1"/>
          </p:nvPr>
        </p:nvSpPr>
        <p:spPr/>
        <p:txBody>
          <a:bodyPr/>
          <a:lstStyle/>
          <a:p>
            <a:pPr marL="0" indent="0">
              <a:buNone/>
            </a:pPr>
            <a:r>
              <a:rPr lang="en-US" dirty="0" smtClean="0"/>
              <a:t>2.</a:t>
            </a:r>
            <a:r>
              <a:rPr lang="en-US" b="1" dirty="0" smtClean="0"/>
              <a:t>Class </a:t>
            </a:r>
            <a:r>
              <a:rPr lang="en-US" b="1" dirty="0" err="1"/>
              <a:t>Arachnida</a:t>
            </a:r>
            <a:r>
              <a:rPr lang="en-US" b="1" dirty="0"/>
              <a:t> </a:t>
            </a:r>
            <a:endParaRPr lang="en-US" dirty="0"/>
          </a:p>
          <a:p>
            <a:pPr marL="0" indent="0">
              <a:buNone/>
            </a:pPr>
            <a:r>
              <a:rPr lang="en-US" dirty="0"/>
              <a:t>This class of arthropods includes spiders, mites, ticks and scorpions. </a:t>
            </a:r>
          </a:p>
        </p:txBody>
      </p:sp>
      <p:pic>
        <p:nvPicPr>
          <p:cNvPr id="4" name="Picture 3"/>
          <p:cNvPicPr>
            <a:picLocks noChangeAspect="1"/>
          </p:cNvPicPr>
          <p:nvPr/>
        </p:nvPicPr>
        <p:blipFill>
          <a:blip r:embed="rId2"/>
          <a:stretch>
            <a:fillRect/>
          </a:stretch>
        </p:blipFill>
        <p:spPr>
          <a:xfrm>
            <a:off x="4719066" y="3733800"/>
            <a:ext cx="2215706" cy="1875575"/>
          </a:xfrm>
          <a:prstGeom prst="rect">
            <a:avLst/>
          </a:prstGeom>
        </p:spPr>
      </p:pic>
      <p:pic>
        <p:nvPicPr>
          <p:cNvPr id="5" name="Picture 4"/>
          <p:cNvPicPr>
            <a:picLocks noChangeAspect="1"/>
          </p:cNvPicPr>
          <p:nvPr/>
        </p:nvPicPr>
        <p:blipFill>
          <a:blip r:embed="rId3"/>
          <a:stretch>
            <a:fillRect/>
          </a:stretch>
        </p:blipFill>
        <p:spPr>
          <a:xfrm>
            <a:off x="6934772" y="3661578"/>
            <a:ext cx="2209228" cy="2121879"/>
          </a:xfrm>
          <a:prstGeom prst="rect">
            <a:avLst/>
          </a:prstGeom>
        </p:spPr>
      </p:pic>
      <p:pic>
        <p:nvPicPr>
          <p:cNvPr id="6" name="Picture 5"/>
          <p:cNvPicPr>
            <a:picLocks noChangeAspect="1"/>
          </p:cNvPicPr>
          <p:nvPr/>
        </p:nvPicPr>
        <p:blipFill>
          <a:blip r:embed="rId4"/>
          <a:stretch>
            <a:fillRect/>
          </a:stretch>
        </p:blipFill>
        <p:spPr>
          <a:xfrm>
            <a:off x="234178" y="3661578"/>
            <a:ext cx="2051822" cy="2121880"/>
          </a:xfrm>
          <a:prstGeom prst="rect">
            <a:avLst/>
          </a:prstGeom>
        </p:spPr>
      </p:pic>
      <p:pic>
        <p:nvPicPr>
          <p:cNvPr id="7" name="Picture 6"/>
          <p:cNvPicPr>
            <a:picLocks noChangeAspect="1"/>
          </p:cNvPicPr>
          <p:nvPr/>
        </p:nvPicPr>
        <p:blipFill>
          <a:blip r:embed="rId5"/>
          <a:stretch>
            <a:fillRect/>
          </a:stretch>
        </p:blipFill>
        <p:spPr>
          <a:xfrm>
            <a:off x="2374236" y="3661578"/>
            <a:ext cx="2357596" cy="1947797"/>
          </a:xfrm>
          <a:prstGeom prst="rect">
            <a:avLst/>
          </a:prstGeom>
        </p:spPr>
      </p:pic>
    </p:spTree>
    <p:extLst>
      <p:ext uri="{BB962C8B-B14F-4D97-AF65-F5344CB8AC3E}">
        <p14:creationId xmlns:p14="http://schemas.microsoft.com/office/powerpoint/2010/main" val="35973197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209800"/>
          </a:xfrm>
        </p:spPr>
        <p:txBody>
          <a:bodyPr>
            <a:noAutofit/>
          </a:bodyPr>
          <a:lstStyle/>
          <a:p>
            <a:r>
              <a:rPr lang="en-US" sz="4000" b="1" dirty="0" smtClean="0"/>
              <a:t>Main features (Characteristics) </a:t>
            </a:r>
            <a:r>
              <a:rPr lang="en-US" sz="4000" b="1" dirty="0"/>
              <a:t>of organisms in class </a:t>
            </a:r>
            <a:r>
              <a:rPr lang="en-US" sz="4000" b="1" dirty="0" err="1"/>
              <a:t>Arachnida</a:t>
            </a:r>
            <a:r>
              <a:rPr lang="en-US" sz="4000" b="1" dirty="0"/>
              <a:t> </a:t>
            </a:r>
            <a:r>
              <a:rPr lang="en-US" sz="4000" dirty="0"/>
              <a:t/>
            </a:r>
            <a:br>
              <a:rPr lang="en-US" sz="4000" dirty="0"/>
            </a:br>
            <a:endParaRPr lang="en-US" sz="4000"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body is divided into two parts: cephalothorax and abdomen. The head and thorax are joined to form a cephalothorax</a:t>
            </a:r>
            <a:r>
              <a:rPr lang="en-US" sz="3200"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have four pairs of jointed legs attached to the cephalothorax.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do not have antennae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posses a pair of poison glands called </a:t>
            </a:r>
            <a:r>
              <a:rPr lang="en-US" sz="3200" b="1" dirty="0">
                <a:latin typeface="Times New Roman" panose="02020603050405020304" pitchFamily="18" charset="0"/>
                <a:cs typeface="Times New Roman" panose="02020603050405020304" pitchFamily="18" charset="0"/>
              </a:rPr>
              <a:t>chelicerae</a:t>
            </a:r>
            <a:r>
              <a:rPr lang="en-US" dirty="0"/>
              <a:t>. </a:t>
            </a:r>
          </a:p>
        </p:txBody>
      </p:sp>
    </p:spTree>
    <p:extLst>
      <p:ext uri="{BB962C8B-B14F-4D97-AF65-F5344CB8AC3E}">
        <p14:creationId xmlns:p14="http://schemas.microsoft.com/office/powerpoint/2010/main" val="31189931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5 classes of phylum </a:t>
            </a:r>
            <a:r>
              <a:rPr lang="en-US" dirty="0" err="1"/>
              <a:t>Arthropoda</a:t>
            </a:r>
            <a:r>
              <a:rPr lang="en-US" dirty="0"/>
              <a:t> are:</a:t>
            </a:r>
          </a:p>
        </p:txBody>
      </p:sp>
      <p:sp>
        <p:nvSpPr>
          <p:cNvPr id="3" name="Content Placeholder 2"/>
          <p:cNvSpPr>
            <a:spLocks noGrp="1"/>
          </p:cNvSpPr>
          <p:nvPr>
            <p:ph idx="1"/>
          </p:nvPr>
        </p:nvSpPr>
        <p:spPr/>
        <p:txBody>
          <a:bodyPr/>
          <a:lstStyle/>
          <a:p>
            <a:pPr marL="0" indent="0">
              <a:buNone/>
            </a:pPr>
            <a:r>
              <a:rPr lang="en-US" dirty="0" smtClean="0"/>
              <a:t>3.</a:t>
            </a:r>
            <a:r>
              <a:rPr lang="en-US" b="1" dirty="0" smtClean="0"/>
              <a:t>Class </a:t>
            </a:r>
            <a:r>
              <a:rPr lang="en-US" b="1" dirty="0" err="1" smtClean="0"/>
              <a:t>Crustacea</a:t>
            </a:r>
            <a:r>
              <a:rPr lang="en-US" b="1" dirty="0" smtClean="0"/>
              <a:t>: </a:t>
            </a:r>
            <a:r>
              <a:rPr lang="en-US" dirty="0" smtClean="0"/>
              <a:t>Their </a:t>
            </a:r>
            <a:r>
              <a:rPr lang="en-US" dirty="0"/>
              <a:t>body is divided into two parts: the cephalothorax and the abdomen. </a:t>
            </a:r>
          </a:p>
        </p:txBody>
      </p:sp>
      <p:pic>
        <p:nvPicPr>
          <p:cNvPr id="4" name="Picture 3"/>
          <p:cNvPicPr>
            <a:picLocks noChangeAspect="1"/>
          </p:cNvPicPr>
          <p:nvPr/>
        </p:nvPicPr>
        <p:blipFill>
          <a:blip r:embed="rId2"/>
          <a:stretch>
            <a:fillRect/>
          </a:stretch>
        </p:blipFill>
        <p:spPr>
          <a:xfrm>
            <a:off x="0" y="2743200"/>
            <a:ext cx="2284603" cy="1836938"/>
          </a:xfrm>
          <a:prstGeom prst="rect">
            <a:avLst/>
          </a:prstGeom>
        </p:spPr>
      </p:pic>
      <p:pic>
        <p:nvPicPr>
          <p:cNvPr id="5" name="Picture 4"/>
          <p:cNvPicPr>
            <a:picLocks noChangeAspect="1"/>
          </p:cNvPicPr>
          <p:nvPr/>
        </p:nvPicPr>
        <p:blipFill>
          <a:blip r:embed="rId3"/>
          <a:stretch>
            <a:fillRect/>
          </a:stretch>
        </p:blipFill>
        <p:spPr>
          <a:xfrm>
            <a:off x="2284603" y="2743200"/>
            <a:ext cx="2792293" cy="2082469"/>
          </a:xfrm>
          <a:prstGeom prst="rect">
            <a:avLst/>
          </a:prstGeom>
        </p:spPr>
      </p:pic>
      <p:pic>
        <p:nvPicPr>
          <p:cNvPr id="6" name="Picture 5"/>
          <p:cNvPicPr>
            <a:picLocks noChangeAspect="1"/>
          </p:cNvPicPr>
          <p:nvPr/>
        </p:nvPicPr>
        <p:blipFill>
          <a:blip r:embed="rId4"/>
          <a:stretch>
            <a:fillRect/>
          </a:stretch>
        </p:blipFill>
        <p:spPr>
          <a:xfrm>
            <a:off x="4953000" y="2838684"/>
            <a:ext cx="2538448" cy="1891500"/>
          </a:xfrm>
          <a:prstGeom prst="rect">
            <a:avLst/>
          </a:prstGeom>
        </p:spPr>
      </p:pic>
      <p:sp>
        <p:nvSpPr>
          <p:cNvPr id="7" name="Rectangle 6"/>
          <p:cNvSpPr/>
          <p:nvPr/>
        </p:nvSpPr>
        <p:spPr>
          <a:xfrm>
            <a:off x="609600" y="4580138"/>
            <a:ext cx="1219200" cy="4490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Crab</a:t>
            </a:r>
            <a:endParaRPr lang="en-US" dirty="0"/>
          </a:p>
        </p:txBody>
      </p:sp>
      <p:sp>
        <p:nvSpPr>
          <p:cNvPr id="8" name="Rectangle 7"/>
          <p:cNvSpPr/>
          <p:nvPr/>
        </p:nvSpPr>
        <p:spPr>
          <a:xfrm>
            <a:off x="2895600" y="4804669"/>
            <a:ext cx="1447800" cy="4531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Lobster</a:t>
            </a:r>
            <a:endParaRPr lang="en-US" dirty="0"/>
          </a:p>
        </p:txBody>
      </p:sp>
      <p:sp>
        <p:nvSpPr>
          <p:cNvPr id="9" name="Rectangle 8"/>
          <p:cNvSpPr/>
          <p:nvPr/>
        </p:nvSpPr>
        <p:spPr>
          <a:xfrm>
            <a:off x="5255144" y="4818576"/>
            <a:ext cx="2157448"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Crayfish</a:t>
            </a:r>
            <a:endParaRPr lang="en-US" dirty="0"/>
          </a:p>
        </p:txBody>
      </p:sp>
    </p:spTree>
    <p:extLst>
      <p:ext uri="{BB962C8B-B14F-4D97-AF65-F5344CB8AC3E}">
        <p14:creationId xmlns:p14="http://schemas.microsoft.com/office/powerpoint/2010/main" val="5740009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Main characteristics of organisms in class </a:t>
            </a:r>
            <a:r>
              <a:rPr lang="en-US" b="1" dirty="0" err="1"/>
              <a:t>Crustacea</a:t>
            </a:r>
            <a:r>
              <a:rPr lang="en-US" b="1" dirty="0"/>
              <a:t> </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1.They </a:t>
            </a:r>
            <a:r>
              <a:rPr lang="en-US" sz="3200" dirty="0">
                <a:latin typeface="Times New Roman" panose="02020603050405020304" pitchFamily="18" charset="0"/>
                <a:cs typeface="Times New Roman" panose="02020603050405020304" pitchFamily="18" charset="0"/>
              </a:rPr>
              <a:t>have two pairs of antennae.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2.have </a:t>
            </a:r>
            <a:r>
              <a:rPr lang="en-US" sz="3200" dirty="0">
                <a:latin typeface="Times New Roman" panose="02020603050405020304" pitchFamily="18" charset="0"/>
                <a:cs typeface="Times New Roman" panose="02020603050405020304" pitchFamily="18" charset="0"/>
              </a:rPr>
              <a:t>ten or more legs.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3.They </a:t>
            </a:r>
            <a:r>
              <a:rPr lang="en-US" sz="3200" dirty="0">
                <a:latin typeface="Times New Roman" panose="02020603050405020304" pitchFamily="18" charset="0"/>
                <a:cs typeface="Times New Roman" panose="02020603050405020304" pitchFamily="18" charset="0"/>
              </a:rPr>
              <a:t>breathe by use of external </a:t>
            </a:r>
            <a:r>
              <a:rPr lang="en-US" sz="3200" dirty="0" smtClean="0">
                <a:latin typeface="Times New Roman" panose="02020603050405020304" pitchFamily="18" charset="0"/>
                <a:cs typeface="Times New Roman" panose="02020603050405020304" pitchFamily="18" charset="0"/>
              </a:rPr>
              <a:t>gills.</a:t>
            </a:r>
          </a:p>
          <a:p>
            <a:pPr marL="0" indent="0">
              <a:buNone/>
            </a:pPr>
            <a:r>
              <a:rPr lang="en-US" sz="3200" dirty="0" smtClean="0">
                <a:latin typeface="Times New Roman" panose="02020603050405020304" pitchFamily="18" charset="0"/>
                <a:cs typeface="Times New Roman" panose="02020603050405020304" pitchFamily="18" charset="0"/>
              </a:rPr>
              <a:t>4.Their </a:t>
            </a:r>
            <a:r>
              <a:rPr lang="en-US" sz="3200" dirty="0">
                <a:latin typeface="Times New Roman" panose="02020603050405020304" pitchFamily="18" charset="0"/>
                <a:cs typeface="Times New Roman" panose="02020603050405020304" pitchFamily="18" charset="0"/>
              </a:rPr>
              <a:t>body is divided into two parts: the cephalothorax and the abdomen. </a:t>
            </a:r>
          </a:p>
          <a:p>
            <a:pPr marL="0" indent="0">
              <a:buNone/>
            </a:pP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cephalothorax is covered by a shiny coat known as </a:t>
            </a:r>
            <a:r>
              <a:rPr lang="en-US" sz="3200" b="1" dirty="0">
                <a:latin typeface="Times New Roman" panose="02020603050405020304" pitchFamily="18" charset="0"/>
                <a:cs typeface="Times New Roman" panose="02020603050405020304" pitchFamily="18" charset="0"/>
              </a:rPr>
              <a:t>carapace</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50395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The 5 classes of phylum </a:t>
            </a:r>
            <a:r>
              <a:rPr lang="en-US" dirty="0" err="1"/>
              <a:t>Arthropoda</a:t>
            </a:r>
            <a:r>
              <a:rPr lang="en-US" dirty="0"/>
              <a:t> are:</a:t>
            </a:r>
          </a:p>
        </p:txBody>
      </p:sp>
      <p:sp>
        <p:nvSpPr>
          <p:cNvPr id="3" name="Content Placeholder 2"/>
          <p:cNvSpPr>
            <a:spLocks noGrp="1"/>
          </p:cNvSpPr>
          <p:nvPr>
            <p:ph idx="1"/>
          </p:nvPr>
        </p:nvSpPr>
        <p:spPr/>
        <p:txBody>
          <a:bodyPr>
            <a:normAutofit/>
          </a:bodyPr>
          <a:lstStyle/>
          <a:p>
            <a:pPr marL="0" indent="0">
              <a:buNone/>
            </a:pPr>
            <a:r>
              <a:rPr lang="en-US" sz="3200" b="1" dirty="0" smtClean="0">
                <a:latin typeface="Times New Roman" panose="02020603050405020304" pitchFamily="18" charset="0"/>
                <a:cs typeface="Times New Roman" panose="02020603050405020304" pitchFamily="18" charset="0"/>
              </a:rPr>
              <a:t>4.Class </a:t>
            </a:r>
            <a:r>
              <a:rPr lang="en-US" sz="3200" b="1" dirty="0" err="1" smtClean="0">
                <a:latin typeface="Times New Roman" panose="02020603050405020304" pitchFamily="18" charset="0"/>
                <a:cs typeface="Times New Roman" panose="02020603050405020304" pitchFamily="18" charset="0"/>
              </a:rPr>
              <a:t>Diplopoda</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Diplopoda</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means arthropods with two pairs of legs per segment. They also have elongated cylindrical bodies. </a:t>
            </a:r>
            <a:r>
              <a:rPr lang="en-US" sz="3200" dirty="0" smtClean="0">
                <a:latin typeface="Times New Roman" panose="02020603050405020304" pitchFamily="18" charset="0"/>
                <a:cs typeface="Times New Roman" panose="02020603050405020304" pitchFamily="18" charset="0"/>
              </a:rPr>
              <a:t>The feeding habit or trophic level of </a:t>
            </a:r>
            <a:r>
              <a:rPr lang="en-US" sz="3200" dirty="0">
                <a:latin typeface="Times New Roman" panose="02020603050405020304" pitchFamily="18" charset="0"/>
                <a:cs typeface="Times New Roman" panose="02020603050405020304" pitchFamily="18" charset="0"/>
              </a:rPr>
              <a:t>d</a:t>
            </a:r>
            <a:r>
              <a:rPr lang="en-US" sz="3200" dirty="0" smtClean="0">
                <a:latin typeface="Times New Roman" panose="02020603050405020304" pitchFamily="18" charset="0"/>
                <a:cs typeface="Times New Roman" panose="02020603050405020304" pitchFamily="18" charset="0"/>
              </a:rPr>
              <a:t>iplopods like millipede is herbivore. </a:t>
            </a:r>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19200" y="4419600"/>
            <a:ext cx="2103286" cy="1573219"/>
          </a:xfrm>
          <a:prstGeom prst="rect">
            <a:avLst/>
          </a:prstGeom>
        </p:spPr>
      </p:pic>
      <p:cxnSp>
        <p:nvCxnSpPr>
          <p:cNvPr id="6" name="Straight Arrow Connector 5"/>
          <p:cNvCxnSpPr/>
          <p:nvPr/>
        </p:nvCxnSpPr>
        <p:spPr>
          <a:xfrm flipH="1">
            <a:off x="2514600" y="4559695"/>
            <a:ext cx="2461343" cy="4818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773971" y="4331208"/>
            <a:ext cx="2084029" cy="4693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Body segments</a:t>
            </a:r>
            <a:endParaRPr lang="en-US" dirty="0"/>
          </a:p>
        </p:txBody>
      </p:sp>
      <p:cxnSp>
        <p:nvCxnSpPr>
          <p:cNvPr id="10" name="Straight Arrow Connector 9"/>
          <p:cNvCxnSpPr/>
          <p:nvPr/>
        </p:nvCxnSpPr>
        <p:spPr>
          <a:xfrm flipV="1">
            <a:off x="762000" y="4953000"/>
            <a:ext cx="533400"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62000" y="4953000"/>
            <a:ext cx="742950"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09550" y="5410200"/>
            <a:ext cx="154305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 pair of antenna</a:t>
            </a:r>
            <a:endParaRPr lang="en-US" dirty="0"/>
          </a:p>
        </p:txBody>
      </p:sp>
    </p:spTree>
    <p:extLst>
      <p:ext uri="{BB962C8B-B14F-4D97-AF65-F5344CB8AC3E}">
        <p14:creationId xmlns:p14="http://schemas.microsoft.com/office/powerpoint/2010/main" val="10131703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Main characteristics of organisms in class </a:t>
            </a:r>
            <a:r>
              <a:rPr lang="en-US" b="1" dirty="0" err="1"/>
              <a:t>Diplopoda</a:t>
            </a:r>
            <a:r>
              <a:rPr lang="en-US" b="1" dirty="0"/>
              <a:t> </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v"/>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have </a:t>
            </a:r>
            <a:r>
              <a:rPr lang="en-US" sz="3200" dirty="0" smtClean="0">
                <a:latin typeface="Times New Roman" panose="02020603050405020304" pitchFamily="18" charset="0"/>
                <a:cs typeface="Times New Roman" panose="02020603050405020304" pitchFamily="18" charset="0"/>
              </a:rPr>
              <a:t>elongated </a:t>
            </a:r>
            <a:r>
              <a:rPr lang="en-US" sz="3200" dirty="0">
                <a:latin typeface="Times New Roman" panose="02020603050405020304" pitchFamily="18" charset="0"/>
                <a:cs typeface="Times New Roman" panose="02020603050405020304" pitchFamily="18" charset="0"/>
              </a:rPr>
              <a:t>and cylindrical bodies. </a:t>
            </a:r>
          </a:p>
          <a:p>
            <a:pPr>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Their bodies are divided into two main parts; the head and a segmented </a:t>
            </a:r>
            <a:r>
              <a:rPr lang="en-US" sz="3200" dirty="0" smtClean="0">
                <a:latin typeface="Times New Roman" panose="02020603050405020304" pitchFamily="18" charset="0"/>
                <a:cs typeface="Times New Roman" panose="02020603050405020304" pitchFamily="18" charset="0"/>
              </a:rPr>
              <a:t>trunk.</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They have a pair of antennae. </a:t>
            </a:r>
          </a:p>
          <a:p>
            <a:pPr>
              <a:buFont typeface="Wingdings" panose="05000000000000000000" pitchFamily="2" charset="2"/>
              <a:buChar char="v"/>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breathe through spiracles found on the sides of the body segments</a:t>
            </a:r>
            <a:r>
              <a:rPr lang="en-US" sz="3200" dirty="0"/>
              <a:t>. </a:t>
            </a:r>
          </a:p>
          <a:p>
            <a:pPr>
              <a:buFont typeface="Wingdings" panose="05000000000000000000" pitchFamily="2" charset="2"/>
              <a:buChar char="v"/>
            </a:pPr>
            <a:r>
              <a:rPr lang="en-US" sz="3200" dirty="0"/>
              <a:t>Each body segment has two pairs of legs except the first thoracic segments that have one pair of leg each. </a:t>
            </a:r>
            <a:endParaRPr lang="en-US" sz="3200" dirty="0" smtClean="0"/>
          </a:p>
          <a:p>
            <a:pPr>
              <a:buFont typeface="Wingdings" panose="05000000000000000000" pitchFamily="2" charset="2"/>
              <a:buChar char="v"/>
            </a:pPr>
            <a:endParaRPr lang="en-US" sz="3200" dirty="0" smtClean="0"/>
          </a:p>
          <a:p>
            <a:pPr marL="0" indent="0">
              <a:buNone/>
            </a:pPr>
            <a:endParaRPr lang="en-US" dirty="0" smtClean="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7416498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5 classes of phylum </a:t>
            </a:r>
            <a:r>
              <a:rPr lang="en-US" dirty="0" err="1"/>
              <a:t>Arthropoda</a:t>
            </a:r>
            <a:r>
              <a:rPr lang="en-US" dirty="0"/>
              <a:t> are:</a:t>
            </a:r>
          </a:p>
        </p:txBody>
      </p:sp>
      <p:sp>
        <p:nvSpPr>
          <p:cNvPr id="3" name="Content Placeholder 2"/>
          <p:cNvSpPr>
            <a:spLocks noGrp="1"/>
          </p:cNvSpPr>
          <p:nvPr>
            <p:ph idx="1"/>
          </p:nvPr>
        </p:nvSpPr>
        <p:spPr/>
        <p:txBody>
          <a:bodyPr>
            <a:normAutofit/>
          </a:bodyPr>
          <a:lstStyle/>
          <a:p>
            <a:pPr marL="0" indent="0">
              <a:buNone/>
            </a:pPr>
            <a:r>
              <a:rPr lang="en-US" sz="3200" dirty="0" smtClean="0"/>
              <a:t>5.</a:t>
            </a:r>
            <a:r>
              <a:rPr lang="en-US" sz="3200" b="1" dirty="0" smtClean="0"/>
              <a:t>Class </a:t>
            </a:r>
            <a:r>
              <a:rPr lang="en-US" sz="3200" b="1" dirty="0" err="1" smtClean="0"/>
              <a:t>Chilopoda</a:t>
            </a:r>
            <a:r>
              <a:rPr lang="en-US" sz="3200" b="1" dirty="0" smtClean="0"/>
              <a:t> :</a:t>
            </a:r>
            <a:r>
              <a:rPr lang="en-US" sz="3200" dirty="0" smtClean="0"/>
              <a:t>They carnivorous animals that  </a:t>
            </a:r>
            <a:r>
              <a:rPr lang="en-US" sz="3200" dirty="0"/>
              <a:t>have flat </a:t>
            </a:r>
            <a:r>
              <a:rPr lang="en-US" sz="3200" dirty="0" smtClean="0"/>
              <a:t>bodies. Ex a centipede</a:t>
            </a:r>
            <a:endParaRPr lang="en-US" sz="3200" dirty="0"/>
          </a:p>
        </p:txBody>
      </p:sp>
      <p:pic>
        <p:nvPicPr>
          <p:cNvPr id="4" name="Picture 3"/>
          <p:cNvPicPr>
            <a:picLocks noChangeAspect="1"/>
          </p:cNvPicPr>
          <p:nvPr/>
        </p:nvPicPr>
        <p:blipFill>
          <a:blip r:embed="rId2"/>
          <a:stretch>
            <a:fillRect/>
          </a:stretch>
        </p:blipFill>
        <p:spPr>
          <a:xfrm>
            <a:off x="609600" y="3505200"/>
            <a:ext cx="6056012" cy="2057400"/>
          </a:xfrm>
          <a:prstGeom prst="rect">
            <a:avLst/>
          </a:prstGeom>
        </p:spPr>
      </p:pic>
    </p:spTree>
    <p:extLst>
      <p:ext uri="{BB962C8B-B14F-4D97-AF65-F5344CB8AC3E}">
        <p14:creationId xmlns:p14="http://schemas.microsoft.com/office/powerpoint/2010/main" val="41665642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Main characteristics of organisms in class </a:t>
            </a:r>
            <a:r>
              <a:rPr lang="en-US" b="1" dirty="0" err="1"/>
              <a:t>Chilopoda</a:t>
            </a:r>
            <a:r>
              <a:rPr lang="en-US" b="1" dirty="0"/>
              <a:t> </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have flat </a:t>
            </a:r>
            <a:r>
              <a:rPr lang="en-US" sz="3200" dirty="0" smtClean="0">
                <a:latin typeface="Times New Roman" panose="02020603050405020304" pitchFamily="18" charset="0"/>
                <a:cs typeface="Times New Roman" panose="02020603050405020304" pitchFamily="18" charset="0"/>
              </a:rPr>
              <a:t>bodies.</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They have a pair of legs in each </a:t>
            </a:r>
            <a:r>
              <a:rPr lang="en-US" sz="3200" dirty="0" smtClean="0">
                <a:latin typeface="Times New Roman" panose="02020603050405020304" pitchFamily="18" charset="0"/>
                <a:cs typeface="Times New Roman" panose="02020603050405020304" pitchFamily="18" charset="0"/>
              </a:rPr>
              <a:t>segment. </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Their body is divided into a head and a segmented </a:t>
            </a:r>
            <a:r>
              <a:rPr lang="en-US" sz="3200" dirty="0" smtClean="0">
                <a:latin typeface="Times New Roman" panose="02020603050405020304" pitchFamily="18" charset="0"/>
                <a:cs typeface="Times New Roman" panose="02020603050405020304" pitchFamily="18" charset="0"/>
              </a:rPr>
              <a:t>trunk. </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They are carnivorous</a:t>
            </a:r>
            <a:r>
              <a:rPr lang="en-US" sz="3200"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breathe through spiracles found on each side of the body </a:t>
            </a:r>
            <a:r>
              <a:rPr lang="en-US" sz="3200" dirty="0" smtClean="0">
                <a:latin typeface="Times New Roman" panose="02020603050405020304" pitchFamily="18" charset="0"/>
                <a:cs typeface="Times New Roman" panose="02020603050405020304" pitchFamily="18" charset="0"/>
              </a:rPr>
              <a:t>segments.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3654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3600" b="1" dirty="0" smtClean="0">
                <a:latin typeface="Times New Roman" panose="02020603050405020304" pitchFamily="18" charset="0"/>
                <a:cs typeface="Times New Roman" panose="02020603050405020304" pitchFamily="18" charset="0"/>
              </a:rPr>
              <a:t>Learning objectives:</a:t>
            </a:r>
          </a:p>
          <a:p>
            <a:pPr>
              <a:buFont typeface="Wingdings" panose="05000000000000000000" pitchFamily="2" charset="2"/>
              <a:buChar char="q"/>
            </a:pPr>
            <a:r>
              <a:rPr lang="en-US" sz="3600" dirty="0" smtClean="0">
                <a:latin typeface="Times New Roman" panose="02020603050405020304" pitchFamily="18" charset="0"/>
                <a:cs typeface="Times New Roman" panose="02020603050405020304" pitchFamily="18" charset="0"/>
              </a:rPr>
              <a:t>State </a:t>
            </a:r>
            <a:r>
              <a:rPr lang="en-US" sz="3600" dirty="0">
                <a:latin typeface="Times New Roman" panose="02020603050405020304" pitchFamily="18" charset="0"/>
                <a:cs typeface="Times New Roman" panose="02020603050405020304" pitchFamily="18" charset="0"/>
              </a:rPr>
              <a:t>the </a:t>
            </a:r>
            <a:r>
              <a:rPr lang="en-US" sz="3600" dirty="0" smtClean="0">
                <a:latin typeface="Times New Roman" panose="02020603050405020304" pitchFamily="18" charset="0"/>
                <a:cs typeface="Times New Roman" panose="02020603050405020304" pitchFamily="18" charset="0"/>
              </a:rPr>
              <a:t>characteristics </a:t>
            </a:r>
            <a:r>
              <a:rPr lang="en-US" sz="3600" dirty="0">
                <a:latin typeface="Times New Roman" panose="02020603050405020304" pitchFamily="18" charset="0"/>
                <a:cs typeface="Times New Roman" panose="02020603050405020304" pitchFamily="18" charset="0"/>
              </a:rPr>
              <a:t>of all </a:t>
            </a:r>
            <a:r>
              <a:rPr lang="en-US" sz="3600" dirty="0" smtClean="0">
                <a:latin typeface="Times New Roman" panose="02020603050405020304" pitchFamily="18" charset="0"/>
                <a:cs typeface="Times New Roman" panose="02020603050405020304" pitchFamily="18" charset="0"/>
              </a:rPr>
              <a:t>animals. </a:t>
            </a:r>
          </a:p>
          <a:p>
            <a:pPr marL="0" indent="0">
              <a:buNone/>
            </a:pPr>
            <a:r>
              <a:rPr lang="en-US" sz="3600" b="1" dirty="0" smtClean="0">
                <a:latin typeface="Times New Roman" panose="02020603050405020304" pitchFamily="18" charset="0"/>
                <a:cs typeface="Times New Roman" panose="02020603050405020304" pitchFamily="18" charset="0"/>
              </a:rPr>
              <a:t>General characteristics of animals are:</a:t>
            </a:r>
          </a:p>
          <a:p>
            <a:pPr marL="0" indent="0">
              <a:buNone/>
            </a:pPr>
            <a:r>
              <a:rPr lang="en-US" sz="3600" dirty="0" smtClean="0">
                <a:latin typeface="Times New Roman" panose="02020603050405020304" pitchFamily="18" charset="0"/>
                <a:cs typeface="Times New Roman" panose="02020603050405020304" pitchFamily="18" charset="0"/>
              </a:rPr>
              <a:t>1.They </a:t>
            </a:r>
            <a:r>
              <a:rPr lang="en-US" sz="3600" dirty="0">
                <a:latin typeface="Times New Roman" panose="02020603050405020304" pitchFamily="18" charset="0"/>
                <a:cs typeface="Times New Roman" panose="02020603050405020304" pitchFamily="18" charset="0"/>
              </a:rPr>
              <a:t>are multicellular organisms. </a:t>
            </a:r>
          </a:p>
          <a:p>
            <a:pPr marL="0" indent="0">
              <a:buNone/>
            </a:pPr>
            <a:r>
              <a:rPr lang="en-US" sz="3600" dirty="0" smtClean="0">
                <a:latin typeface="Times New Roman" panose="02020603050405020304" pitchFamily="18" charset="0"/>
                <a:cs typeface="Times New Roman" panose="02020603050405020304" pitchFamily="18" charset="0"/>
              </a:rPr>
              <a:t>2.They </a:t>
            </a:r>
            <a:r>
              <a:rPr lang="en-US" sz="3600" dirty="0">
                <a:latin typeface="Times New Roman" panose="02020603050405020304" pitchFamily="18" charset="0"/>
                <a:cs typeface="Times New Roman" panose="02020603050405020304" pitchFamily="18" charset="0"/>
              </a:rPr>
              <a:t>have eukaryotic cells. </a:t>
            </a:r>
          </a:p>
          <a:p>
            <a:pPr marL="0" indent="0">
              <a:buNone/>
            </a:pPr>
            <a:r>
              <a:rPr lang="en-US" sz="3600" dirty="0">
                <a:latin typeface="Times New Roman" panose="02020603050405020304" pitchFamily="18" charset="0"/>
                <a:cs typeface="Times New Roman" panose="02020603050405020304" pitchFamily="18" charset="0"/>
              </a:rPr>
              <a:t>3</a:t>
            </a:r>
            <a:r>
              <a:rPr lang="en-US" sz="3600" dirty="0" smtClean="0">
                <a:latin typeface="Times New Roman" panose="02020603050405020304" pitchFamily="18" charset="0"/>
                <a:cs typeface="Times New Roman" panose="02020603050405020304" pitchFamily="18" charset="0"/>
              </a:rPr>
              <a:t>.Their </a:t>
            </a:r>
            <a:r>
              <a:rPr lang="en-US" sz="3600" dirty="0">
                <a:latin typeface="Times New Roman" panose="02020603050405020304" pitchFamily="18" charset="0"/>
                <a:cs typeface="Times New Roman" panose="02020603050405020304" pitchFamily="18" charset="0"/>
              </a:rPr>
              <a:t>cells are differentiated into tissues and organs. </a:t>
            </a:r>
          </a:p>
        </p:txBody>
      </p:sp>
    </p:spTree>
    <p:extLst>
      <p:ext uri="{BB962C8B-B14F-4D97-AF65-F5344CB8AC3E}">
        <p14:creationId xmlns:p14="http://schemas.microsoft.com/office/powerpoint/2010/main" val="22506015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Times New Roman" panose="02020603050405020304" pitchFamily="18" charset="0"/>
                <a:cs typeface="Times New Roman" panose="02020603050405020304" pitchFamily="18" charset="0"/>
              </a:rPr>
              <a:t>Economic importance of arthropods to human.</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Some </a:t>
            </a:r>
            <a:r>
              <a:rPr lang="en-US" sz="3200" dirty="0">
                <a:latin typeface="Times New Roman" panose="02020603050405020304" pitchFamily="18" charset="0"/>
                <a:cs typeface="Times New Roman" panose="02020603050405020304" pitchFamily="18" charset="0"/>
              </a:rPr>
              <a:t>arthropods are useful in many ways, for example: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1.Butterflies </a:t>
            </a:r>
            <a:r>
              <a:rPr lang="en-US" sz="3200" dirty="0">
                <a:latin typeface="Times New Roman" panose="02020603050405020304" pitchFamily="18" charset="0"/>
                <a:cs typeface="Times New Roman" panose="02020603050405020304" pitchFamily="18" charset="0"/>
              </a:rPr>
              <a:t>and bees act as pollinators of flowering plants</a:t>
            </a:r>
            <a:r>
              <a:rPr lang="en-US" sz="3200" dirty="0" smtClean="0">
                <a:latin typeface="Times New Roman" panose="02020603050405020304" pitchFamily="18" charset="0"/>
                <a:cs typeface="Times New Roman" panose="02020603050405020304" pitchFamily="18" charset="0"/>
              </a:rPr>
              <a:t>.</a:t>
            </a:r>
          </a:p>
          <a:p>
            <a:pPr marL="0" indent="0">
              <a:buNone/>
            </a:pPr>
            <a:r>
              <a:rPr lang="en-US" sz="3200" dirty="0" smtClean="0">
                <a:latin typeface="Times New Roman" panose="02020603050405020304" pitchFamily="18" charset="0"/>
                <a:cs typeface="Times New Roman" panose="02020603050405020304" pitchFamily="18" charset="0"/>
              </a:rPr>
              <a:t>2.Bees </a:t>
            </a:r>
            <a:r>
              <a:rPr lang="en-US" sz="3200" dirty="0">
                <a:latin typeface="Times New Roman" panose="02020603050405020304" pitchFamily="18" charset="0"/>
                <a:cs typeface="Times New Roman" panose="02020603050405020304" pitchFamily="18" charset="0"/>
              </a:rPr>
              <a:t>make honey. </a:t>
            </a:r>
          </a:p>
          <a:p>
            <a:pPr marL="0" indent="0">
              <a:buNone/>
            </a:pPr>
            <a:r>
              <a:rPr lang="en-US" sz="3200" dirty="0" smtClean="0">
                <a:latin typeface="Times New Roman" panose="02020603050405020304" pitchFamily="18" charset="0"/>
                <a:cs typeface="Times New Roman" panose="02020603050405020304" pitchFamily="18" charset="0"/>
              </a:rPr>
              <a:t>3.Lobsters, crab </a:t>
            </a:r>
            <a:r>
              <a:rPr lang="en-US" sz="3200" dirty="0">
                <a:latin typeface="Times New Roman" panose="02020603050405020304" pitchFamily="18" charset="0"/>
                <a:cs typeface="Times New Roman" panose="02020603050405020304" pitchFamily="18" charset="0"/>
              </a:rPr>
              <a:t>and prawns are used as food.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4.They are used in scientific research.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5019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Harmfulness of arthropods</a:t>
            </a:r>
            <a:endParaRPr lang="en-US" dirty="0"/>
          </a:p>
        </p:txBody>
      </p:sp>
      <p:sp>
        <p:nvSpPr>
          <p:cNvPr id="3" name="Content Placeholder 2"/>
          <p:cNvSpPr>
            <a:spLocks noGrp="1"/>
          </p:cNvSpPr>
          <p:nvPr>
            <p:ph idx="1"/>
          </p:nvPr>
        </p:nvSpPr>
        <p:spPr/>
        <p:txBody>
          <a:bodyPr>
            <a:noAutofit/>
          </a:bodyPr>
          <a:lstStyle/>
          <a:p>
            <a:pPr marL="0" indent="0">
              <a:buNone/>
            </a:pPr>
            <a:r>
              <a:rPr lang="en-US" sz="3200" dirty="0" smtClean="0">
                <a:latin typeface="Times New Roman" panose="02020603050405020304" pitchFamily="18" charset="0"/>
                <a:cs typeface="Times New Roman" panose="02020603050405020304" pitchFamily="18" charset="0"/>
              </a:rPr>
              <a:t>Some </a:t>
            </a:r>
            <a:r>
              <a:rPr lang="en-US" sz="3200" dirty="0">
                <a:latin typeface="Times New Roman" panose="02020603050405020304" pitchFamily="18" charset="0"/>
                <a:cs typeface="Times New Roman" panose="02020603050405020304" pitchFamily="18" charset="0"/>
              </a:rPr>
              <a:t>arthropods are harmful to other living organisms, for instance: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Ticks transmit diseases in animals.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Mosquitos </a:t>
            </a:r>
            <a:r>
              <a:rPr lang="en-US" sz="3200" dirty="0">
                <a:latin typeface="Times New Roman" panose="02020603050405020304" pitchFamily="18" charset="0"/>
                <a:cs typeface="Times New Roman" panose="02020603050405020304" pitchFamily="18" charset="0"/>
              </a:rPr>
              <a:t>transmit malaria.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Tsetse </a:t>
            </a:r>
            <a:r>
              <a:rPr lang="en-US" sz="3200" dirty="0">
                <a:latin typeface="Times New Roman" panose="02020603050405020304" pitchFamily="18" charset="0"/>
                <a:cs typeface="Times New Roman" panose="02020603050405020304" pitchFamily="18" charset="0"/>
              </a:rPr>
              <a:t>flies transmit </a:t>
            </a:r>
            <a:r>
              <a:rPr lang="en-US" sz="3200" dirty="0" err="1">
                <a:latin typeface="Times New Roman" panose="02020603050405020304" pitchFamily="18" charset="0"/>
                <a:cs typeface="Times New Roman" panose="02020603050405020304" pitchFamily="18" charset="0"/>
              </a:rPr>
              <a:t>trypanosomiasis</a:t>
            </a:r>
            <a:r>
              <a:rPr lang="en-US" sz="32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Aphids destroy crops such as maize, coffee and cassava. </a:t>
            </a: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Desert locusts ( </a:t>
            </a:r>
            <a:r>
              <a:rPr lang="en-US" sz="3200" dirty="0" err="1" smtClean="0">
                <a:latin typeface="Times New Roman" panose="02020603050405020304" pitchFamily="18" charset="0"/>
                <a:cs typeface="Times New Roman" panose="02020603050405020304" pitchFamily="18" charset="0"/>
              </a:rPr>
              <a:t>inzige</a:t>
            </a:r>
            <a:r>
              <a:rPr lang="en-US" sz="3200" dirty="0" smtClean="0">
                <a:latin typeface="Times New Roman" panose="02020603050405020304" pitchFamily="18" charset="0"/>
                <a:cs typeface="Times New Roman" panose="02020603050405020304" pitchFamily="18" charset="0"/>
              </a:rPr>
              <a:t>) destroy crops.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46837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Other Phyla belonging to Kingdom Animalia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3200" dirty="0" smtClean="0">
                <a:latin typeface="Times New Roman" panose="02020603050405020304" pitchFamily="18" charset="0"/>
                <a:cs typeface="Times New Roman" panose="02020603050405020304" pitchFamily="18" charset="0"/>
              </a:rPr>
              <a:t>Lesson 4: </a:t>
            </a:r>
            <a:r>
              <a:rPr lang="en-US" sz="3200" dirty="0">
                <a:latin typeface="Times New Roman" panose="02020603050405020304" pitchFamily="18" charset="0"/>
                <a:cs typeface="Times New Roman" panose="02020603050405020304" pitchFamily="18" charset="0"/>
              </a:rPr>
              <a:t>P</a:t>
            </a:r>
            <a:r>
              <a:rPr lang="en-US" sz="3200" dirty="0" smtClean="0"/>
              <a:t>hyla </a:t>
            </a:r>
            <a:r>
              <a:rPr lang="en-US" sz="3200" dirty="0"/>
              <a:t>in the kingdom </a:t>
            </a:r>
            <a:r>
              <a:rPr lang="en-US" sz="3200" dirty="0" smtClean="0"/>
              <a:t>Animalia.</a:t>
            </a:r>
          </a:p>
          <a:p>
            <a:pPr marL="0" indent="0">
              <a:buNone/>
            </a:pPr>
            <a:r>
              <a:rPr lang="en-US" sz="3200" b="1" dirty="0" smtClean="0"/>
              <a:t>Learning objectives: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Distinguish </a:t>
            </a:r>
            <a:r>
              <a:rPr lang="en-US" sz="3200" dirty="0">
                <a:latin typeface="Times New Roman" panose="02020603050405020304" pitchFamily="18" charset="0"/>
                <a:cs typeface="Times New Roman" panose="02020603050405020304" pitchFamily="18" charset="0"/>
              </a:rPr>
              <a:t>different groups of animals using observable features. </a:t>
            </a:r>
            <a:endParaRPr lang="en-US" sz="3200" b="1" dirty="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1.Platyhelminthes </a:t>
            </a:r>
            <a:endParaRPr lang="en-US" sz="3200" b="1" dirty="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Nematoda</a:t>
            </a:r>
            <a:r>
              <a:rPr lang="en-US" sz="3200" b="1" dirty="0">
                <a:latin typeface="Times New Roman" panose="02020603050405020304" pitchFamily="18" charset="0"/>
                <a:cs typeface="Times New Roman" panose="02020603050405020304" pitchFamily="18" charset="0"/>
              </a:rPr>
              <a:t> </a:t>
            </a:r>
          </a:p>
          <a:p>
            <a:pPr marL="0" indent="0">
              <a:buNone/>
            </a:pPr>
            <a:r>
              <a:rPr lang="en-US" sz="3200" b="1" dirty="0" smtClean="0">
                <a:latin typeface="Times New Roman" panose="02020603050405020304" pitchFamily="18" charset="0"/>
                <a:cs typeface="Times New Roman" panose="02020603050405020304" pitchFamily="18" charset="0"/>
              </a:rPr>
              <a:t>3. </a:t>
            </a:r>
            <a:r>
              <a:rPr lang="en-US" sz="3200" b="1" dirty="0">
                <a:latin typeface="Times New Roman" panose="02020603050405020304" pitchFamily="18" charset="0"/>
                <a:cs typeface="Times New Roman" panose="02020603050405020304" pitchFamily="18" charset="0"/>
              </a:rPr>
              <a:t>Annelida </a:t>
            </a:r>
          </a:p>
          <a:p>
            <a:pPr marL="0" indent="0">
              <a:buNone/>
            </a:pPr>
            <a:r>
              <a:rPr lang="en-US" sz="3200" b="1" dirty="0" smtClean="0">
                <a:latin typeface="Times New Roman" panose="02020603050405020304" pitchFamily="18" charset="0"/>
                <a:cs typeface="Times New Roman" panose="02020603050405020304" pitchFamily="18" charset="0"/>
              </a:rPr>
              <a:t>4.Mollusca </a:t>
            </a:r>
            <a:endParaRPr lang="en-US" sz="3200" b="1" dirty="0">
              <a:latin typeface="Times New Roman" panose="02020603050405020304" pitchFamily="18" charset="0"/>
              <a:cs typeface="Times New Roman" panose="02020603050405020304" pitchFamily="18" charset="0"/>
            </a:endParaRPr>
          </a:p>
          <a:p>
            <a:pPr marL="0" indent="0">
              <a:buNone/>
            </a:pPr>
            <a:r>
              <a:rPr lang="en-US" sz="3200" b="1" dirty="0" smtClean="0">
                <a:latin typeface="Times New Roman" panose="02020603050405020304" pitchFamily="18" charset="0"/>
                <a:cs typeface="Times New Roman" panose="02020603050405020304" pitchFamily="18" charset="0"/>
              </a:rPr>
              <a:t>5. </a:t>
            </a:r>
            <a:r>
              <a:rPr lang="en-US" sz="3200" b="1" dirty="0" err="1">
                <a:latin typeface="Times New Roman" panose="02020603050405020304" pitchFamily="18" charset="0"/>
                <a:cs typeface="Times New Roman" panose="02020603050405020304" pitchFamily="18" charset="0"/>
              </a:rPr>
              <a:t>Coelenterata</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847216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Other Phyla belonging to Kingdom Animalia</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1.Phylum of Platyhelminthes: </a:t>
            </a:r>
            <a:r>
              <a:rPr lang="en-US" dirty="0" smtClean="0"/>
              <a:t>Have flattened bodies, </a:t>
            </a:r>
            <a:endParaRPr lang="en-US" dirty="0"/>
          </a:p>
          <a:p>
            <a:pPr marL="0" indent="0">
              <a:buNone/>
            </a:pPr>
            <a:r>
              <a:rPr lang="en-US" dirty="0" smtClean="0"/>
              <a:t>Mainly hermaphroditic, Have </a:t>
            </a:r>
            <a:r>
              <a:rPr lang="en-US" dirty="0"/>
              <a:t>a mouth but no anus</a:t>
            </a:r>
            <a:r>
              <a:rPr lang="en-US" dirty="0" smtClean="0"/>
              <a:t>.</a:t>
            </a:r>
          </a:p>
          <a:p>
            <a:pPr marL="0" indent="0">
              <a:buNone/>
            </a:pPr>
            <a:r>
              <a:rPr lang="en-US" dirty="0" smtClean="0"/>
              <a:t>Ex: Tapeworm</a:t>
            </a:r>
            <a:r>
              <a:rPr lang="en-US" dirty="0"/>
              <a:t>, liver flukes, flat worms and </a:t>
            </a:r>
            <a:r>
              <a:rPr lang="en-US" dirty="0" err="1"/>
              <a:t>planaria</a:t>
            </a:r>
            <a:r>
              <a:rPr lang="en-US" dirty="0"/>
              <a:t> 	</a:t>
            </a:r>
          </a:p>
          <a:p>
            <a:pPr marL="0" indent="0">
              <a:buNone/>
            </a:pPr>
            <a:endParaRPr lang="en-US" dirty="0"/>
          </a:p>
          <a:p>
            <a:pPr>
              <a:buFont typeface="Wingdings" panose="05000000000000000000" pitchFamily="2" charset="2"/>
              <a:buChar char="Ø"/>
            </a:pPr>
            <a:endParaRPr lang="en-US" dirty="0"/>
          </a:p>
          <a:p>
            <a:pPr marL="0" indent="0">
              <a:buNone/>
            </a:pPr>
            <a:r>
              <a:rPr lang="en-US" dirty="0"/>
              <a:t>	</a:t>
            </a:r>
          </a:p>
        </p:txBody>
      </p:sp>
      <p:pic>
        <p:nvPicPr>
          <p:cNvPr id="4" name="Picture 3"/>
          <p:cNvPicPr>
            <a:picLocks noChangeAspect="1"/>
          </p:cNvPicPr>
          <p:nvPr/>
        </p:nvPicPr>
        <p:blipFill>
          <a:blip r:embed="rId2"/>
          <a:stretch>
            <a:fillRect/>
          </a:stretch>
        </p:blipFill>
        <p:spPr>
          <a:xfrm>
            <a:off x="457200" y="3352800"/>
            <a:ext cx="2284603" cy="1818750"/>
          </a:xfrm>
          <a:prstGeom prst="rect">
            <a:avLst/>
          </a:prstGeom>
        </p:spPr>
      </p:pic>
    </p:spTree>
    <p:extLst>
      <p:ext uri="{BB962C8B-B14F-4D97-AF65-F5344CB8AC3E}">
        <p14:creationId xmlns:p14="http://schemas.microsoft.com/office/powerpoint/2010/main" val="19628940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Other Phyla belonging to Kingdom Animalia</a:t>
            </a:r>
            <a:endParaRPr lang="en-US" dirty="0"/>
          </a:p>
        </p:txBody>
      </p:sp>
      <p:sp>
        <p:nvSpPr>
          <p:cNvPr id="3" name="Content Placeholder 2"/>
          <p:cNvSpPr>
            <a:spLocks noGrp="1"/>
          </p:cNvSpPr>
          <p:nvPr>
            <p:ph idx="1"/>
          </p:nvPr>
        </p:nvSpPr>
        <p:spPr/>
        <p:txBody>
          <a:bodyPr/>
          <a:lstStyle/>
          <a:p>
            <a:pPr marL="0" indent="0">
              <a:buNone/>
            </a:pPr>
            <a:r>
              <a:rPr lang="en-US" dirty="0"/>
              <a:t>2</a:t>
            </a:r>
            <a:r>
              <a:rPr lang="en-US" b="1" dirty="0"/>
              <a:t>. Phylum of </a:t>
            </a:r>
            <a:r>
              <a:rPr lang="en-US" b="1" dirty="0" err="1"/>
              <a:t>Nematoda</a:t>
            </a:r>
            <a:r>
              <a:rPr lang="en-US" b="1" dirty="0"/>
              <a:t>: </a:t>
            </a:r>
            <a:r>
              <a:rPr lang="en-US" dirty="0"/>
              <a:t>They</a:t>
            </a:r>
            <a:r>
              <a:rPr lang="en-US" b="1" dirty="0"/>
              <a:t> </a:t>
            </a:r>
            <a:r>
              <a:rPr lang="en-US" dirty="0"/>
              <a:t>Rounded </a:t>
            </a:r>
            <a:r>
              <a:rPr lang="en-US" dirty="0" err="1"/>
              <a:t>unsegmented</a:t>
            </a:r>
            <a:r>
              <a:rPr lang="en-US" dirty="0"/>
              <a:t> body: Round worms, hook worms, </a:t>
            </a:r>
            <a:r>
              <a:rPr lang="en-US" i="1" dirty="0" err="1"/>
              <a:t>ascaris</a:t>
            </a:r>
            <a:r>
              <a:rPr lang="en-US" i="1" dirty="0"/>
              <a:t> </a:t>
            </a:r>
            <a:r>
              <a:rPr lang="en-US" i="1" dirty="0" err="1"/>
              <a:t>spp</a:t>
            </a:r>
            <a:r>
              <a:rPr lang="en-US" i="1" dirty="0"/>
              <a:t> </a:t>
            </a:r>
            <a:r>
              <a:rPr lang="en-US" dirty="0"/>
              <a:t>	</a:t>
            </a:r>
          </a:p>
          <a:p>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a:t>	</a:t>
            </a:r>
          </a:p>
          <a:p>
            <a:pPr marL="0" indent="0">
              <a:buNone/>
            </a:pPr>
            <a:endParaRPr lang="en-US" dirty="0"/>
          </a:p>
        </p:txBody>
      </p:sp>
      <p:pic>
        <p:nvPicPr>
          <p:cNvPr id="4" name="Picture 3"/>
          <p:cNvPicPr>
            <a:picLocks noChangeAspect="1"/>
          </p:cNvPicPr>
          <p:nvPr/>
        </p:nvPicPr>
        <p:blipFill>
          <a:blip r:embed="rId2"/>
          <a:stretch>
            <a:fillRect/>
          </a:stretch>
        </p:blipFill>
        <p:spPr>
          <a:xfrm>
            <a:off x="457200" y="2895600"/>
            <a:ext cx="2502185" cy="1582313"/>
          </a:xfrm>
          <a:prstGeom prst="rect">
            <a:avLst/>
          </a:prstGeom>
        </p:spPr>
      </p:pic>
    </p:spTree>
    <p:extLst>
      <p:ext uri="{BB962C8B-B14F-4D97-AF65-F5344CB8AC3E}">
        <p14:creationId xmlns:p14="http://schemas.microsoft.com/office/powerpoint/2010/main" val="39024264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Other Phyla belonging to Kingdom Animalia</a:t>
            </a:r>
            <a:endParaRPr lang="en-US" dirty="0"/>
          </a:p>
        </p:txBody>
      </p:sp>
      <p:sp>
        <p:nvSpPr>
          <p:cNvPr id="3" name="Content Placeholder 2"/>
          <p:cNvSpPr>
            <a:spLocks noGrp="1"/>
          </p:cNvSpPr>
          <p:nvPr>
            <p:ph idx="1"/>
          </p:nvPr>
        </p:nvSpPr>
        <p:spPr>
          <a:xfrm>
            <a:off x="457200" y="1752600"/>
            <a:ext cx="8229600" cy="4953000"/>
          </a:xfrm>
        </p:spPr>
        <p:txBody>
          <a:bodyPr>
            <a:normAutofit fontScale="25000" lnSpcReduction="20000"/>
          </a:bodyPr>
          <a:lstStyle/>
          <a:p>
            <a:pPr marL="0" indent="0">
              <a:buNone/>
            </a:pPr>
            <a:r>
              <a:rPr lang="en-US" sz="12800" b="1" dirty="0" smtClean="0">
                <a:latin typeface="Times New Roman" panose="02020603050405020304" pitchFamily="18" charset="0"/>
                <a:cs typeface="Times New Roman" panose="02020603050405020304" pitchFamily="18" charset="0"/>
              </a:rPr>
              <a:t>3.Phylum of Annelida:</a:t>
            </a:r>
            <a:r>
              <a:rPr lang="en-US" sz="12800" dirty="0">
                <a:latin typeface="Times New Roman" panose="02020603050405020304" pitchFamily="18" charset="0"/>
                <a:cs typeface="Times New Roman" panose="02020603050405020304" pitchFamily="18" charset="0"/>
              </a:rPr>
              <a:t> </a:t>
            </a:r>
            <a:r>
              <a:rPr lang="en-US" sz="12800" dirty="0" smtClean="0">
                <a:latin typeface="Times New Roman" panose="02020603050405020304" pitchFamily="18" charset="0"/>
                <a:cs typeface="Times New Roman" panose="02020603050405020304" pitchFamily="18" charset="0"/>
              </a:rPr>
              <a:t>Their  </a:t>
            </a:r>
            <a:r>
              <a:rPr lang="en-US" sz="12800" dirty="0">
                <a:latin typeface="Times New Roman" panose="02020603050405020304" pitchFamily="18" charset="0"/>
                <a:cs typeface="Times New Roman" panose="02020603050405020304" pitchFamily="18" charset="0"/>
              </a:rPr>
              <a:t>bodies have </a:t>
            </a:r>
            <a:r>
              <a:rPr lang="en-US" sz="12800" dirty="0" smtClean="0">
                <a:latin typeface="Times New Roman" panose="02020603050405020304" pitchFamily="18" charset="0"/>
                <a:cs typeface="Times New Roman" panose="02020603050405020304" pitchFamily="18" charset="0"/>
              </a:rPr>
              <a:t>segments, they have no legs</a:t>
            </a:r>
            <a:r>
              <a:rPr lang="en-US" sz="12800" dirty="0">
                <a:latin typeface="Times New Roman" panose="02020603050405020304" pitchFamily="18" charset="0"/>
                <a:cs typeface="Times New Roman" panose="02020603050405020304" pitchFamily="18" charset="0"/>
              </a:rPr>
              <a:t>,</a:t>
            </a:r>
          </a:p>
          <a:p>
            <a:pPr marL="0" indent="0">
              <a:buNone/>
            </a:pPr>
            <a:r>
              <a:rPr lang="en-US" sz="12800" dirty="0" smtClean="0">
                <a:latin typeface="Times New Roman" panose="02020603050405020304" pitchFamily="18" charset="0"/>
                <a:cs typeface="Times New Roman" panose="02020603050405020304" pitchFamily="18" charset="0"/>
              </a:rPr>
              <a:t>Examples : Earthworms</a:t>
            </a:r>
            <a:r>
              <a:rPr lang="en-US" sz="12800" dirty="0">
                <a:latin typeface="Times New Roman" panose="02020603050405020304" pitchFamily="18" charset="0"/>
                <a:cs typeface="Times New Roman" panose="02020603050405020304" pitchFamily="18" charset="0"/>
              </a:rPr>
              <a:t>, lung worms, </a:t>
            </a:r>
            <a:r>
              <a:rPr lang="en-US" sz="12800" dirty="0" smtClean="0">
                <a:latin typeface="Times New Roman" panose="02020603050405020304" pitchFamily="18" charset="0"/>
                <a:cs typeface="Times New Roman" panose="02020603050405020304" pitchFamily="18" charset="0"/>
              </a:rPr>
              <a:t>leech</a:t>
            </a:r>
          </a:p>
          <a:p>
            <a:pPr marL="0" indent="0">
              <a:buNone/>
            </a:pPr>
            <a:endParaRPr lang="en-US" sz="12800" dirty="0">
              <a:latin typeface="Times New Roman" panose="02020603050405020304" pitchFamily="18" charset="0"/>
              <a:cs typeface="Times New Roman" panose="02020603050405020304" pitchFamily="18" charset="0"/>
            </a:endParaRPr>
          </a:p>
          <a:p>
            <a:pPr marL="0" indent="0">
              <a:buNone/>
            </a:pPr>
            <a:r>
              <a:rPr lang="en-US" sz="12800" b="1" dirty="0" smtClean="0">
                <a:latin typeface="Times New Roman" panose="02020603050405020304" pitchFamily="18" charset="0"/>
                <a:cs typeface="Times New Roman" panose="02020603050405020304" pitchFamily="18" charset="0"/>
              </a:rPr>
              <a:t>4.Phylum of Mollusca: </a:t>
            </a:r>
            <a:r>
              <a:rPr lang="en-US" sz="12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12800" dirty="0" smtClean="0">
                <a:latin typeface="Times New Roman" panose="02020603050405020304" pitchFamily="18" charset="0"/>
                <a:cs typeface="Times New Roman" panose="02020603050405020304" pitchFamily="18" charset="0"/>
              </a:rPr>
              <a:t>Have </a:t>
            </a:r>
            <a:r>
              <a:rPr lang="en-US" sz="12800" dirty="0">
                <a:latin typeface="Times New Roman" panose="02020603050405020304" pitchFamily="18" charset="0"/>
                <a:cs typeface="Times New Roman" panose="02020603050405020304" pitchFamily="18" charset="0"/>
              </a:rPr>
              <a:t>sensitivity structures called </a:t>
            </a:r>
            <a:r>
              <a:rPr lang="en-US" sz="12800" b="1" dirty="0">
                <a:latin typeface="Times New Roman" panose="02020603050405020304" pitchFamily="18" charset="0"/>
                <a:cs typeface="Times New Roman" panose="02020603050405020304" pitchFamily="18" charset="0"/>
              </a:rPr>
              <a:t>tentacles </a:t>
            </a:r>
            <a:r>
              <a:rPr lang="en-US" sz="12800" dirty="0">
                <a:latin typeface="Times New Roman" panose="02020603050405020304" pitchFamily="18" charset="0"/>
                <a:cs typeface="Times New Roman" panose="02020603050405020304" pitchFamily="18" charset="0"/>
              </a:rPr>
              <a:t>on which eyes are located. </a:t>
            </a:r>
          </a:p>
          <a:p>
            <a:pPr marL="0" indent="0">
              <a:buNone/>
            </a:pPr>
            <a:r>
              <a:rPr lang="en-US" sz="12800" dirty="0">
                <a:latin typeface="Times New Roman" panose="02020603050405020304" pitchFamily="18" charset="0"/>
                <a:cs typeface="Times New Roman" panose="02020603050405020304" pitchFamily="18" charset="0"/>
              </a:rPr>
              <a:t>	</a:t>
            </a:r>
          </a:p>
          <a:p>
            <a:pPr marL="0" indent="0">
              <a:buNone/>
            </a:pPr>
            <a:endParaRPr lang="en-US" sz="5100" dirty="0" smtClean="0"/>
          </a:p>
          <a:p>
            <a:pPr marL="0" indent="0">
              <a:buNone/>
            </a:pPr>
            <a:r>
              <a:rPr lang="en-US" sz="5100" dirty="0"/>
              <a:t>	</a:t>
            </a:r>
          </a:p>
          <a:p>
            <a:pPr marL="0" indent="0">
              <a:buNone/>
            </a:pPr>
            <a:endParaRPr lang="en-US" dirty="0"/>
          </a:p>
        </p:txBody>
      </p:sp>
      <p:pic>
        <p:nvPicPr>
          <p:cNvPr id="4" name="Picture 3"/>
          <p:cNvPicPr>
            <a:picLocks noChangeAspect="1"/>
          </p:cNvPicPr>
          <p:nvPr/>
        </p:nvPicPr>
        <p:blipFill>
          <a:blip r:embed="rId2"/>
          <a:stretch>
            <a:fillRect/>
          </a:stretch>
        </p:blipFill>
        <p:spPr>
          <a:xfrm>
            <a:off x="4598504" y="4648200"/>
            <a:ext cx="3771409" cy="1905000"/>
          </a:xfrm>
          <a:prstGeom prst="rect">
            <a:avLst/>
          </a:prstGeom>
        </p:spPr>
      </p:pic>
    </p:spTree>
    <p:extLst>
      <p:ext uri="{BB962C8B-B14F-4D97-AF65-F5344CB8AC3E}">
        <p14:creationId xmlns:p14="http://schemas.microsoft.com/office/powerpoint/2010/main" val="32774372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Other Phyla belonging to Kingdom Animalia</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600" dirty="0" smtClean="0">
                <a:latin typeface="Times New Roman" panose="02020603050405020304" pitchFamily="18" charset="0"/>
                <a:cs typeface="Times New Roman" panose="02020603050405020304" pitchFamily="18" charset="0"/>
              </a:rPr>
              <a:t>The </a:t>
            </a:r>
            <a:r>
              <a:rPr lang="en-US" sz="3600" dirty="0">
                <a:latin typeface="Times New Roman" panose="02020603050405020304" pitchFamily="18" charset="0"/>
                <a:cs typeface="Times New Roman" panose="02020603050405020304" pitchFamily="18" charset="0"/>
              </a:rPr>
              <a:t>dorsal side of the body is covered by a hard external shell; although some </a:t>
            </a:r>
            <a:r>
              <a:rPr lang="en-US" sz="3600" dirty="0" err="1">
                <a:latin typeface="Times New Roman" panose="02020603050405020304" pitchFamily="18" charset="0"/>
                <a:cs typeface="Times New Roman" panose="02020603050405020304" pitchFamily="18" charset="0"/>
              </a:rPr>
              <a:t>Molluscs</a:t>
            </a:r>
            <a:r>
              <a:rPr lang="en-US" sz="3600" dirty="0">
                <a:latin typeface="Times New Roman" panose="02020603050405020304" pitchFamily="18" charset="0"/>
                <a:cs typeface="Times New Roman" panose="02020603050405020304" pitchFamily="18" charset="0"/>
              </a:rPr>
              <a:t> do not have a shell</a:t>
            </a:r>
            <a:r>
              <a:rPr lang="en-US" sz="3600" dirty="0" smtClean="0">
                <a:latin typeface="Times New Roman" panose="02020603050405020304" pitchFamily="18" charset="0"/>
                <a:cs typeface="Times New Roman" panose="02020603050405020304" pitchFamily="18" charset="0"/>
              </a:rPr>
              <a:t>.</a:t>
            </a:r>
            <a:endParaRPr lang="en-US" sz="3600" dirty="0"/>
          </a:p>
          <a:p>
            <a:pPr>
              <a:buFont typeface="Wingdings" panose="05000000000000000000" pitchFamily="2" charset="2"/>
              <a:buChar char="Ø"/>
            </a:pPr>
            <a:r>
              <a:rPr lang="en-US" sz="3600" dirty="0" smtClean="0"/>
              <a:t>The </a:t>
            </a:r>
            <a:r>
              <a:rPr lang="en-US" sz="3600" dirty="0"/>
              <a:t>ventral side of the body has one soft muscular foot adapted for movement, attachment to surfaces and food capture. </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6557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Other Phyla belonging to Kingdom Animalia</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5.Phylum of </a:t>
            </a:r>
            <a:r>
              <a:rPr lang="en-US" b="1" dirty="0" err="1" smtClean="0"/>
              <a:t>Coelentreate</a:t>
            </a:r>
            <a:r>
              <a:rPr lang="en-US" b="1" dirty="0" smtClean="0"/>
              <a:t> </a:t>
            </a:r>
            <a:r>
              <a:rPr lang="en-US" b="1" dirty="0"/>
              <a:t>(cnidarian</a:t>
            </a:r>
            <a:r>
              <a:rPr lang="en-US" b="1" dirty="0" smtClean="0"/>
              <a:t>):</a:t>
            </a:r>
            <a:r>
              <a:rPr lang="en-US" dirty="0" smtClean="0"/>
              <a:t>Their </a:t>
            </a:r>
            <a:r>
              <a:rPr lang="en-US" dirty="0"/>
              <a:t>body has radial symmetry </a:t>
            </a:r>
            <a:r>
              <a:rPr lang="en-US" dirty="0" smtClean="0"/>
              <a:t> and posses tentacles.</a:t>
            </a:r>
            <a:endParaRPr lang="en-US" dirty="0"/>
          </a:p>
          <a:p>
            <a:pPr marL="0" indent="0">
              <a:buNone/>
            </a:pPr>
            <a:r>
              <a:rPr lang="en-US" dirty="0" err="1" smtClean="0"/>
              <a:t>Ex:The</a:t>
            </a:r>
            <a:r>
              <a:rPr lang="en-US" dirty="0" smtClean="0"/>
              <a:t> </a:t>
            </a:r>
            <a:r>
              <a:rPr lang="en-US" dirty="0"/>
              <a:t>sea anemones, hydra and jelly fish </a:t>
            </a:r>
            <a:endParaRPr lang="en-US" dirty="0" smtClean="0"/>
          </a:p>
          <a:p>
            <a:pPr marL="0" indent="0">
              <a:buNone/>
            </a:pPr>
            <a:endParaRPr lang="en-US" b="1" dirty="0" smtClean="0"/>
          </a:p>
          <a:p>
            <a:pPr marL="0" indent="0">
              <a:buNone/>
            </a:pPr>
            <a:r>
              <a:rPr lang="en-US" b="1" dirty="0" smtClean="0"/>
              <a:t>6.Phylum of </a:t>
            </a:r>
            <a:r>
              <a:rPr lang="en-US" b="1" dirty="0" err="1" smtClean="0"/>
              <a:t>porifera</a:t>
            </a:r>
            <a:r>
              <a:rPr lang="en-US" b="1" dirty="0"/>
              <a:t>:</a:t>
            </a:r>
          </a:p>
          <a:p>
            <a:pPr>
              <a:buFont typeface="Wingdings" panose="05000000000000000000" pitchFamily="2" charset="2"/>
              <a:buChar char="Ø"/>
            </a:pPr>
            <a:r>
              <a:rPr lang="en-US" dirty="0" smtClean="0"/>
              <a:t>They </a:t>
            </a:r>
            <a:r>
              <a:rPr lang="en-US" dirty="0"/>
              <a:t>lack a nervous system. </a:t>
            </a:r>
          </a:p>
          <a:p>
            <a:pPr>
              <a:buFont typeface="Wingdings" panose="05000000000000000000" pitchFamily="2" charset="2"/>
              <a:buChar char="Ø"/>
            </a:pPr>
            <a:r>
              <a:rPr lang="en-US" dirty="0" smtClean="0"/>
              <a:t>They </a:t>
            </a:r>
            <a:r>
              <a:rPr lang="en-US" dirty="0"/>
              <a:t>attach themselves on </a:t>
            </a:r>
            <a:r>
              <a:rPr lang="en-US" dirty="0" smtClean="0"/>
              <a:t>rocks. </a:t>
            </a:r>
            <a:endParaRPr lang="en-US" dirty="0"/>
          </a:p>
          <a:p>
            <a:pPr marL="0" indent="0">
              <a:buNone/>
            </a:pPr>
            <a:r>
              <a:rPr lang="en-US" dirty="0" smtClean="0"/>
              <a:t>                                            Ex: Sponges </a:t>
            </a:r>
            <a:r>
              <a:rPr lang="en-US" dirty="0"/>
              <a:t>	</a:t>
            </a:r>
          </a:p>
          <a:p>
            <a:pPr marL="0" indent="0">
              <a:buNone/>
            </a:pPr>
            <a:endParaRPr lang="en-US" dirty="0"/>
          </a:p>
        </p:txBody>
      </p:sp>
      <p:pic>
        <p:nvPicPr>
          <p:cNvPr id="4" name="Picture 3"/>
          <p:cNvPicPr>
            <a:picLocks noChangeAspect="1"/>
          </p:cNvPicPr>
          <p:nvPr/>
        </p:nvPicPr>
        <p:blipFill>
          <a:blip r:embed="rId2"/>
          <a:stretch>
            <a:fillRect/>
          </a:stretch>
        </p:blipFill>
        <p:spPr>
          <a:xfrm>
            <a:off x="6629400" y="2529840"/>
            <a:ext cx="1371600" cy="1600200"/>
          </a:xfrm>
          <a:prstGeom prst="rect">
            <a:avLst/>
          </a:prstGeom>
        </p:spPr>
      </p:pic>
      <p:pic>
        <p:nvPicPr>
          <p:cNvPr id="5" name="Picture 4"/>
          <p:cNvPicPr>
            <a:picLocks noChangeAspect="1"/>
          </p:cNvPicPr>
          <p:nvPr/>
        </p:nvPicPr>
        <p:blipFill>
          <a:blip r:embed="rId3"/>
          <a:stretch>
            <a:fillRect/>
          </a:stretch>
        </p:blipFill>
        <p:spPr>
          <a:xfrm>
            <a:off x="6019801" y="4668742"/>
            <a:ext cx="1981200" cy="1645919"/>
          </a:xfrm>
          <a:prstGeom prst="rect">
            <a:avLst/>
          </a:prstGeom>
        </p:spPr>
      </p:pic>
    </p:spTree>
    <p:extLst>
      <p:ext uri="{BB962C8B-B14F-4D97-AF65-F5344CB8AC3E}">
        <p14:creationId xmlns:p14="http://schemas.microsoft.com/office/powerpoint/2010/main" val="17123849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Other Phyla belonging to Kingdom Animalia</a:t>
            </a:r>
            <a:endParaRPr lang="en-US" dirty="0"/>
          </a:p>
        </p:txBody>
      </p:sp>
      <p:sp>
        <p:nvSpPr>
          <p:cNvPr id="3" name="Content Placeholder 2"/>
          <p:cNvSpPr>
            <a:spLocks noGrp="1"/>
          </p:cNvSpPr>
          <p:nvPr>
            <p:ph idx="1"/>
          </p:nvPr>
        </p:nvSpPr>
        <p:spPr/>
        <p:txBody>
          <a:bodyPr/>
          <a:lstStyle/>
          <a:p>
            <a:pPr marL="0" indent="0">
              <a:buNone/>
            </a:pPr>
            <a:r>
              <a:rPr lang="en-US" dirty="0" smtClean="0"/>
              <a:t>6.Phylum of </a:t>
            </a:r>
            <a:r>
              <a:rPr lang="en-US" b="1" dirty="0" smtClean="0"/>
              <a:t>Echinodermata: </a:t>
            </a:r>
          </a:p>
          <a:p>
            <a:pPr>
              <a:buFont typeface="Wingdings" panose="05000000000000000000" pitchFamily="2" charset="2"/>
              <a:buChar char="Ø"/>
            </a:pPr>
            <a:r>
              <a:rPr lang="en-US" dirty="0" smtClean="0"/>
              <a:t>Their </a:t>
            </a:r>
            <a:r>
              <a:rPr lang="en-US" dirty="0"/>
              <a:t>skin has calcareous exoskeleton and </a:t>
            </a:r>
            <a:r>
              <a:rPr lang="en-US" dirty="0" smtClean="0"/>
              <a:t>spines.</a:t>
            </a:r>
            <a:endParaRPr lang="en-US" dirty="0"/>
          </a:p>
          <a:p>
            <a:pPr>
              <a:buFont typeface="Wingdings" panose="05000000000000000000" pitchFamily="2" charset="2"/>
              <a:buChar char="Ø"/>
            </a:pPr>
            <a:r>
              <a:rPr lang="en-US" dirty="0" smtClean="0"/>
              <a:t>Body </a:t>
            </a:r>
            <a:r>
              <a:rPr lang="en-US" dirty="0"/>
              <a:t>of the larva has bilateral symmetry while adult body has a five-way radial symmetry (</a:t>
            </a:r>
            <a:r>
              <a:rPr lang="en-US" b="1" dirty="0" err="1"/>
              <a:t>pentaradiate</a:t>
            </a:r>
            <a:r>
              <a:rPr lang="en-US" dirty="0"/>
              <a:t>). </a:t>
            </a:r>
          </a:p>
          <a:p>
            <a:pPr marL="0" indent="0">
              <a:buNone/>
            </a:pPr>
            <a:r>
              <a:rPr lang="en-US" dirty="0"/>
              <a:t>	</a:t>
            </a:r>
          </a:p>
          <a:p>
            <a:pPr marL="0" indent="0">
              <a:buNone/>
            </a:pPr>
            <a:endParaRPr lang="en-US" dirty="0" smtClean="0"/>
          </a:p>
          <a:p>
            <a:pPr marL="0" indent="0">
              <a:buNone/>
            </a:pPr>
            <a:r>
              <a:rPr lang="en-US" dirty="0" smtClean="0"/>
              <a:t> Ex: The </a:t>
            </a:r>
            <a:r>
              <a:rPr lang="en-US" dirty="0"/>
              <a:t>starfish	</a:t>
            </a:r>
          </a:p>
          <a:p>
            <a:endParaRPr lang="en-US" dirty="0"/>
          </a:p>
        </p:txBody>
      </p:sp>
      <p:pic>
        <p:nvPicPr>
          <p:cNvPr id="4" name="Picture 3"/>
          <p:cNvPicPr>
            <a:picLocks noChangeAspect="1"/>
          </p:cNvPicPr>
          <p:nvPr/>
        </p:nvPicPr>
        <p:blipFill>
          <a:blip r:embed="rId2"/>
          <a:stretch>
            <a:fillRect/>
          </a:stretch>
        </p:blipFill>
        <p:spPr>
          <a:xfrm>
            <a:off x="3352800" y="3962400"/>
            <a:ext cx="2103286" cy="2000625"/>
          </a:xfrm>
          <a:prstGeom prst="rect">
            <a:avLst/>
          </a:prstGeom>
        </p:spPr>
      </p:pic>
    </p:spTree>
    <p:extLst>
      <p:ext uri="{BB962C8B-B14F-4D97-AF65-F5344CB8AC3E}">
        <p14:creationId xmlns:p14="http://schemas.microsoft.com/office/powerpoint/2010/main" val="28231054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Unit 2:</a:t>
            </a:r>
            <a:r>
              <a:rPr lang="en-US" dirty="0">
                <a:latin typeface="Times New Roman" panose="02020603050405020304" pitchFamily="18" charset="0"/>
                <a:cs typeface="Times New Roman" panose="02020603050405020304" pitchFamily="18" charset="0"/>
              </a:rPr>
              <a:t> Introduction to environmental Biology</a:t>
            </a:r>
            <a:r>
              <a:rPr lang="en-US" dirty="0"/>
              <a:t>.</a:t>
            </a:r>
          </a:p>
        </p:txBody>
      </p:sp>
      <p:sp>
        <p:nvSpPr>
          <p:cNvPr id="3" name="Content Placeholder 2"/>
          <p:cNvSpPr>
            <a:spLocks noGrp="1"/>
          </p:cNvSpPr>
          <p:nvPr>
            <p:ph idx="1"/>
          </p:nvPr>
        </p:nvSpPr>
        <p:spPr/>
        <p:txBody>
          <a:bodyPr>
            <a:normAutofit/>
          </a:bodyPr>
          <a:lstStyle/>
          <a:p>
            <a:pPr marL="0" indent="0">
              <a:buNone/>
            </a:pPr>
            <a:r>
              <a:rPr lang="en-US" sz="3600" b="1" dirty="0">
                <a:latin typeface="Times New Roman" panose="02020603050405020304" pitchFamily="18" charset="0"/>
                <a:cs typeface="Times New Roman" panose="02020603050405020304" pitchFamily="18" charset="0"/>
              </a:rPr>
              <a:t>Lesson </a:t>
            </a:r>
            <a:r>
              <a:rPr lang="en-US" sz="3600" b="1" dirty="0" smtClean="0">
                <a:latin typeface="Times New Roman" panose="02020603050405020304" pitchFamily="18" charset="0"/>
                <a:cs typeface="Times New Roman" panose="02020603050405020304" pitchFamily="18" charset="0"/>
              </a:rPr>
              <a:t>1:</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Biosphere </a:t>
            </a:r>
            <a:r>
              <a:rPr lang="en-US" sz="3600" dirty="0" smtClean="0">
                <a:latin typeface="Times New Roman" panose="02020603050405020304" pitchFamily="18" charset="0"/>
                <a:cs typeface="Times New Roman" panose="02020603050405020304" pitchFamily="18" charset="0"/>
              </a:rPr>
              <a:t>, </a:t>
            </a:r>
            <a:r>
              <a:rPr lang="en-US" sz="3600" dirty="0">
                <a:solidFill>
                  <a:schemeClr val="accent1"/>
                </a:solidFill>
                <a:latin typeface="Times New Roman" panose="02020603050405020304" pitchFamily="18" charset="0"/>
                <a:cs typeface="Times New Roman" panose="02020603050405020304" pitchFamily="18" charset="0"/>
              </a:rPr>
              <a:t>ecosystem </a:t>
            </a:r>
            <a:r>
              <a:rPr lang="en-US" sz="3600" dirty="0" smtClean="0">
                <a:solidFill>
                  <a:schemeClr val="accent1"/>
                </a:solidFill>
                <a:latin typeface="Times New Roman" panose="02020603050405020304" pitchFamily="18" charset="0"/>
                <a:cs typeface="Times New Roman" panose="02020603050405020304" pitchFamily="18" charset="0"/>
              </a:rPr>
              <a:t>, </a:t>
            </a:r>
            <a:r>
              <a:rPr lang="en-US" sz="3600" dirty="0">
                <a:solidFill>
                  <a:schemeClr val="accent1"/>
                </a:solidFill>
                <a:latin typeface="Times New Roman" panose="02020603050405020304" pitchFamily="18" charset="0"/>
                <a:cs typeface="Times New Roman" panose="02020603050405020304" pitchFamily="18" charset="0"/>
              </a:rPr>
              <a:t>community</a:t>
            </a:r>
            <a:r>
              <a:rPr lang="en-US" sz="3600" dirty="0" smtClean="0">
                <a:solidFill>
                  <a:schemeClr val="accent1"/>
                </a:solidFill>
                <a:latin typeface="Times New Roman" panose="02020603050405020304" pitchFamily="18" charset="0"/>
                <a:cs typeface="Times New Roman" panose="02020603050405020304" pitchFamily="18" charset="0"/>
              </a:rPr>
              <a:t>, </a:t>
            </a:r>
            <a:r>
              <a:rPr lang="en-US" sz="3600" dirty="0">
                <a:solidFill>
                  <a:schemeClr val="accent1"/>
                </a:solidFill>
                <a:latin typeface="Times New Roman" panose="02020603050405020304" pitchFamily="18" charset="0"/>
                <a:cs typeface="Times New Roman" panose="02020603050405020304" pitchFamily="18" charset="0"/>
              </a:rPr>
              <a:t>habitat</a:t>
            </a:r>
            <a:r>
              <a:rPr lang="en-US" sz="3600" dirty="0" smtClean="0">
                <a:solidFill>
                  <a:schemeClr val="accent1"/>
                </a:solidFill>
                <a:latin typeface="Times New Roman" panose="02020603050405020304" pitchFamily="18" charset="0"/>
                <a:cs typeface="Times New Roman" panose="02020603050405020304" pitchFamily="18" charset="0"/>
              </a:rPr>
              <a:t>,</a:t>
            </a:r>
            <a:r>
              <a:rPr lang="en-US" sz="3600" dirty="0">
                <a:solidFill>
                  <a:schemeClr val="accent1"/>
                </a:solidFill>
                <a:latin typeface="Times New Roman" panose="02020603050405020304" pitchFamily="18" charset="0"/>
                <a:cs typeface="Times New Roman" panose="02020603050405020304" pitchFamily="18" charset="0"/>
              </a:rPr>
              <a:t> </a:t>
            </a:r>
            <a:r>
              <a:rPr lang="en-US" sz="3600" dirty="0" smtClean="0">
                <a:solidFill>
                  <a:schemeClr val="accent1"/>
                </a:solidFill>
                <a:latin typeface="Times New Roman" panose="02020603050405020304" pitchFamily="18" charset="0"/>
                <a:cs typeface="Times New Roman" panose="02020603050405020304" pitchFamily="18" charset="0"/>
              </a:rPr>
              <a:t>population, </a:t>
            </a:r>
            <a:r>
              <a:rPr lang="en-US" sz="3600" dirty="0">
                <a:solidFill>
                  <a:schemeClr val="accent1"/>
                </a:solidFill>
                <a:latin typeface="Times New Roman" panose="02020603050405020304" pitchFamily="18" charset="0"/>
                <a:cs typeface="Times New Roman" panose="02020603050405020304" pitchFamily="18" charset="0"/>
              </a:rPr>
              <a:t>ecological niche</a:t>
            </a:r>
            <a:r>
              <a:rPr lang="en-US" sz="3600" dirty="0">
                <a:latin typeface="Times New Roman" panose="02020603050405020304" pitchFamily="18" charset="0"/>
                <a:cs typeface="Times New Roman" panose="02020603050405020304" pitchFamily="18" charset="0"/>
              </a:rPr>
              <a:t>, </a:t>
            </a:r>
            <a:r>
              <a:rPr lang="en-US" sz="3600" dirty="0" smtClean="0">
                <a:solidFill>
                  <a:schemeClr val="accent1"/>
                </a:solidFill>
                <a:latin typeface="Times New Roman" panose="02020603050405020304" pitchFamily="18" charset="0"/>
                <a:cs typeface="Times New Roman" panose="02020603050405020304" pitchFamily="18" charset="0"/>
              </a:rPr>
              <a:t>Species, </a:t>
            </a:r>
            <a:r>
              <a:rPr lang="en-US" sz="3600" dirty="0" smtClean="0">
                <a:latin typeface="Times New Roman" panose="02020603050405020304" pitchFamily="18" charset="0"/>
                <a:cs typeface="Times New Roman" panose="02020603050405020304" pitchFamily="18" charset="0"/>
              </a:rPr>
              <a:t>biotic </a:t>
            </a:r>
            <a:r>
              <a:rPr lang="en-US" sz="3600" dirty="0">
                <a:latin typeface="Times New Roman" panose="02020603050405020304" pitchFamily="18" charset="0"/>
                <a:cs typeface="Times New Roman" panose="02020603050405020304" pitchFamily="18" charset="0"/>
              </a:rPr>
              <a:t>and abiotic </a:t>
            </a:r>
            <a:r>
              <a:rPr lang="en-US" sz="3600" dirty="0" smtClean="0">
                <a:latin typeface="Times New Roman" panose="02020603050405020304" pitchFamily="18" charset="0"/>
                <a:cs typeface="Times New Roman" panose="02020603050405020304" pitchFamily="18" charset="0"/>
              </a:rPr>
              <a:t>factors.</a:t>
            </a:r>
            <a:endParaRPr lang="en-US" sz="3600" dirty="0">
              <a:latin typeface="Times New Roman" panose="02020603050405020304" pitchFamily="18" charset="0"/>
              <a:cs typeface="Times New Roman" panose="02020603050405020304" pitchFamily="18" charset="0"/>
            </a:endParaRPr>
          </a:p>
          <a:p>
            <a:pPr marL="0" indent="0">
              <a:buNone/>
            </a:pPr>
            <a:r>
              <a:rPr lang="en-US" sz="3600" b="1" dirty="0" smtClean="0">
                <a:latin typeface="Times New Roman" panose="02020603050405020304" pitchFamily="18" charset="0"/>
                <a:cs typeface="Times New Roman" panose="02020603050405020304" pitchFamily="18" charset="0"/>
              </a:rPr>
              <a:t>Learning </a:t>
            </a:r>
            <a:r>
              <a:rPr lang="en-US" sz="3600" b="1" dirty="0">
                <a:latin typeface="Times New Roman" panose="02020603050405020304" pitchFamily="18" charset="0"/>
                <a:cs typeface="Times New Roman" panose="02020603050405020304" pitchFamily="18" charset="0"/>
              </a:rPr>
              <a:t>objectives </a:t>
            </a:r>
            <a:endParaRPr lang="en-US" sz="3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3600" dirty="0" smtClean="0">
                <a:latin typeface="Times New Roman" panose="02020603050405020304" pitchFamily="18" charset="0"/>
                <a:cs typeface="Times New Roman" panose="02020603050405020304" pitchFamily="18" charset="0"/>
              </a:rPr>
              <a:t>Define </a:t>
            </a:r>
            <a:r>
              <a:rPr lang="en-US" sz="3600" dirty="0">
                <a:latin typeface="Times New Roman" panose="02020603050405020304" pitchFamily="18" charset="0"/>
                <a:cs typeface="Times New Roman" panose="02020603050405020304" pitchFamily="18" charset="0"/>
              </a:rPr>
              <a:t>terms used in ecology. </a:t>
            </a:r>
            <a:endParaRPr lang="en-US" sz="3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dirty="0"/>
              <a:t>What do you observe in the figures </a:t>
            </a:r>
            <a:r>
              <a:rPr lang="en-US" dirty="0" smtClean="0"/>
              <a:t>below?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8098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characteristics of animals(cont.)</a:t>
            </a:r>
            <a:endParaRPr lang="en-US" dirty="0"/>
          </a:p>
        </p:txBody>
      </p:sp>
      <p:sp>
        <p:nvSpPr>
          <p:cNvPr id="3" name="Content Placeholder 2"/>
          <p:cNvSpPr>
            <a:spLocks noGrp="1"/>
          </p:cNvSpPr>
          <p:nvPr>
            <p:ph idx="1"/>
          </p:nvPr>
        </p:nvSpPr>
        <p:spPr/>
        <p:txBody>
          <a:bodyPr>
            <a:noAutofit/>
          </a:bodyPr>
          <a:lstStyle/>
          <a:p>
            <a:pPr marL="0" indent="0">
              <a:buNone/>
            </a:pPr>
            <a:r>
              <a:rPr lang="en-US" sz="3200" dirty="0">
                <a:latin typeface="Times New Roman" panose="02020603050405020304" pitchFamily="18" charset="0"/>
                <a:cs typeface="Times New Roman" panose="02020603050405020304" pitchFamily="18" charset="0"/>
              </a:rPr>
              <a:t>4</a:t>
            </a:r>
            <a:r>
              <a:rPr lang="en-US" sz="3200" dirty="0" smtClean="0">
                <a:latin typeface="Times New Roman" panose="02020603050405020304" pitchFamily="18" charset="0"/>
                <a:cs typeface="Times New Roman" panose="02020603050405020304" pitchFamily="18" charset="0"/>
              </a:rPr>
              <a:t>.They </a:t>
            </a:r>
            <a:r>
              <a:rPr lang="en-US" sz="3200" dirty="0">
                <a:latin typeface="Times New Roman" panose="02020603050405020304" pitchFamily="18" charset="0"/>
                <a:cs typeface="Times New Roman" panose="02020603050405020304" pitchFamily="18" charset="0"/>
              </a:rPr>
              <a:t>are all heterotrophic, meaning they depend on other organisms for food. </a:t>
            </a:r>
          </a:p>
          <a:p>
            <a:pPr marL="0" indent="0">
              <a:buNone/>
            </a:pPr>
            <a:r>
              <a:rPr lang="en-US" sz="3200" dirty="0">
                <a:latin typeface="Times New Roman" panose="02020603050405020304" pitchFamily="18" charset="0"/>
                <a:cs typeface="Times New Roman" panose="02020603050405020304" pitchFamily="18" charset="0"/>
              </a:rPr>
              <a:t>5</a:t>
            </a:r>
            <a:r>
              <a:rPr lang="en-US" sz="3200" dirty="0" smtClean="0">
                <a:latin typeface="Times New Roman" panose="02020603050405020304" pitchFamily="18" charset="0"/>
                <a:cs typeface="Times New Roman" panose="02020603050405020304" pitchFamily="18" charset="0"/>
              </a:rPr>
              <a:t>.Their cells lack cell walls, cell sap and chloroplasts. </a:t>
            </a:r>
          </a:p>
          <a:p>
            <a:pPr marL="0" indent="0">
              <a:buNone/>
            </a:pPr>
            <a:r>
              <a:rPr lang="en-US" sz="3200" dirty="0" smtClean="0">
                <a:latin typeface="Times New Roman" panose="02020603050405020304" pitchFamily="18" charset="0"/>
                <a:cs typeface="Times New Roman" panose="02020603050405020304" pitchFamily="18" charset="0"/>
              </a:rPr>
              <a:t>6.They only have cell membranes and this makes their cell to be irregular in shape.</a:t>
            </a:r>
          </a:p>
          <a:p>
            <a:pPr marL="0" indent="0">
              <a:buNone/>
            </a:pPr>
            <a:r>
              <a:rPr lang="en-US" sz="3200" dirty="0">
                <a:latin typeface="Times New Roman" panose="02020603050405020304" pitchFamily="18" charset="0"/>
                <a:cs typeface="Times New Roman" panose="02020603050405020304" pitchFamily="18" charset="0"/>
              </a:rPr>
              <a:t>7</a:t>
            </a:r>
            <a:r>
              <a:rPr lang="en-US" sz="3200" dirty="0" smtClean="0">
                <a:latin typeface="Times New Roman" panose="02020603050405020304" pitchFamily="18" charset="0"/>
                <a:cs typeface="Times New Roman" panose="02020603050405020304" pitchFamily="18" charset="0"/>
              </a:rPr>
              <a:t>.Most </a:t>
            </a:r>
            <a:r>
              <a:rPr lang="en-US" sz="3200" dirty="0">
                <a:latin typeface="Times New Roman" panose="02020603050405020304" pitchFamily="18" charset="0"/>
                <a:cs typeface="Times New Roman" panose="02020603050405020304" pitchFamily="18" charset="0"/>
              </a:rPr>
              <a:t>animals are able to move the whole body from one place to another (</a:t>
            </a:r>
            <a:r>
              <a:rPr lang="en-US" sz="3200" dirty="0" err="1">
                <a:latin typeface="Times New Roman" panose="02020603050405020304" pitchFamily="18" charset="0"/>
                <a:cs typeface="Times New Roman" panose="02020603050405020304" pitchFamily="18" charset="0"/>
              </a:rPr>
              <a:t>locomote</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marL="0" indent="0">
              <a:buNone/>
            </a:pPr>
            <a:endParaRPr lang="en-US" sz="32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17901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2" name="Picture 4" descr="Machine generated alternative text:&#10;&#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3810532" cy="425796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Machine generated alternative text:&#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
            <a:ext cx="49530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chine generated alternative text:&#1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 y="4063997"/>
            <a:ext cx="3796677" cy="506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83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Times New Roman" panose="02020603050405020304" pitchFamily="18" charset="0"/>
                <a:cs typeface="Times New Roman" panose="02020603050405020304" pitchFamily="18" charset="0"/>
              </a:rPr>
              <a:t>Terms </a:t>
            </a:r>
            <a:r>
              <a:rPr lang="en-US" sz="5400" dirty="0">
                <a:latin typeface="Times New Roman" panose="02020603050405020304" pitchFamily="18" charset="0"/>
                <a:cs typeface="Times New Roman" panose="02020603050405020304" pitchFamily="18" charset="0"/>
              </a:rPr>
              <a:t>used in ecology.</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3200" b="1" dirty="0" smtClean="0">
                <a:latin typeface="Times New Roman" panose="02020603050405020304" pitchFamily="18" charset="0"/>
                <a:cs typeface="Times New Roman" panose="02020603050405020304" pitchFamily="18" charset="0"/>
              </a:rPr>
              <a:t>1.Ecology</a:t>
            </a:r>
            <a:r>
              <a:rPr lang="en-US" sz="3200" dirty="0" smtClean="0">
                <a:latin typeface="Times New Roman" panose="02020603050405020304" pitchFamily="18" charset="0"/>
                <a:cs typeface="Times New Roman" panose="02020603050405020304" pitchFamily="18" charset="0"/>
              </a:rPr>
              <a:t> refers to </a:t>
            </a:r>
            <a:r>
              <a:rPr lang="en-US" sz="3200" dirty="0">
                <a:latin typeface="Times New Roman" panose="02020603050405020304" pitchFamily="18" charset="0"/>
                <a:cs typeface="Times New Roman" panose="02020603050405020304" pitchFamily="18" charset="0"/>
              </a:rPr>
              <a:t>scientific study </a:t>
            </a:r>
            <a:r>
              <a:rPr lang="en-US" sz="3200" dirty="0" smtClean="0">
                <a:latin typeface="Times New Roman" panose="02020603050405020304" pitchFamily="18" charset="0"/>
                <a:cs typeface="Times New Roman" panose="02020603050405020304" pitchFamily="18" charset="0"/>
              </a:rPr>
              <a:t>of </a:t>
            </a:r>
            <a:r>
              <a:rPr lang="en-US" sz="3200" dirty="0">
                <a:latin typeface="Times New Roman" panose="02020603050405020304" pitchFamily="18" charset="0"/>
                <a:cs typeface="Times New Roman" panose="02020603050405020304" pitchFamily="18" charset="0"/>
              </a:rPr>
              <a:t>relationships between organisms and their </a:t>
            </a:r>
            <a:r>
              <a:rPr lang="en-US" sz="3200" dirty="0" smtClean="0">
                <a:latin typeface="Times New Roman" panose="02020603050405020304" pitchFamily="18" charset="0"/>
                <a:cs typeface="Times New Roman" panose="02020603050405020304" pitchFamily="18" charset="0"/>
              </a:rPr>
              <a:t>environment.</a:t>
            </a:r>
            <a:endParaRPr lang="en-US" sz="3200" dirty="0"/>
          </a:p>
          <a:p>
            <a:pPr marL="0" indent="0">
              <a:buNone/>
            </a:pPr>
            <a:r>
              <a:rPr lang="en-US" sz="3200" b="1" dirty="0" smtClean="0"/>
              <a:t>2.</a:t>
            </a:r>
            <a:r>
              <a:rPr lang="en-US" sz="3200" b="1" dirty="0" smtClean="0">
                <a:solidFill>
                  <a:schemeClr val="accent1"/>
                </a:solidFill>
              </a:rPr>
              <a:t>Community</a:t>
            </a:r>
            <a:r>
              <a:rPr lang="en-US" sz="3200" dirty="0"/>
              <a:t>: A combination of different species of organisms living together in an </a:t>
            </a:r>
            <a:r>
              <a:rPr lang="en-US" sz="3200" dirty="0" smtClean="0"/>
              <a:t>area.</a:t>
            </a:r>
            <a:endParaRPr lang="en-US" sz="3200" dirty="0"/>
          </a:p>
          <a:p>
            <a:pPr marL="0" indent="0">
              <a:buNone/>
            </a:pPr>
            <a:r>
              <a:rPr lang="en-US" sz="3200" b="1" dirty="0" smtClean="0"/>
              <a:t>3.</a:t>
            </a:r>
            <a:r>
              <a:rPr lang="en-US" sz="3200" b="1" dirty="0" smtClean="0">
                <a:solidFill>
                  <a:schemeClr val="accent1"/>
                </a:solidFill>
              </a:rPr>
              <a:t>Ecosystem</a:t>
            </a:r>
            <a:r>
              <a:rPr lang="en-US" sz="3200" dirty="0" smtClean="0"/>
              <a:t>: Communities interacting with each other and their surrounding physical environment. or Living organisms and their environment. Ex: a grassland, Desert, Lake </a:t>
            </a:r>
            <a:r>
              <a:rPr lang="en-US" sz="3200" dirty="0" err="1" smtClean="0"/>
              <a:t>kivu</a:t>
            </a:r>
            <a:r>
              <a:rPr lang="en-US" sz="3200" dirty="0" smtClean="0"/>
              <a:t>..</a:t>
            </a:r>
            <a:endParaRPr lang="en-US" sz="3200" dirty="0" smtClean="0">
              <a:latin typeface="Times New Roman" panose="02020603050405020304" pitchFamily="18" charset="0"/>
              <a:cs typeface="Times New Roman" panose="02020603050405020304" pitchFamily="18" charset="0"/>
            </a:endParaRPr>
          </a:p>
          <a:p>
            <a:pPr marL="0" indent="0">
              <a:buNone/>
            </a:pPr>
            <a:endParaRPr lang="en-US" sz="3200" dirty="0" smtClean="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3761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Times New Roman" panose="02020603050405020304" pitchFamily="18" charset="0"/>
                <a:cs typeface="Times New Roman" panose="02020603050405020304" pitchFamily="18" charset="0"/>
              </a:rPr>
              <a:t>Terms used in ecology</a:t>
            </a:r>
            <a:endParaRPr lang="en-US" dirty="0"/>
          </a:p>
        </p:txBody>
      </p:sp>
      <p:sp>
        <p:nvSpPr>
          <p:cNvPr id="3" name="Content Placeholder 2"/>
          <p:cNvSpPr>
            <a:spLocks noGrp="1"/>
          </p:cNvSpPr>
          <p:nvPr>
            <p:ph idx="1"/>
          </p:nvPr>
        </p:nvSpPr>
        <p:spPr/>
        <p:txBody>
          <a:bodyPr>
            <a:noAutofit/>
          </a:bodyPr>
          <a:lstStyle/>
          <a:p>
            <a:pPr marL="0" indent="0">
              <a:buNone/>
            </a:pPr>
            <a:r>
              <a:rPr lang="en-US" sz="3200" b="1" dirty="0" smtClean="0">
                <a:latin typeface="Times New Roman" panose="02020603050405020304" pitchFamily="18" charset="0"/>
                <a:cs typeface="Times New Roman" panose="02020603050405020304" pitchFamily="18" charset="0"/>
              </a:rPr>
              <a:t>4.</a:t>
            </a:r>
            <a:r>
              <a:rPr lang="en-US" sz="3200" b="1" dirty="0" smtClean="0">
                <a:solidFill>
                  <a:schemeClr val="accent1"/>
                </a:solidFill>
                <a:latin typeface="Times New Roman" panose="02020603050405020304" pitchFamily="18" charset="0"/>
                <a:cs typeface="Times New Roman" panose="02020603050405020304" pitchFamily="18" charset="0"/>
              </a:rPr>
              <a:t>Habitat</a:t>
            </a:r>
            <a:r>
              <a:rPr lang="en-US" sz="3200" dirty="0">
                <a:solidFill>
                  <a:schemeClr val="accent1"/>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 area in which an organism lives</a:t>
            </a:r>
            <a:r>
              <a:rPr lang="en-US" sz="3200" dirty="0" smtClean="0">
                <a:latin typeface="Times New Roman" panose="02020603050405020304" pitchFamily="18" charset="0"/>
                <a:cs typeface="Times New Roman" panose="02020603050405020304" pitchFamily="18" charset="0"/>
              </a:rPr>
              <a:t>.</a:t>
            </a:r>
          </a:p>
          <a:p>
            <a:pPr marL="0" indent="0">
              <a:buNone/>
            </a:pPr>
            <a:r>
              <a:rPr lang="en-US" sz="3200" dirty="0" smtClean="0">
                <a:latin typeface="Times New Roman" panose="02020603050405020304" pitchFamily="18" charset="0"/>
                <a:cs typeface="Times New Roman" panose="02020603050405020304" pitchFamily="18" charset="0"/>
              </a:rPr>
              <a:t>5.</a:t>
            </a:r>
            <a:r>
              <a:rPr lang="en-US" sz="3200" b="1" dirty="0" smtClean="0">
                <a:solidFill>
                  <a:schemeClr val="accent1"/>
                </a:solidFill>
              </a:rPr>
              <a:t>Population</a:t>
            </a:r>
            <a:r>
              <a:rPr lang="en-US" sz="3200" dirty="0">
                <a:solidFill>
                  <a:schemeClr val="accent1"/>
                </a:solidFill>
              </a:rPr>
              <a:t>: </a:t>
            </a:r>
            <a:r>
              <a:rPr lang="en-US" sz="3200" dirty="0"/>
              <a:t>This is the total number of organisms of the same species living together in a specific area at a certain time</a:t>
            </a:r>
            <a:r>
              <a:rPr lang="en-US" sz="3200" dirty="0" smtClean="0"/>
              <a:t>.</a:t>
            </a:r>
          </a:p>
          <a:p>
            <a:pPr marL="0" indent="0">
              <a:buNone/>
            </a:pPr>
            <a:r>
              <a:rPr lang="en-US" sz="3200" b="1" dirty="0" smtClean="0">
                <a:latin typeface="Times New Roman" panose="02020603050405020304" pitchFamily="18" charset="0"/>
                <a:cs typeface="Times New Roman" panose="02020603050405020304" pitchFamily="18" charset="0"/>
              </a:rPr>
              <a:t>6</a:t>
            </a:r>
            <a:r>
              <a:rPr lang="en-US" sz="3200" dirty="0" smtClean="0">
                <a:latin typeface="Times New Roman" panose="02020603050405020304" pitchFamily="18" charset="0"/>
                <a:cs typeface="Times New Roman" panose="02020603050405020304" pitchFamily="18" charset="0"/>
              </a:rPr>
              <a:t>. </a:t>
            </a:r>
            <a:r>
              <a:rPr lang="en-US" sz="3200" b="1" dirty="0" smtClean="0">
                <a:solidFill>
                  <a:schemeClr val="accent1"/>
                </a:solidFill>
                <a:latin typeface="Times New Roman" panose="02020603050405020304" pitchFamily="18" charset="0"/>
                <a:cs typeface="Times New Roman" panose="02020603050405020304" pitchFamily="18" charset="0"/>
              </a:rPr>
              <a:t>Species</a:t>
            </a:r>
            <a:r>
              <a:rPr lang="en-US" sz="3200" dirty="0" smtClean="0">
                <a:latin typeface="Times New Roman" panose="02020603050405020304" pitchFamily="18" charset="0"/>
                <a:cs typeface="Times New Roman" panose="02020603050405020304" pitchFamily="18" charset="0"/>
              </a:rPr>
              <a:t> refers to organisms that can reproduce among themselves.</a:t>
            </a:r>
          </a:p>
          <a:p>
            <a:pPr marL="0" indent="0">
              <a:buNone/>
            </a:pPr>
            <a:r>
              <a:rPr lang="en-US" sz="3200" b="1" dirty="0" smtClean="0">
                <a:latin typeface="Times New Roman" panose="02020603050405020304" pitchFamily="18" charset="0"/>
                <a:cs typeface="Times New Roman" panose="02020603050405020304" pitchFamily="18" charset="0"/>
              </a:rPr>
              <a:t>7.</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dirty="0">
                <a:solidFill>
                  <a:schemeClr val="accent1"/>
                </a:solidFill>
                <a:latin typeface="Times New Roman" panose="02020603050405020304" pitchFamily="18" charset="0"/>
                <a:cs typeface="Times New Roman" panose="02020603050405020304" pitchFamily="18" charset="0"/>
              </a:rPr>
              <a:t>Biosphere</a:t>
            </a:r>
            <a:r>
              <a:rPr lang="en-US" sz="3200" dirty="0">
                <a:latin typeface="Times New Roman" panose="02020603050405020304" pitchFamily="18" charset="0"/>
                <a:cs typeface="Times New Roman" panose="02020603050405020304" pitchFamily="18" charset="0"/>
              </a:rPr>
              <a:t>. Part of the earth where life exists.</a:t>
            </a:r>
          </a:p>
          <a:p>
            <a:pPr marL="0" indent="0">
              <a:buNone/>
            </a:pPr>
            <a:endParaRPr lang="en-US"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76479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Times New Roman" panose="02020603050405020304" pitchFamily="18" charset="0"/>
                <a:cs typeface="Times New Roman" panose="02020603050405020304" pitchFamily="18" charset="0"/>
              </a:rPr>
              <a:t>Terms used in ecology.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200" b="1" dirty="0" smtClean="0">
                <a:solidFill>
                  <a:srgbClr val="0070C0"/>
                </a:solidFill>
                <a:latin typeface="Times New Roman" panose="02020603050405020304" pitchFamily="18" charset="0"/>
                <a:cs typeface="Times New Roman" panose="02020603050405020304" pitchFamily="18" charset="0"/>
              </a:rPr>
              <a:t>8</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b="1" dirty="0">
                <a:solidFill>
                  <a:schemeClr val="accent1"/>
                </a:solidFill>
                <a:latin typeface="Times New Roman" panose="02020603050405020304" pitchFamily="18" charset="0"/>
                <a:cs typeface="Times New Roman" panose="02020603050405020304" pitchFamily="18" charset="0"/>
              </a:rPr>
              <a:t>Ecological niche</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It is the position that an organism occupies in a habitat. Or Refers to a role /job of a species in a habitat</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0" indent="0">
              <a:buNone/>
            </a:pPr>
            <a:r>
              <a:rPr lang="en-US" sz="3200" b="1" dirty="0" smtClean="0">
                <a:solidFill>
                  <a:srgbClr val="0070C0"/>
                </a:solidFill>
                <a:latin typeface="Times New Roman" panose="02020603050405020304" pitchFamily="18" charset="0"/>
                <a:cs typeface="Times New Roman" panose="02020603050405020304" pitchFamily="18" charset="0"/>
              </a:rPr>
              <a:t>9.Carrying capacity</a:t>
            </a:r>
            <a:r>
              <a:rPr lang="en-US" sz="3200" dirty="0" smtClean="0">
                <a:latin typeface="Times New Roman" panose="02020603050405020304" pitchFamily="18" charset="0"/>
                <a:cs typeface="Times New Roman" panose="02020603050405020304" pitchFamily="18" charset="0"/>
              </a:rPr>
              <a:t>: The </a:t>
            </a:r>
            <a:r>
              <a:rPr lang="en-US" sz="3200" dirty="0">
                <a:latin typeface="Times New Roman" panose="02020603050405020304" pitchFamily="18" charset="0"/>
                <a:cs typeface="Times New Roman" panose="02020603050405020304" pitchFamily="18" charset="0"/>
              </a:rPr>
              <a:t>maximum size of a population that a given area can support without straining. </a:t>
            </a:r>
            <a:endParaRPr lang="en-US" sz="3200" dirty="0" smtClean="0">
              <a:latin typeface="Times New Roman" panose="02020603050405020304" pitchFamily="18" charset="0"/>
              <a:cs typeface="Times New Roman" panose="02020603050405020304" pitchFamily="18" charset="0"/>
            </a:endParaRPr>
          </a:p>
          <a:p>
            <a:pPr marL="0" indent="0">
              <a:buNone/>
            </a:pPr>
            <a:r>
              <a:rPr lang="en-US" sz="3200" b="1" dirty="0" smtClean="0">
                <a:solidFill>
                  <a:srgbClr val="0070C0"/>
                </a:solidFill>
                <a:latin typeface="Times New Roman" panose="02020603050405020304" pitchFamily="18" charset="0"/>
                <a:cs typeface="Times New Roman" panose="02020603050405020304" pitchFamily="18" charset="0"/>
              </a:rPr>
              <a:t>10</a:t>
            </a:r>
            <a:r>
              <a:rPr lang="en-US" sz="3200" dirty="0" smtClean="0">
                <a:solidFill>
                  <a:srgbClr val="0070C0"/>
                </a:solidFill>
                <a:latin typeface="Times New Roman" panose="02020603050405020304" pitchFamily="18" charset="0"/>
                <a:cs typeface="Times New Roman" panose="02020603050405020304" pitchFamily="18" charset="0"/>
              </a:rPr>
              <a:t>.</a:t>
            </a:r>
            <a:r>
              <a:rPr lang="en-US" sz="3200" b="1" dirty="0" smtClean="0">
                <a:solidFill>
                  <a:srgbClr val="0070C0"/>
                </a:solidFill>
                <a:latin typeface="Times New Roman" panose="02020603050405020304" pitchFamily="18" charset="0"/>
                <a:cs typeface="Times New Roman" panose="02020603050405020304" pitchFamily="18" charset="0"/>
              </a:rPr>
              <a:t>Producer</a:t>
            </a:r>
            <a:r>
              <a:rPr lang="en-US" sz="3200" dirty="0">
                <a:latin typeface="Times New Roman" panose="02020603050405020304" pitchFamily="18" charset="0"/>
                <a:cs typeface="Times New Roman" panose="02020603050405020304" pitchFamily="18" charset="0"/>
              </a:rPr>
              <a:t>: This refers to all green </a:t>
            </a:r>
            <a:r>
              <a:rPr lang="en-US" sz="3200" dirty="0" smtClean="0">
                <a:latin typeface="Times New Roman" panose="02020603050405020304" pitchFamily="18" charset="0"/>
                <a:cs typeface="Times New Roman" panose="02020603050405020304" pitchFamily="18" charset="0"/>
              </a:rPr>
              <a:t>plants </a:t>
            </a:r>
            <a:r>
              <a:rPr lang="en-US" sz="3200" dirty="0">
                <a:latin typeface="Times New Roman" panose="02020603050405020304" pitchFamily="18" charset="0"/>
                <a:cs typeface="Times New Roman" panose="02020603050405020304" pitchFamily="18" charset="0"/>
              </a:rPr>
              <a:t>which manufacture their own food by the process of photosynthesis. </a:t>
            </a:r>
          </a:p>
        </p:txBody>
      </p:sp>
    </p:spTree>
    <p:extLst>
      <p:ext uri="{BB962C8B-B14F-4D97-AF65-F5344CB8AC3E}">
        <p14:creationId xmlns:p14="http://schemas.microsoft.com/office/powerpoint/2010/main" val="23061890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latin typeface="Times New Roman" panose="02020603050405020304" pitchFamily="18" charset="0"/>
                <a:cs typeface="Times New Roman" panose="02020603050405020304" pitchFamily="18" charset="0"/>
              </a:rPr>
              <a:t>Terms used in ecology.</a:t>
            </a:r>
            <a:endParaRPr lang="en-US" dirty="0"/>
          </a:p>
        </p:txBody>
      </p:sp>
      <p:sp>
        <p:nvSpPr>
          <p:cNvPr id="3" name="Content Placeholder 2"/>
          <p:cNvSpPr>
            <a:spLocks noGrp="1"/>
          </p:cNvSpPr>
          <p:nvPr>
            <p:ph idx="1"/>
          </p:nvPr>
        </p:nvSpPr>
        <p:spPr/>
        <p:txBody>
          <a:bodyPr>
            <a:normAutofit/>
          </a:bodyPr>
          <a:lstStyle/>
          <a:p>
            <a:pPr marL="0" indent="0">
              <a:buNone/>
            </a:pPr>
            <a:r>
              <a:rPr lang="en-US" sz="3200" b="1" dirty="0" smtClean="0">
                <a:solidFill>
                  <a:srgbClr val="0070C0"/>
                </a:solidFill>
                <a:latin typeface="Times New Roman" panose="02020603050405020304" pitchFamily="18" charset="0"/>
                <a:cs typeface="Times New Roman" panose="02020603050405020304" pitchFamily="18" charset="0"/>
              </a:rPr>
              <a:t>11</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Abiotic </a:t>
            </a:r>
            <a:r>
              <a:rPr lang="en-US" sz="3200" b="1" dirty="0">
                <a:solidFill>
                  <a:srgbClr val="0070C0"/>
                </a:solidFill>
                <a:latin typeface="Times New Roman" panose="02020603050405020304" pitchFamily="18" charset="0"/>
                <a:cs typeface="Times New Roman" panose="02020603050405020304" pitchFamily="18" charset="0"/>
              </a:rPr>
              <a:t>factors </a:t>
            </a:r>
            <a:endParaRPr lang="en-US" sz="3200" dirty="0">
              <a:solidFill>
                <a:srgbClr val="0070C0"/>
              </a:solidFill>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These are the environmental factors in an ecosystem.  Examples : </a:t>
            </a:r>
            <a:r>
              <a:rPr lang="en-US" sz="3200" dirty="0" err="1" smtClean="0">
                <a:latin typeface="Times New Roman" panose="02020603050405020304" pitchFamily="18" charset="0"/>
                <a:cs typeface="Times New Roman" panose="02020603050405020304" pitchFamily="18" charset="0"/>
              </a:rPr>
              <a:t>Light,Temperature</a:t>
            </a:r>
            <a:r>
              <a:rPr lang="en-US" sz="3200" dirty="0" smtClean="0">
                <a:latin typeface="Times New Roman" panose="02020603050405020304" pitchFamily="18" charset="0"/>
                <a:cs typeface="Times New Roman" panose="02020603050405020304" pitchFamily="18" charset="0"/>
              </a:rPr>
              <a:t> ,Atmospheric </a:t>
            </a:r>
            <a:r>
              <a:rPr lang="en-US" sz="3200" dirty="0">
                <a:latin typeface="Times New Roman" panose="02020603050405020304" pitchFamily="18" charset="0"/>
                <a:cs typeface="Times New Roman" panose="02020603050405020304" pitchFamily="18" charset="0"/>
              </a:rPr>
              <a:t>pressure ,</a:t>
            </a:r>
            <a:r>
              <a:rPr lang="en-US" sz="3200" dirty="0" smtClean="0">
                <a:latin typeface="Times New Roman" panose="02020603050405020304" pitchFamily="18" charset="0"/>
                <a:cs typeface="Times New Roman" panose="02020603050405020304" pitchFamily="18" charset="0"/>
              </a:rPr>
              <a:t>Salinity Humidity ,</a:t>
            </a:r>
            <a:r>
              <a:rPr lang="en-US" sz="3200" b="1"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pH</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and  </a:t>
            </a:r>
            <a:r>
              <a:rPr lang="en-US" sz="3200" dirty="0">
                <a:latin typeface="Times New Roman" panose="02020603050405020304" pitchFamily="18" charset="0"/>
                <a:cs typeface="Times New Roman" panose="02020603050405020304" pitchFamily="18" charset="0"/>
              </a:rPr>
              <a:t>Wind </a:t>
            </a:r>
            <a:r>
              <a:rPr lang="en-US" sz="3200" dirty="0" smtClean="0">
                <a:latin typeface="Times New Roman" panose="02020603050405020304" pitchFamily="18" charset="0"/>
                <a:cs typeface="Times New Roman" panose="02020603050405020304" pitchFamily="18" charset="0"/>
              </a:rPr>
              <a:t>.</a:t>
            </a:r>
          </a:p>
          <a:p>
            <a:pPr marL="0" indent="0">
              <a:buNone/>
            </a:pPr>
            <a:r>
              <a:rPr lang="en-US" sz="3200" b="1" dirty="0" smtClean="0">
                <a:solidFill>
                  <a:srgbClr val="0070C0"/>
                </a:solidFill>
                <a:latin typeface="Times New Roman" panose="02020603050405020304" pitchFamily="18" charset="0"/>
                <a:cs typeface="Times New Roman" panose="02020603050405020304" pitchFamily="18" charset="0"/>
              </a:rPr>
              <a:t>12. </a:t>
            </a:r>
            <a:r>
              <a:rPr lang="en-US" sz="3200" dirty="0" smtClean="0">
                <a:solidFill>
                  <a:srgbClr val="0070C0"/>
                </a:solidFill>
                <a:latin typeface="Times New Roman" panose="02020603050405020304" pitchFamily="18" charset="0"/>
                <a:cs typeface="Times New Roman" panose="02020603050405020304" pitchFamily="18" charset="0"/>
              </a:rPr>
              <a:t>Biotic factors: </a:t>
            </a:r>
            <a:r>
              <a:rPr lang="en-US" sz="3200" dirty="0" smtClean="0">
                <a:latin typeface="Times New Roman" panose="02020603050405020304" pitchFamily="18" charset="0"/>
                <a:cs typeface="Times New Roman" panose="02020603050405020304" pitchFamily="18" charset="0"/>
              </a:rPr>
              <a:t>These are living factors.</a:t>
            </a:r>
          </a:p>
          <a:p>
            <a:pPr marL="0" indent="0">
              <a:buNone/>
            </a:pPr>
            <a:r>
              <a:rPr lang="en-US" sz="3200" dirty="0" smtClean="0">
                <a:latin typeface="Times New Roman" panose="02020603050405020304" pitchFamily="18" charset="0"/>
                <a:cs typeface="Times New Roman" panose="02020603050405020304" pitchFamily="18" charset="0"/>
              </a:rPr>
              <a:t> Ex food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2583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Food </a:t>
            </a:r>
            <a:r>
              <a:rPr lang="en-US" dirty="0"/>
              <a:t>chains and food webs.</a:t>
            </a:r>
          </a:p>
        </p:txBody>
      </p:sp>
      <p:sp>
        <p:nvSpPr>
          <p:cNvPr id="3" name="Content Placeholder 2"/>
          <p:cNvSpPr>
            <a:spLocks noGrp="1"/>
          </p:cNvSpPr>
          <p:nvPr>
            <p:ph idx="1"/>
          </p:nvPr>
        </p:nvSpPr>
        <p:spPr/>
        <p:txBody>
          <a:bodyPr>
            <a:normAutofit/>
          </a:bodyPr>
          <a:lstStyle/>
          <a:p>
            <a:pPr marL="0" indent="0">
              <a:buNone/>
            </a:pPr>
            <a:r>
              <a:rPr lang="en-US" sz="3200" b="1" dirty="0" smtClean="0">
                <a:latin typeface="Times New Roman" panose="02020603050405020304" pitchFamily="18" charset="0"/>
                <a:cs typeface="Times New Roman" panose="02020603050405020304" pitchFamily="18" charset="0"/>
              </a:rPr>
              <a:t>Lesson </a:t>
            </a:r>
            <a:r>
              <a:rPr lang="en-US" sz="3200" b="1" dirty="0">
                <a:latin typeface="Times New Roman" panose="02020603050405020304" pitchFamily="18" charset="0"/>
                <a:cs typeface="Times New Roman" panose="02020603050405020304" pitchFamily="18" charset="0"/>
              </a:rPr>
              <a:t>2</a:t>
            </a:r>
            <a:r>
              <a:rPr lang="en-US" sz="3200" b="1"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Food chains and food webs. </a:t>
            </a:r>
          </a:p>
          <a:p>
            <a:pPr marL="0" indent="0">
              <a:buNone/>
            </a:pPr>
            <a:r>
              <a:rPr lang="en-US" sz="3200" b="1" dirty="0">
                <a:latin typeface="Times New Roman" panose="02020603050405020304" pitchFamily="18" charset="0"/>
                <a:cs typeface="Times New Roman" panose="02020603050405020304" pitchFamily="18" charset="0"/>
              </a:rPr>
              <a:t>Learning objectives</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Construct and interpret simple food chains, </a:t>
            </a:r>
            <a:r>
              <a:rPr lang="en-US" sz="3200" dirty="0" smtClean="0">
                <a:latin typeface="Times New Roman" panose="02020603050405020304" pitchFamily="18" charset="0"/>
                <a:cs typeface="Times New Roman" panose="02020603050405020304" pitchFamily="18" charset="0"/>
              </a:rPr>
              <a:t>food webs.</a:t>
            </a:r>
          </a:p>
        </p:txBody>
      </p:sp>
    </p:spTree>
    <p:extLst>
      <p:ext uri="{BB962C8B-B14F-4D97-AF65-F5344CB8AC3E}">
        <p14:creationId xmlns:p14="http://schemas.microsoft.com/office/powerpoint/2010/main" val="23850180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Observe carefully the figures below and answer the following questions: </a:t>
            </a:r>
          </a:p>
        </p:txBody>
      </p:sp>
      <p:pic>
        <p:nvPicPr>
          <p:cNvPr id="3074" name="Picture 2" descr="Machine generated alternative text:&#10;&#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999" y="2057400"/>
            <a:ext cx="8963406"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270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sz="3000" b="1" dirty="0">
                <a:latin typeface="Times New Roman" panose="02020603050405020304" pitchFamily="18" charset="0"/>
                <a:cs typeface="Times New Roman" panose="02020603050405020304" pitchFamily="18" charset="0"/>
              </a:rPr>
              <a:t>Lesson 2: </a:t>
            </a:r>
            <a:r>
              <a:rPr lang="en-US" sz="3000" dirty="0">
                <a:latin typeface="Times New Roman" panose="02020603050405020304" pitchFamily="18" charset="0"/>
                <a:cs typeface="Times New Roman" panose="02020603050405020304" pitchFamily="18" charset="0"/>
              </a:rPr>
              <a:t>Food chains and food webs. </a:t>
            </a:r>
            <a:r>
              <a:rPr lang="en-US" sz="3000" dirty="0" smtClean="0">
                <a:latin typeface="Times New Roman" panose="02020603050405020304" pitchFamily="18" charset="0"/>
                <a:cs typeface="Times New Roman" panose="02020603050405020304" pitchFamily="18" charset="0"/>
              </a:rPr>
              <a:t/>
            </a:r>
            <a:br>
              <a:rPr lang="en-US" sz="3000" dirty="0" smtClean="0">
                <a:latin typeface="Times New Roman" panose="02020603050405020304" pitchFamily="18" charset="0"/>
                <a:cs typeface="Times New Roman" panose="02020603050405020304" pitchFamily="18" charset="0"/>
              </a:rPr>
            </a:br>
            <a:r>
              <a:rPr lang="en-US" sz="3000" dirty="0" smtClean="0">
                <a:latin typeface="Times New Roman" panose="02020603050405020304" pitchFamily="18" charset="0"/>
                <a:cs typeface="Times New Roman" panose="02020603050405020304" pitchFamily="18" charset="0"/>
              </a:rPr>
              <a:t>Activity on the lesson 2:</a:t>
            </a:r>
            <a:endParaRPr lang="en-US" sz="3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t>1. What are these pictures </a:t>
            </a:r>
            <a:r>
              <a:rPr lang="en-US" dirty="0" smtClean="0"/>
              <a:t> above showing</a:t>
            </a:r>
            <a:r>
              <a:rPr lang="en-US" dirty="0"/>
              <a:t>?</a:t>
            </a:r>
          </a:p>
          <a:p>
            <a:r>
              <a:rPr lang="en-US" dirty="0"/>
              <a:t>2. By observing the picture above, how do you think these organisms are getting energy</a:t>
            </a:r>
            <a:r>
              <a:rPr lang="en-US" dirty="0" smtClean="0"/>
              <a:t>?</a:t>
            </a:r>
            <a:endParaRPr lang="en-US" dirty="0"/>
          </a:p>
        </p:txBody>
      </p:sp>
    </p:spTree>
    <p:extLst>
      <p:ext uri="{BB962C8B-B14F-4D97-AF65-F5344CB8AC3E}">
        <p14:creationId xmlns:p14="http://schemas.microsoft.com/office/powerpoint/2010/main" val="39128963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answers: </a:t>
            </a:r>
            <a:endParaRPr lang="en-US" dirty="0"/>
          </a:p>
        </p:txBody>
      </p:sp>
      <p:sp>
        <p:nvSpPr>
          <p:cNvPr id="3" name="Content Placeholder 2"/>
          <p:cNvSpPr>
            <a:spLocks noGrp="1"/>
          </p:cNvSpPr>
          <p:nvPr>
            <p:ph idx="1"/>
          </p:nvPr>
        </p:nvSpPr>
        <p:spPr/>
        <p:txBody>
          <a:bodyPr/>
          <a:lstStyle/>
          <a:p>
            <a:pPr marL="0" indent="0" fontAlgn="ctr">
              <a:buNone/>
            </a:pPr>
            <a:r>
              <a:rPr lang="en-US" dirty="0" smtClean="0"/>
              <a:t>Q1. There </a:t>
            </a:r>
            <a:r>
              <a:rPr lang="en-US" dirty="0"/>
              <a:t>is a lion hunting the buffalo for food in figure 1 and antelope eating </a:t>
            </a:r>
            <a:r>
              <a:rPr lang="en-US" dirty="0" smtClean="0"/>
              <a:t>grasses in figure 2. </a:t>
            </a:r>
            <a:endParaRPr lang="en-US" dirty="0"/>
          </a:p>
          <a:p>
            <a:pPr marL="0" indent="0" fontAlgn="ctr">
              <a:buNone/>
            </a:pPr>
            <a:r>
              <a:rPr lang="en-US" dirty="0" smtClean="0"/>
              <a:t>Q2. These </a:t>
            </a:r>
            <a:r>
              <a:rPr lang="en-US" dirty="0"/>
              <a:t>organisms get food from consumed </a:t>
            </a:r>
            <a:r>
              <a:rPr lang="en-US" dirty="0" smtClean="0"/>
              <a:t>food. </a:t>
            </a:r>
            <a:endParaRPr lang="en-US" dirty="0"/>
          </a:p>
        </p:txBody>
      </p:sp>
    </p:spTree>
    <p:extLst>
      <p:ext uri="{BB962C8B-B14F-4D97-AF65-F5344CB8AC3E}">
        <p14:creationId xmlns:p14="http://schemas.microsoft.com/office/powerpoint/2010/main" val="2693224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a:t>
            </a:r>
            <a:r>
              <a:rPr lang="en-US" dirty="0" smtClean="0"/>
              <a:t>chains or Trophic chains</a:t>
            </a:r>
            <a:endParaRPr lang="en-US" dirty="0"/>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Ø"/>
            </a:pPr>
            <a:r>
              <a:rPr lang="en-US" sz="3200" dirty="0">
                <a:solidFill>
                  <a:srgbClr val="0070C0"/>
                </a:solidFill>
                <a:latin typeface="Times New Roman" panose="02020603050405020304" pitchFamily="18" charset="0"/>
                <a:cs typeface="Times New Roman" panose="02020603050405020304" pitchFamily="18" charset="0"/>
              </a:rPr>
              <a:t>Food </a:t>
            </a:r>
            <a:r>
              <a:rPr lang="en-US" sz="3200" dirty="0" smtClean="0">
                <a:solidFill>
                  <a:srgbClr val="0070C0"/>
                </a:solidFill>
                <a:latin typeface="Times New Roman" panose="02020603050405020304" pitchFamily="18" charset="0"/>
                <a:cs typeface="Times New Roman" panose="02020603050405020304" pitchFamily="18" charset="0"/>
              </a:rPr>
              <a:t>chain / </a:t>
            </a:r>
            <a:r>
              <a:rPr lang="en-US" sz="3200" dirty="0">
                <a:solidFill>
                  <a:srgbClr val="0070C0"/>
                </a:solidFill>
                <a:latin typeface="Times New Roman" panose="02020603050405020304" pitchFamily="18" charset="0"/>
                <a:cs typeface="Times New Roman" panose="02020603050405020304" pitchFamily="18" charset="0"/>
              </a:rPr>
              <a:t>Trophic </a:t>
            </a:r>
            <a:r>
              <a:rPr lang="en-US" sz="3200" dirty="0" smtClean="0">
                <a:solidFill>
                  <a:srgbClr val="0070C0"/>
                </a:solidFill>
                <a:latin typeface="Times New Roman" panose="02020603050405020304" pitchFamily="18" charset="0"/>
                <a:cs typeface="Times New Roman" panose="02020603050405020304" pitchFamily="18" charset="0"/>
              </a:rPr>
              <a:t>chain: </a:t>
            </a:r>
            <a:r>
              <a:rPr lang="en-US" sz="3200" dirty="0" smtClean="0">
                <a:latin typeface="Times New Roman" panose="02020603050405020304" pitchFamily="18" charset="0"/>
                <a:cs typeface="Times New Roman" panose="02020603050405020304" pitchFamily="18" charset="0"/>
              </a:rPr>
              <a:t>Refers to a linear representation of </a:t>
            </a:r>
            <a:r>
              <a:rPr lang="en-US" sz="3200" dirty="0">
                <a:latin typeface="Times New Roman" panose="02020603050405020304" pitchFamily="18" charset="0"/>
                <a:cs typeface="Times New Roman" panose="02020603050405020304" pitchFamily="18" charset="0"/>
              </a:rPr>
              <a:t>how organisms eat each other before they are eaten in </a:t>
            </a:r>
            <a:r>
              <a:rPr lang="en-US" sz="3200" dirty="0" smtClean="0">
                <a:latin typeface="Times New Roman" panose="02020603050405020304" pitchFamily="18" charset="0"/>
                <a:cs typeface="Times New Roman" panose="02020603050405020304" pitchFamily="18" charset="0"/>
              </a:rPr>
              <a:t>return.</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a:t>
            </a:r>
            <a:r>
              <a:rPr lang="en-US" sz="3200" dirty="0">
                <a:solidFill>
                  <a:srgbClr val="0070C0"/>
                </a:solidFill>
                <a:latin typeface="Times New Roman" panose="02020603050405020304" pitchFamily="18" charset="0"/>
                <a:cs typeface="Times New Roman" panose="02020603050405020304" pitchFamily="18" charset="0"/>
              </a:rPr>
              <a:t>F</a:t>
            </a:r>
            <a:r>
              <a:rPr lang="en-US" sz="3200" dirty="0" smtClean="0">
                <a:solidFill>
                  <a:srgbClr val="0070C0"/>
                </a:solidFill>
                <a:latin typeface="Times New Roman" panose="02020603050405020304" pitchFamily="18" charset="0"/>
                <a:cs typeface="Times New Roman" panose="02020603050405020304" pitchFamily="18" charset="0"/>
              </a:rPr>
              <a:t>ood chain </a:t>
            </a:r>
            <a:r>
              <a:rPr lang="en-US" sz="3200" dirty="0" smtClean="0">
                <a:latin typeface="Times New Roman" panose="02020603050405020304" pitchFamily="18" charset="0"/>
                <a:cs typeface="Times New Roman" panose="02020603050405020304" pitchFamily="18" charset="0"/>
              </a:rPr>
              <a:t>is a simple nutritional relationship among organisms where an organism has only one source of food.</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Food chain is a succession of living things where one eats other before being eaten. </a:t>
            </a:r>
            <a:endParaRPr lang="en-US" sz="3200" dirty="0"/>
          </a:p>
          <a:p>
            <a:pPr>
              <a:buFont typeface="Wingdings" panose="05000000000000000000" pitchFamily="2" charset="2"/>
              <a:buChar char="Ø"/>
            </a:pPr>
            <a:r>
              <a:rPr lang="en-US" sz="3200" dirty="0" smtClean="0"/>
              <a:t>Food chain is </a:t>
            </a:r>
            <a:r>
              <a:rPr lang="en-US" sz="3200" dirty="0"/>
              <a:t>a sequence describing a feeding relationship between producers and consumers. </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2288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General characteristics of animals(cont.)</a:t>
            </a:r>
          </a:p>
        </p:txBody>
      </p:sp>
      <p:sp>
        <p:nvSpPr>
          <p:cNvPr id="3" name="Content Placeholder 2"/>
          <p:cNvSpPr>
            <a:spLocks noGrp="1"/>
          </p:cNvSpPr>
          <p:nvPr>
            <p:ph idx="1"/>
          </p:nvPr>
        </p:nvSpPr>
        <p:spPr>
          <a:xfrm>
            <a:off x="457200" y="1877568"/>
            <a:ext cx="8229600" cy="4828032"/>
          </a:xfrm>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7.Reproduction </a:t>
            </a:r>
            <a:r>
              <a:rPr lang="en-US" sz="3200" dirty="0">
                <a:latin typeface="Times New Roman" panose="02020603050405020304" pitchFamily="18" charset="0"/>
                <a:cs typeface="Times New Roman" panose="02020603050405020304" pitchFamily="18" charset="0"/>
              </a:rPr>
              <a:t>in most animals takes place through fusion of gametes. </a:t>
            </a:r>
          </a:p>
          <a:p>
            <a:pPr marL="0" indent="0">
              <a:buNone/>
            </a:pPr>
            <a:r>
              <a:rPr lang="en-US" sz="3200" dirty="0">
                <a:latin typeface="Times New Roman" panose="02020603050405020304" pitchFamily="18" charset="0"/>
                <a:cs typeface="Times New Roman" panose="02020603050405020304" pitchFamily="18" charset="0"/>
              </a:rPr>
              <a:t>8. They respond to external </a:t>
            </a:r>
            <a:r>
              <a:rPr lang="en-US" sz="3200" dirty="0" smtClean="0">
                <a:latin typeface="Times New Roman" panose="02020603050405020304" pitchFamily="18" charset="0"/>
                <a:cs typeface="Times New Roman" panose="02020603050405020304" pitchFamily="18" charset="0"/>
              </a:rPr>
              <a:t>stimuli: They react to external or internal change. </a:t>
            </a:r>
          </a:p>
          <a:p>
            <a:pPr marL="0" indent="0">
              <a:buNone/>
            </a:pPr>
            <a:r>
              <a:rPr lang="en-US" sz="3200" dirty="0" smtClean="0">
                <a:latin typeface="Times New Roman" panose="02020603050405020304" pitchFamily="18" charset="0"/>
                <a:cs typeface="Times New Roman" panose="02020603050405020304" pitchFamily="18" charset="0"/>
              </a:rPr>
              <a:t>9. Animals do not have chlorophyll , a green pigment which captures solar energy.</a:t>
            </a:r>
          </a:p>
          <a:p>
            <a:pPr marL="0" indent="0">
              <a:buNone/>
            </a:pPr>
            <a:r>
              <a:rPr lang="en-US" sz="3200" dirty="0" smtClean="0">
                <a:latin typeface="Times New Roman" panose="02020603050405020304" pitchFamily="18" charset="0"/>
                <a:cs typeface="Times New Roman" panose="02020603050405020304" pitchFamily="18" charset="0"/>
              </a:rPr>
              <a:t>10. Animals can not do photosynthesis.(They get food from other organisms).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37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chains or Trophic </a:t>
            </a:r>
            <a:r>
              <a:rPr lang="en-US" dirty="0" smtClean="0"/>
              <a:t>chains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Examples of food chains.</a:t>
            </a:r>
            <a:endParaRPr lang="en-US" dirty="0"/>
          </a:p>
          <a:p>
            <a:pPr marL="0" indent="0">
              <a:buNone/>
            </a:pPr>
            <a:r>
              <a:rPr lang="en-US" sz="2000" dirty="0" smtClean="0"/>
              <a:t>Grass            Grasshopper           Bird             Mongoose                          Wild</a:t>
            </a:r>
          </a:p>
          <a:p>
            <a:pPr marL="0" indent="0">
              <a:buNone/>
            </a:pPr>
            <a:r>
              <a:rPr lang="en-US" sz="2400" dirty="0" smtClean="0"/>
              <a:t>Plant         caterpillar      chameleon        snake        </a:t>
            </a:r>
            <a:r>
              <a:rPr lang="en-US" sz="2000" b="1" dirty="0" smtClean="0"/>
              <a:t>mongoose </a:t>
            </a:r>
            <a:endParaRPr lang="en-US" sz="2000" b="1" dirty="0"/>
          </a:p>
          <a:p>
            <a:pPr marL="0" indent="0">
              <a:buNone/>
            </a:pPr>
            <a:r>
              <a:rPr lang="en-US" sz="2400" dirty="0" smtClean="0"/>
              <a:t>The arrow            </a:t>
            </a:r>
            <a:r>
              <a:rPr lang="en-US" sz="2400" dirty="0"/>
              <a:t>in the food chain indicate the flow of energy from the food web. </a:t>
            </a:r>
            <a:r>
              <a:rPr lang="en-US" sz="2400" dirty="0" smtClean="0"/>
              <a:t>or </a:t>
            </a:r>
            <a:r>
              <a:rPr lang="en-US" sz="2400" b="1" dirty="0" smtClean="0"/>
              <a:t>means eaten by</a:t>
            </a:r>
            <a:endParaRPr lang="en-US" sz="2400" b="1" dirty="0"/>
          </a:p>
          <a:p>
            <a:pPr marL="0" indent="0">
              <a:buNone/>
            </a:pPr>
            <a:r>
              <a:rPr lang="en-US" sz="2400" dirty="0" smtClean="0"/>
              <a:t>Trophic levels ( Feeding habits ) in food chains.</a:t>
            </a:r>
            <a:r>
              <a:rPr lang="en-US" sz="2400" dirty="0"/>
              <a:t> </a:t>
            </a:r>
            <a:r>
              <a:rPr lang="en-US" sz="2400" dirty="0" smtClean="0"/>
              <a:t>A </a:t>
            </a:r>
            <a:r>
              <a:rPr lang="en-US" sz="2400" b="1" dirty="0"/>
              <a:t>trophic level </a:t>
            </a:r>
            <a:r>
              <a:rPr lang="en-US" sz="2400" dirty="0"/>
              <a:t>refers to the position an organism occupies in a food </a:t>
            </a:r>
            <a:r>
              <a:rPr lang="en-US" sz="2400" dirty="0" smtClean="0"/>
              <a:t>chain</a:t>
            </a:r>
            <a:r>
              <a:rPr lang="en-US" sz="2400" dirty="0"/>
              <a:t>. </a:t>
            </a:r>
            <a:endParaRPr lang="en-US" sz="2400" dirty="0" smtClean="0"/>
          </a:p>
          <a:p>
            <a:pPr>
              <a:buFont typeface="Wingdings" panose="05000000000000000000" pitchFamily="2" charset="2"/>
              <a:buChar char="Ø"/>
            </a:pPr>
            <a:r>
              <a:rPr lang="en-US" sz="2400" dirty="0" smtClean="0"/>
              <a:t> </a:t>
            </a:r>
            <a:r>
              <a:rPr lang="en-US" sz="2400" b="1" dirty="0" smtClean="0">
                <a:latin typeface="Times New Roman" panose="02020603050405020304" pitchFamily="18" charset="0"/>
                <a:cs typeface="Times New Roman" panose="02020603050405020304" pitchFamily="18" charset="0"/>
              </a:rPr>
              <a:t>Producers: </a:t>
            </a:r>
            <a:r>
              <a:rPr lang="en-US" sz="2400" dirty="0" smtClean="0">
                <a:latin typeface="Times New Roman" panose="02020603050405020304" pitchFamily="18" charset="0"/>
                <a:cs typeface="Times New Roman" panose="02020603050405020304" pitchFamily="18" charset="0"/>
              </a:rPr>
              <a:t>They are autotrophic organisms </a:t>
            </a:r>
            <a:r>
              <a:rPr lang="en-US" sz="2400" b="1" dirty="0" smtClean="0">
                <a:latin typeface="Times New Roman" panose="02020603050405020304" pitchFamily="18" charset="0"/>
                <a:cs typeface="Times New Roman" panose="02020603050405020304" pitchFamily="18" charset="0"/>
              </a:rPr>
              <a:t>or </a:t>
            </a:r>
            <a:r>
              <a:rPr lang="en-US" sz="2400" dirty="0" smtClean="0"/>
              <a:t>Organisms that can make their own food.</a:t>
            </a:r>
          </a:p>
          <a:p>
            <a:pPr marL="0" indent="0">
              <a:buNone/>
            </a:pPr>
            <a:r>
              <a:rPr lang="en-US" sz="2400" dirty="0" smtClean="0"/>
              <a:t>Ex: Plant and grass</a:t>
            </a:r>
          </a:p>
          <a:p>
            <a:pPr marL="0" indent="0">
              <a:buNone/>
            </a:pPr>
            <a:r>
              <a:rPr lang="en-US" sz="2400" dirty="0" smtClean="0"/>
              <a:t>Producers get energy from the sun.</a:t>
            </a:r>
          </a:p>
          <a:p>
            <a:pPr marL="0" indent="0">
              <a:buNone/>
            </a:pPr>
            <a:endParaRPr lang="en-US" sz="2400" dirty="0"/>
          </a:p>
        </p:txBody>
      </p:sp>
      <p:cxnSp>
        <p:nvCxnSpPr>
          <p:cNvPr id="5" name="Straight Arrow Connector 4"/>
          <p:cNvCxnSpPr/>
          <p:nvPr/>
        </p:nvCxnSpPr>
        <p:spPr>
          <a:xfrm>
            <a:off x="1143000" y="25146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190461" y="2514600"/>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343400" y="25146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400800" y="2514600"/>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71600" y="2849217"/>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038061" y="2849217"/>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800600" y="285253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019800" y="28956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828800" y="32004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487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chains or Trophic </a:t>
            </a:r>
            <a:r>
              <a:rPr lang="en-US" dirty="0" smtClean="0"/>
              <a:t>chains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Primary consumers( Herbivores): </a:t>
            </a:r>
            <a:r>
              <a:rPr lang="en-US" sz="3200" dirty="0" smtClean="0">
                <a:latin typeface="Times New Roman" panose="02020603050405020304" pitchFamily="18" charset="0"/>
                <a:cs typeface="Times New Roman" panose="02020603050405020304" pitchFamily="18" charset="0"/>
              </a:rPr>
              <a:t>Organisms that feed on plant or grasses. </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Grasshopper and caterpillar.</a:t>
            </a:r>
          </a:p>
          <a:p>
            <a:pPr>
              <a:buFont typeface="Wingdings" panose="05000000000000000000" pitchFamily="2" charset="2"/>
              <a:buChar char="Ø"/>
            </a:pPr>
            <a:r>
              <a:rPr lang="en-US" sz="3200" b="1" dirty="0" smtClean="0">
                <a:latin typeface="Times New Roman" panose="02020603050405020304" pitchFamily="18" charset="0"/>
                <a:cs typeface="Times New Roman" panose="02020603050405020304" pitchFamily="18" charset="0"/>
              </a:rPr>
              <a:t>Secondary consumers</a:t>
            </a:r>
            <a:r>
              <a:rPr lang="en-US" sz="3200" dirty="0" smtClean="0">
                <a:latin typeface="Times New Roman" panose="02020603050405020304" pitchFamily="18" charset="0"/>
                <a:cs typeface="Times New Roman" panose="02020603050405020304" pitchFamily="18" charset="0"/>
              </a:rPr>
              <a:t>: Organisms that feed on primary consumers:  </a:t>
            </a:r>
            <a:r>
              <a:rPr lang="en-US" sz="3200" b="1" dirty="0" smtClean="0">
                <a:latin typeface="Times New Roman" panose="02020603050405020304" pitchFamily="18" charset="0"/>
                <a:cs typeface="Times New Roman" panose="02020603050405020304" pitchFamily="18" charset="0"/>
              </a:rPr>
              <a:t>Bird, chameleon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Tertiary consumers: Organisms that feed on secondary consumers. </a:t>
            </a:r>
            <a:r>
              <a:rPr lang="en-US" sz="3200" b="1" dirty="0" smtClean="0">
                <a:latin typeface="Times New Roman" panose="02020603050405020304" pitchFamily="18" charset="0"/>
                <a:cs typeface="Times New Roman" panose="02020603050405020304" pitchFamily="18" charset="0"/>
              </a:rPr>
              <a:t>Mongoose and snake</a:t>
            </a:r>
          </a:p>
          <a:p>
            <a:pPr marL="0" indent="0">
              <a:buNone/>
            </a:pPr>
            <a:endParaRPr lang="en-US" dirty="0"/>
          </a:p>
        </p:txBody>
      </p:sp>
    </p:spTree>
    <p:extLst>
      <p:ext uri="{BB962C8B-B14F-4D97-AF65-F5344CB8AC3E}">
        <p14:creationId xmlns:p14="http://schemas.microsoft.com/office/powerpoint/2010/main" val="35682471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chains or Trophic </a:t>
            </a:r>
            <a:r>
              <a:rPr lang="en-US" dirty="0" smtClean="0"/>
              <a:t>chains</a:t>
            </a:r>
            <a:endParaRPr lang="en-US" dirty="0"/>
          </a:p>
        </p:txBody>
      </p:sp>
      <p:sp>
        <p:nvSpPr>
          <p:cNvPr id="3" name="Content Placeholder 2"/>
          <p:cNvSpPr>
            <a:spLocks noGrp="1"/>
          </p:cNvSpPr>
          <p:nvPr>
            <p:ph idx="1"/>
          </p:nvPr>
        </p:nvSpPr>
        <p:spPr/>
        <p:txBody>
          <a:bodyPr/>
          <a:lstStyle/>
          <a:p>
            <a:pPr marL="0" indent="0">
              <a:buNone/>
            </a:pPr>
            <a:r>
              <a:rPr lang="en-US" sz="2800" dirty="0" smtClean="0"/>
              <a:t>What happens ( Effects) when on organism is removed from a food chain or die or attached by a strange.</a:t>
            </a:r>
          </a:p>
          <a:p>
            <a:pPr marL="0" indent="0">
              <a:buNone/>
            </a:pPr>
            <a:endParaRPr lang="en-US" sz="2800" dirty="0" smtClean="0"/>
          </a:p>
          <a:p>
            <a:pPr marL="0" indent="0">
              <a:buNone/>
            </a:pPr>
            <a:r>
              <a:rPr lang="en-US" sz="2800" dirty="0" smtClean="0"/>
              <a:t>Grass         Grasshopper        Birds       Mongoose           </a:t>
            </a:r>
          </a:p>
          <a:p>
            <a:pPr marL="0" indent="0">
              <a:buNone/>
            </a:pPr>
            <a:r>
              <a:rPr lang="en-US" sz="3200" dirty="0" smtClean="0"/>
              <a:t>If birds are removed or die: </a:t>
            </a:r>
          </a:p>
          <a:p>
            <a:pPr marL="0" indent="0">
              <a:buNone/>
            </a:pPr>
            <a:r>
              <a:rPr lang="en-US" sz="3200" dirty="0" smtClean="0"/>
              <a:t>Grasshopper increases, Mongoose die and grass decreases.</a:t>
            </a:r>
            <a:endParaRPr lang="en-US" sz="3200" dirty="0"/>
          </a:p>
          <a:p>
            <a:pPr marL="0" indent="0">
              <a:buNone/>
            </a:pPr>
            <a:endParaRPr lang="en-US" dirty="0"/>
          </a:p>
        </p:txBody>
      </p:sp>
      <p:cxnSp>
        <p:nvCxnSpPr>
          <p:cNvPr id="5" name="Straight Arrow Connector 4"/>
          <p:cNvCxnSpPr/>
          <p:nvPr/>
        </p:nvCxnSpPr>
        <p:spPr>
          <a:xfrm>
            <a:off x="1447800" y="41148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114800" y="4108174"/>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15000" y="4094922"/>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729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web/ Trophic web</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600" dirty="0" smtClean="0">
                <a:latin typeface="Times New Roman" panose="02020603050405020304" pitchFamily="18" charset="0"/>
                <a:cs typeface="Times New Roman" panose="02020603050405020304" pitchFamily="18" charset="0"/>
              </a:rPr>
              <a:t>Food web:</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A </a:t>
            </a:r>
            <a:r>
              <a:rPr lang="en-US" sz="3600" dirty="0">
                <a:latin typeface="Times New Roman" panose="02020603050405020304" pitchFamily="18" charset="0"/>
                <a:cs typeface="Times New Roman" panose="02020603050405020304" pitchFamily="18" charset="0"/>
              </a:rPr>
              <a:t>food web is </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 complex series of interconnected food chains. </a:t>
            </a:r>
            <a:endParaRPr lang="en-US" sz="36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600" dirty="0" smtClean="0">
                <a:latin typeface="Times New Roman" panose="02020603050405020304" pitchFamily="18" charset="0"/>
                <a:cs typeface="Times New Roman" panose="02020603050405020304" pitchFamily="18" charset="0"/>
              </a:rPr>
              <a:t>Food web: A food web/trophic web refers to a complex nutritional relationship among organisms where an organism has different sources of food.</a:t>
            </a:r>
          </a:p>
          <a:p>
            <a:endParaRPr lang="en-US" sz="3200" dirty="0"/>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8271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21978"/>
          </a:xfrm>
        </p:spPr>
        <p:txBody>
          <a:bodyPr>
            <a:normAutofit/>
          </a:bodyPr>
          <a:lstStyle/>
          <a:p>
            <a:r>
              <a:rPr lang="en-US" sz="4000" dirty="0"/>
              <a:t>Food web/ Trophic web</a:t>
            </a:r>
          </a:p>
        </p:txBody>
      </p:sp>
      <p:sp>
        <p:nvSpPr>
          <p:cNvPr id="3" name="Content Placeholder 2"/>
          <p:cNvSpPr>
            <a:spLocks noGrp="1"/>
          </p:cNvSpPr>
          <p:nvPr>
            <p:ph idx="1"/>
          </p:nvPr>
        </p:nvSpPr>
        <p:spPr>
          <a:xfrm>
            <a:off x="228600" y="1547786"/>
            <a:ext cx="8229600" cy="4688422"/>
          </a:xfrm>
        </p:spPr>
        <p:txBody>
          <a:bodyPr/>
          <a:lstStyle/>
          <a:p>
            <a:pPr marL="0" indent="0">
              <a:buNone/>
            </a:pPr>
            <a:r>
              <a:rPr lang="en-US" dirty="0" smtClean="0"/>
              <a:t>Example of a food web/trophic web</a:t>
            </a:r>
            <a:endParaRPr lang="en-US" dirty="0"/>
          </a:p>
        </p:txBody>
      </p:sp>
      <p:sp>
        <p:nvSpPr>
          <p:cNvPr id="4" name="Rectangle 3"/>
          <p:cNvSpPr/>
          <p:nvPr/>
        </p:nvSpPr>
        <p:spPr>
          <a:xfrm>
            <a:off x="4343400" y="6141520"/>
            <a:ext cx="1600200" cy="4675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Green plants</a:t>
            </a:r>
            <a:endParaRPr lang="en-US" dirty="0"/>
          </a:p>
        </p:txBody>
      </p:sp>
      <p:sp>
        <p:nvSpPr>
          <p:cNvPr id="5" name="Rectangle 4"/>
          <p:cNvSpPr/>
          <p:nvPr/>
        </p:nvSpPr>
        <p:spPr>
          <a:xfrm>
            <a:off x="6934200" y="5105400"/>
            <a:ext cx="10668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Rabbit</a:t>
            </a:r>
            <a:endParaRPr lang="en-US" dirty="0"/>
          </a:p>
        </p:txBody>
      </p:sp>
      <p:sp>
        <p:nvSpPr>
          <p:cNvPr id="6" name="Rectangle 5"/>
          <p:cNvSpPr/>
          <p:nvPr/>
        </p:nvSpPr>
        <p:spPr>
          <a:xfrm>
            <a:off x="5562600" y="4969565"/>
            <a:ext cx="9906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Mouse</a:t>
            </a:r>
            <a:endParaRPr lang="en-US" dirty="0"/>
          </a:p>
        </p:txBody>
      </p:sp>
      <p:sp>
        <p:nvSpPr>
          <p:cNvPr id="7" name="Rectangle 6"/>
          <p:cNvSpPr/>
          <p:nvPr/>
        </p:nvSpPr>
        <p:spPr>
          <a:xfrm>
            <a:off x="4155799" y="4997396"/>
            <a:ext cx="70485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Snail</a:t>
            </a:r>
            <a:endParaRPr lang="en-US" dirty="0"/>
          </a:p>
        </p:txBody>
      </p:sp>
      <p:sp>
        <p:nvSpPr>
          <p:cNvPr id="9" name="Rectangle 8"/>
          <p:cNvSpPr/>
          <p:nvPr/>
        </p:nvSpPr>
        <p:spPr>
          <a:xfrm>
            <a:off x="1524000" y="4800600"/>
            <a:ext cx="11430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Greenfly</a:t>
            </a:r>
            <a:endParaRPr lang="en-US" dirty="0"/>
          </a:p>
        </p:txBody>
      </p:sp>
      <p:sp>
        <p:nvSpPr>
          <p:cNvPr id="10" name="Rectangle 9"/>
          <p:cNvSpPr/>
          <p:nvPr/>
        </p:nvSpPr>
        <p:spPr>
          <a:xfrm>
            <a:off x="228600" y="3864665"/>
            <a:ext cx="11430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Ladybird</a:t>
            </a:r>
            <a:endParaRPr lang="en-US" dirty="0"/>
          </a:p>
        </p:txBody>
      </p:sp>
      <p:cxnSp>
        <p:nvCxnSpPr>
          <p:cNvPr id="12" name="Straight Arrow Connector 11"/>
          <p:cNvCxnSpPr/>
          <p:nvPr/>
        </p:nvCxnSpPr>
        <p:spPr>
          <a:xfrm flipV="1">
            <a:off x="5943600" y="5546036"/>
            <a:ext cx="1143000" cy="604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480913" y="5486401"/>
            <a:ext cx="462687" cy="626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86600" y="4267200"/>
            <a:ext cx="12954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Stoat</a:t>
            </a:r>
            <a:endParaRPr lang="en-US" dirty="0"/>
          </a:p>
        </p:txBody>
      </p:sp>
      <p:cxnSp>
        <p:nvCxnSpPr>
          <p:cNvPr id="18" name="Straight Arrow Connector 17"/>
          <p:cNvCxnSpPr/>
          <p:nvPr/>
        </p:nvCxnSpPr>
        <p:spPr>
          <a:xfrm flipV="1">
            <a:off x="8001000" y="4648200"/>
            <a:ext cx="2286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014002" y="3111809"/>
            <a:ext cx="16764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Fox</a:t>
            </a:r>
            <a:endParaRPr lang="en-US" dirty="0"/>
          </a:p>
        </p:txBody>
      </p:sp>
      <p:cxnSp>
        <p:nvCxnSpPr>
          <p:cNvPr id="21" name="Straight Arrow Connector 20"/>
          <p:cNvCxnSpPr/>
          <p:nvPr/>
        </p:nvCxnSpPr>
        <p:spPr>
          <a:xfrm flipH="1" flipV="1">
            <a:off x="7469768" y="3620279"/>
            <a:ext cx="38100" cy="586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000500" y="3826566"/>
            <a:ext cx="1295400" cy="3809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Hedgehog</a:t>
            </a:r>
            <a:endParaRPr lang="en-US" dirty="0"/>
          </a:p>
        </p:txBody>
      </p:sp>
      <p:cxnSp>
        <p:nvCxnSpPr>
          <p:cNvPr id="24" name="Straight Arrow Connector 23"/>
          <p:cNvCxnSpPr/>
          <p:nvPr/>
        </p:nvCxnSpPr>
        <p:spPr>
          <a:xfrm flipV="1">
            <a:off x="4381500" y="4250538"/>
            <a:ext cx="647700" cy="766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246204" y="3484627"/>
            <a:ext cx="697396" cy="341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703776" y="2062092"/>
            <a:ext cx="18288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Sparrow haw</a:t>
            </a:r>
            <a:endParaRPr lang="en-US" dirty="0"/>
          </a:p>
        </p:txBody>
      </p:sp>
      <p:cxnSp>
        <p:nvCxnSpPr>
          <p:cNvPr id="38" name="Straight Arrow Connector 37"/>
          <p:cNvCxnSpPr/>
          <p:nvPr/>
        </p:nvCxnSpPr>
        <p:spPr>
          <a:xfrm flipH="1" flipV="1">
            <a:off x="5042452" y="2569065"/>
            <a:ext cx="1167848" cy="2375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 idx="1"/>
          </p:cNvCxnSpPr>
          <p:nvPr/>
        </p:nvCxnSpPr>
        <p:spPr>
          <a:xfrm flipH="1" flipV="1">
            <a:off x="2514600" y="5334000"/>
            <a:ext cx="1828800" cy="1041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1"/>
            <a:endCxn id="10" idx="2"/>
          </p:cNvCxnSpPr>
          <p:nvPr/>
        </p:nvCxnSpPr>
        <p:spPr>
          <a:xfrm flipH="1" flipV="1">
            <a:off x="800100" y="4550465"/>
            <a:ext cx="723900" cy="516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981200" y="3914535"/>
            <a:ext cx="1447800" cy="6359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Caterpillar</a:t>
            </a:r>
            <a:endParaRPr lang="en-US" dirty="0"/>
          </a:p>
        </p:txBody>
      </p:sp>
      <p:cxnSp>
        <p:nvCxnSpPr>
          <p:cNvPr id="47" name="Straight Arrow Connector 46"/>
          <p:cNvCxnSpPr/>
          <p:nvPr/>
        </p:nvCxnSpPr>
        <p:spPr>
          <a:xfrm flipH="1" flipV="1">
            <a:off x="2636976" y="4536647"/>
            <a:ext cx="2133600" cy="1591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81100" y="2901361"/>
            <a:ext cx="1524000" cy="5128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Blackbird</a:t>
            </a:r>
            <a:endParaRPr lang="en-US" dirty="0"/>
          </a:p>
        </p:txBody>
      </p:sp>
      <p:cxnSp>
        <p:nvCxnSpPr>
          <p:cNvPr id="50" name="Straight Arrow Connector 49"/>
          <p:cNvCxnSpPr/>
          <p:nvPr/>
        </p:nvCxnSpPr>
        <p:spPr>
          <a:xfrm flipV="1">
            <a:off x="914400" y="3484627"/>
            <a:ext cx="609600" cy="365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2362200" y="3414188"/>
            <a:ext cx="152400" cy="436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8" idx="3"/>
          </p:cNvCxnSpPr>
          <p:nvPr/>
        </p:nvCxnSpPr>
        <p:spPr>
          <a:xfrm flipV="1">
            <a:off x="2705100" y="2401014"/>
            <a:ext cx="952500" cy="756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4770576" y="5486400"/>
            <a:ext cx="271876" cy="62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2065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Food web/ Trophic web</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Writing a food chain from a food web.</a:t>
            </a:r>
          </a:p>
          <a:p>
            <a:pPr marL="0" indent="0">
              <a:buNone/>
            </a:pPr>
            <a:r>
              <a:rPr lang="en-US" sz="3200" dirty="0" smtClean="0">
                <a:latin typeface="Times New Roman" panose="02020603050405020304" pitchFamily="18" charset="0"/>
                <a:cs typeface="Times New Roman" panose="02020603050405020304" pitchFamily="18" charset="0"/>
              </a:rPr>
              <a:t>Example from a food web above, write a food chain of four trophic levels.</a:t>
            </a:r>
          </a:p>
          <a:p>
            <a:pPr marL="0" indent="0">
              <a:buNone/>
            </a:pPr>
            <a:r>
              <a:rPr lang="en-US" sz="3200" dirty="0" smtClean="0">
                <a:latin typeface="Times New Roman" panose="02020603050405020304" pitchFamily="18" charset="0"/>
                <a:cs typeface="Times New Roman" panose="02020603050405020304" pitchFamily="18" charset="0"/>
              </a:rPr>
              <a:t>Answer: </a:t>
            </a:r>
          </a:p>
          <a:p>
            <a:pPr marL="0" indent="0">
              <a:buNone/>
            </a:pPr>
            <a:r>
              <a:rPr lang="en-US" sz="3200" dirty="0" smtClean="0">
                <a:latin typeface="Times New Roman" panose="02020603050405020304" pitchFamily="18" charset="0"/>
                <a:cs typeface="Times New Roman" panose="02020603050405020304" pitchFamily="18" charset="0"/>
              </a:rPr>
              <a:t>Green plants       snail      Hedgehog       Fox</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N.B Omnivores are animals that feed on meat and plants.</a:t>
            </a:r>
            <a:endParaRPr lang="en-US" sz="3200" dirty="0">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a:off x="2667000" y="4267200"/>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191000" y="42672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477000" y="42672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3485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flow in ecosystems</a:t>
            </a:r>
          </a:p>
        </p:txBody>
      </p:sp>
      <p:sp>
        <p:nvSpPr>
          <p:cNvPr id="3" name="Content Placeholder 2"/>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rPr>
              <a:t>Lesson 3</a:t>
            </a:r>
            <a:r>
              <a:rPr lang="en-US" b="1"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Energy flow in </a:t>
            </a:r>
            <a:r>
              <a:rPr lang="en-US" dirty="0" smtClean="0">
                <a:latin typeface="Times New Roman" panose="02020603050405020304" pitchFamily="18" charset="0"/>
                <a:cs typeface="Times New Roman" panose="02020603050405020304" pitchFamily="18" charset="0"/>
              </a:rPr>
              <a:t>ecosystems</a:t>
            </a:r>
          </a:p>
          <a:p>
            <a:pPr marL="0" indent="0">
              <a:buNone/>
            </a:pPr>
            <a:r>
              <a:rPr lang="en-US" sz="3200" b="1" dirty="0" smtClean="0">
                <a:latin typeface="Times New Roman" panose="02020603050405020304" pitchFamily="18" charset="0"/>
                <a:cs typeface="Times New Roman" panose="02020603050405020304" pitchFamily="18" charset="0"/>
              </a:rPr>
              <a:t>Learning objectives:</a:t>
            </a:r>
            <a:endParaRPr lang="en-US" sz="32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Appreciate the </a:t>
            </a:r>
            <a:r>
              <a:rPr lang="en-US" dirty="0" smtClean="0">
                <a:latin typeface="Times New Roman" panose="02020603050405020304" pitchFamily="18" charset="0"/>
                <a:cs typeface="Times New Roman" panose="02020603050405020304" pitchFamily="18" charset="0"/>
              </a:rPr>
              <a:t>interdependence </a:t>
            </a:r>
            <a:r>
              <a:rPr lang="en-US" dirty="0">
                <a:latin typeface="Times New Roman" panose="02020603050405020304" pitchFamily="18" charset="0"/>
                <a:cs typeface="Times New Roman" panose="02020603050405020304" pitchFamily="18" charset="0"/>
              </a:rPr>
              <a:t>of living organisms</a:t>
            </a:r>
            <a:r>
              <a:rPr lang="en-US"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dirty="0" smtClean="0"/>
              <a:t>Appreciate </a:t>
            </a:r>
            <a:r>
              <a:rPr lang="en-US" dirty="0"/>
              <a:t>the role of green plants and interdependence of living organisms</a:t>
            </a:r>
            <a:r>
              <a:rPr lang="en-US" dirty="0" smtClean="0"/>
              <a:t>.</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Construct and interpret  </a:t>
            </a:r>
            <a:r>
              <a:rPr lang="en-US" sz="2800" dirty="0">
                <a:latin typeface="Times New Roman" panose="02020603050405020304" pitchFamily="18" charset="0"/>
                <a:cs typeface="Times New Roman" panose="02020603050405020304" pitchFamily="18" charset="0"/>
              </a:rPr>
              <a:t>pyramids of biomass and numbers.</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1441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flow in ecosystems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smtClean="0"/>
              <a:t>Energy </a:t>
            </a:r>
            <a:r>
              <a:rPr lang="en-US" dirty="0"/>
              <a:t>flows into a food chain from the sun to plants </a:t>
            </a:r>
            <a:r>
              <a:rPr lang="en-US" dirty="0" smtClean="0"/>
              <a:t>through </a:t>
            </a:r>
            <a:r>
              <a:rPr lang="en-US" dirty="0"/>
              <a:t>the process of photosynthesis. </a:t>
            </a:r>
          </a:p>
          <a:p>
            <a:pPr>
              <a:buFont typeface="Wingdings" panose="05000000000000000000" pitchFamily="2" charset="2"/>
              <a:buChar char="Ø"/>
            </a:pPr>
            <a:r>
              <a:rPr lang="en-US" dirty="0"/>
              <a:t>L</a:t>
            </a:r>
            <a:r>
              <a:rPr lang="en-US" dirty="0" smtClean="0"/>
              <a:t>ess </a:t>
            </a:r>
            <a:r>
              <a:rPr lang="en-US" dirty="0"/>
              <a:t>energy enters higher trophic </a:t>
            </a:r>
            <a:r>
              <a:rPr lang="en-US" dirty="0" smtClean="0"/>
              <a:t>levels( Some energy is lost at each trophic level)</a:t>
            </a:r>
          </a:p>
          <a:p>
            <a:pPr marL="0" indent="0">
              <a:buNone/>
            </a:pPr>
            <a:r>
              <a:rPr lang="en-US" i="1" dirty="0" smtClean="0"/>
              <a:t>What </a:t>
            </a:r>
            <a:r>
              <a:rPr lang="en-US" i="1" dirty="0"/>
              <a:t>brings about the loss of energy at each trophic level? </a:t>
            </a:r>
            <a:endParaRPr lang="en-US" i="1" dirty="0" smtClean="0"/>
          </a:p>
          <a:p>
            <a:pPr marL="0" indent="0">
              <a:buNone/>
            </a:pPr>
            <a:r>
              <a:rPr lang="en-US" b="1" i="1" dirty="0" smtClean="0"/>
              <a:t>Answer: </a:t>
            </a:r>
            <a:r>
              <a:rPr lang="en-US" dirty="0"/>
              <a:t>F</a:t>
            </a:r>
            <a:r>
              <a:rPr lang="en-US" dirty="0" smtClean="0"/>
              <a:t>actors  that cause loss of energy at each trophic level are:</a:t>
            </a:r>
            <a:r>
              <a:rPr lang="en-US" dirty="0"/>
              <a:t> </a:t>
            </a:r>
            <a:r>
              <a:rPr lang="en-US" dirty="0" smtClean="0"/>
              <a:t>Respiration </a:t>
            </a:r>
            <a:r>
              <a:rPr lang="en-US" dirty="0"/>
              <a:t>,</a:t>
            </a:r>
            <a:r>
              <a:rPr lang="en-US" dirty="0" smtClean="0"/>
              <a:t>Part </a:t>
            </a:r>
            <a:r>
              <a:rPr lang="en-US" dirty="0"/>
              <a:t>of the energy is lost as undigested food </a:t>
            </a:r>
            <a:r>
              <a:rPr lang="en-US" dirty="0" smtClean="0"/>
              <a:t>matter and the </a:t>
            </a:r>
            <a:r>
              <a:rPr lang="en-US" dirty="0"/>
              <a:t>rest is lost as excretory </a:t>
            </a:r>
            <a:r>
              <a:rPr lang="en-US" dirty="0" smtClean="0"/>
              <a:t>products. </a:t>
            </a:r>
            <a:endParaRPr lang="en-US" dirty="0"/>
          </a:p>
        </p:txBody>
      </p:sp>
    </p:spTree>
    <p:extLst>
      <p:ext uri="{BB962C8B-B14F-4D97-AF65-F5344CB8AC3E}">
        <p14:creationId xmlns:p14="http://schemas.microsoft.com/office/powerpoint/2010/main" val="13458324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Ecological pyramids </a:t>
            </a:r>
            <a:endParaRPr lang="en-US" dirty="0"/>
          </a:p>
        </p:txBody>
      </p:sp>
      <p:sp>
        <p:nvSpPr>
          <p:cNvPr id="3" name="Content Placeholder 2"/>
          <p:cNvSpPr>
            <a:spLocks noGrp="1"/>
          </p:cNvSpPr>
          <p:nvPr>
            <p:ph idx="1"/>
          </p:nvPr>
        </p:nvSpPr>
        <p:spPr/>
        <p:txBody>
          <a:bodyPr/>
          <a:lstStyle/>
          <a:p>
            <a:pPr marL="0" indent="0">
              <a:buNone/>
            </a:pPr>
            <a:r>
              <a:rPr lang="en-US" sz="3200" dirty="0" smtClean="0">
                <a:latin typeface="Times New Roman" panose="02020603050405020304" pitchFamily="18" charset="0"/>
                <a:cs typeface="Times New Roman" panose="02020603050405020304" pitchFamily="18" charset="0"/>
              </a:rPr>
              <a:t>1.</a:t>
            </a:r>
            <a:r>
              <a:rPr lang="en-US" b="1" dirty="0" smtClean="0"/>
              <a:t>Pyramid </a:t>
            </a:r>
            <a:r>
              <a:rPr lang="en-US" b="1" dirty="0"/>
              <a:t>of biomass </a:t>
            </a:r>
            <a:r>
              <a:rPr lang="en-US" dirty="0" smtClean="0"/>
              <a:t>This </a:t>
            </a:r>
            <a:r>
              <a:rPr lang="en-US" dirty="0"/>
              <a:t>is a </a:t>
            </a:r>
            <a:r>
              <a:rPr lang="en-US" dirty="0" smtClean="0"/>
              <a:t>representation </a:t>
            </a:r>
            <a:r>
              <a:rPr lang="en-US" dirty="0"/>
              <a:t>of mass or weight of organisms in each trophic level in a food </a:t>
            </a:r>
            <a:r>
              <a:rPr lang="en-US" dirty="0" smtClean="0"/>
              <a:t>chain using a diagram. </a:t>
            </a:r>
            <a:endParaRPr lang="en-US" dirty="0"/>
          </a:p>
          <a:p>
            <a:pPr>
              <a:buFont typeface="Wingdings" panose="05000000000000000000" pitchFamily="2" charset="2"/>
              <a:buChar char="Ø"/>
            </a:pPr>
            <a:r>
              <a:rPr lang="en-US" dirty="0"/>
              <a:t>Biomass means the dry mass of any living material at any trophic level in a food chain. </a:t>
            </a:r>
            <a:endParaRPr lang="en-US" dirty="0" smtClean="0"/>
          </a:p>
          <a:p>
            <a:pPr>
              <a:buFont typeface="Wingdings" panose="05000000000000000000" pitchFamily="2" charset="2"/>
              <a:buChar char="Ø"/>
            </a:pPr>
            <a:r>
              <a:rPr lang="en-US" dirty="0" smtClean="0"/>
              <a:t>Biomass </a:t>
            </a:r>
            <a:r>
              <a:rPr lang="en-US" dirty="0"/>
              <a:t>reduces as one moves from the producers to the various levels of consumers </a:t>
            </a:r>
          </a:p>
        </p:txBody>
      </p:sp>
    </p:spTree>
    <p:extLst>
      <p:ext uri="{BB962C8B-B14F-4D97-AF65-F5344CB8AC3E}">
        <p14:creationId xmlns:p14="http://schemas.microsoft.com/office/powerpoint/2010/main" val="39504049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Ecological pyramids</a:t>
            </a:r>
            <a:endParaRPr lang="en-US" dirty="0"/>
          </a:p>
        </p:txBody>
      </p:sp>
      <p:sp>
        <p:nvSpPr>
          <p:cNvPr id="5" name="Isosceles Triangle 4"/>
          <p:cNvSpPr/>
          <p:nvPr/>
        </p:nvSpPr>
        <p:spPr>
          <a:xfrm>
            <a:off x="2895600" y="1981200"/>
            <a:ext cx="5638800" cy="4876800"/>
          </a:xfrm>
          <a:prstGeom prst="triangle">
            <a:avLst>
              <a:gd name="adj" fmla="val 5027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Content Placeholder 6"/>
          <p:cNvSpPr>
            <a:spLocks noGrp="1"/>
          </p:cNvSpPr>
          <p:nvPr>
            <p:ph idx="1"/>
          </p:nvPr>
        </p:nvSpPr>
        <p:spPr>
          <a:xfrm>
            <a:off x="304800" y="1717240"/>
            <a:ext cx="8229600" cy="4389120"/>
          </a:xfrm>
        </p:spPr>
        <p:txBody>
          <a:bodyPr/>
          <a:lstStyle/>
          <a:p>
            <a:pPr marL="0" indent="0">
              <a:buNone/>
            </a:pPr>
            <a:r>
              <a:rPr lang="en-US" b="1" dirty="0" smtClean="0">
                <a:latin typeface="Times New Roman" panose="02020603050405020304" pitchFamily="18" charset="0"/>
                <a:cs typeface="Times New Roman" panose="02020603050405020304" pitchFamily="18" charset="0"/>
              </a:rPr>
              <a:t>A PYRAMID OF BIOMASS</a:t>
            </a:r>
            <a:endParaRPr lang="en-US"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686297" y="3643745"/>
            <a:ext cx="2057401" cy="2831560"/>
          </a:xfrm>
          <a:prstGeom prst="rect">
            <a:avLst/>
          </a:prstGeom>
        </p:spPr>
      </p:pic>
      <p:cxnSp>
        <p:nvCxnSpPr>
          <p:cNvPr id="10" name="Straight Connector 9"/>
          <p:cNvCxnSpPr/>
          <p:nvPr/>
        </p:nvCxnSpPr>
        <p:spPr>
          <a:xfrm flipV="1">
            <a:off x="4186234" y="4623986"/>
            <a:ext cx="3057526" cy="8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65418" y="5105400"/>
            <a:ext cx="3678382" cy="606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362200" y="2590800"/>
            <a:ext cx="2476499" cy="1066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Eagle: 1kg/unit square area</a:t>
            </a:r>
            <a:endParaRPr lang="en-US" dirty="0"/>
          </a:p>
        </p:txBody>
      </p:sp>
      <p:sp>
        <p:nvSpPr>
          <p:cNvPr id="16" name="Rectangle 15"/>
          <p:cNvSpPr/>
          <p:nvPr/>
        </p:nvSpPr>
        <p:spPr>
          <a:xfrm>
            <a:off x="685800" y="4670752"/>
            <a:ext cx="3048000" cy="5870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Rats </a:t>
            </a:r>
            <a:r>
              <a:rPr lang="en-US" dirty="0"/>
              <a:t>(2 kg square unit area </a:t>
            </a:r>
          </a:p>
        </p:txBody>
      </p:sp>
      <p:cxnSp>
        <p:nvCxnSpPr>
          <p:cNvPr id="18" name="Straight Arrow Connector 17"/>
          <p:cNvCxnSpPr>
            <a:stCxn id="16" idx="3"/>
          </p:cNvCxnSpPr>
          <p:nvPr/>
        </p:nvCxnSpPr>
        <p:spPr>
          <a:xfrm>
            <a:off x="3733800" y="4964276"/>
            <a:ext cx="381000" cy="47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419600" y="3657600"/>
            <a:ext cx="3048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04800" y="5638800"/>
            <a:ext cx="27432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Maize </a:t>
            </a:r>
            <a:r>
              <a:rPr lang="en-US" dirty="0"/>
              <a:t>(500 kg square unit area) </a:t>
            </a:r>
          </a:p>
        </p:txBody>
      </p:sp>
      <p:cxnSp>
        <p:nvCxnSpPr>
          <p:cNvPr id="23" name="Straight Arrow Connector 22"/>
          <p:cNvCxnSpPr/>
          <p:nvPr/>
        </p:nvCxnSpPr>
        <p:spPr>
          <a:xfrm>
            <a:off x="3048000" y="5867400"/>
            <a:ext cx="3048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522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pPr marL="514350" indent="-514350" fontAlgn="ctr">
              <a:buAutoNum type="arabicPeriod"/>
            </a:pPr>
            <a:r>
              <a:rPr lang="en-US" dirty="0" smtClean="0"/>
              <a:t>Describe the main characteristics of animals? </a:t>
            </a:r>
          </a:p>
          <a:p>
            <a:pPr marL="514350" indent="-514350" fontAlgn="ctr">
              <a:buAutoNum type="arabicPeriod"/>
            </a:pPr>
            <a:r>
              <a:rPr lang="en-US" dirty="0" smtClean="0"/>
              <a:t>Do all animals make movement? Justify your answer. </a:t>
            </a:r>
            <a:endParaRPr lang="en-US" dirty="0"/>
          </a:p>
        </p:txBody>
      </p:sp>
    </p:spTree>
    <p:extLst>
      <p:ext uri="{BB962C8B-B14F-4D97-AF65-F5344CB8AC3E}">
        <p14:creationId xmlns:p14="http://schemas.microsoft.com/office/powerpoint/2010/main" val="8442141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Ecological pyramids</a:t>
            </a:r>
            <a:endParaRPr lang="en-US" dirty="0"/>
          </a:p>
        </p:txBody>
      </p:sp>
      <p:sp>
        <p:nvSpPr>
          <p:cNvPr id="3" name="Content Placeholder 2"/>
          <p:cNvSpPr>
            <a:spLocks noGrp="1"/>
          </p:cNvSpPr>
          <p:nvPr>
            <p:ph idx="1"/>
          </p:nvPr>
        </p:nvSpPr>
        <p:spPr/>
        <p:txBody>
          <a:bodyPr/>
          <a:lstStyle/>
          <a:p>
            <a:pPr marL="0" indent="0">
              <a:buNone/>
            </a:pPr>
            <a:r>
              <a:rPr lang="en-US" dirty="0" smtClean="0"/>
              <a:t>2. </a:t>
            </a:r>
            <a:r>
              <a:rPr lang="en-US" sz="3200" b="1" dirty="0" smtClean="0">
                <a:latin typeface="Times New Roman" panose="02020603050405020304" pitchFamily="18" charset="0"/>
                <a:cs typeface="Times New Roman" panose="02020603050405020304" pitchFamily="18" charset="0"/>
              </a:rPr>
              <a:t>Pyramid of numbers</a:t>
            </a:r>
            <a:r>
              <a:rPr lang="en-US" dirty="0" smtClean="0"/>
              <a:t>:</a:t>
            </a:r>
            <a:r>
              <a:rPr lang="en-US" dirty="0"/>
              <a:t> R</a:t>
            </a:r>
            <a:r>
              <a:rPr lang="en-US" dirty="0" smtClean="0"/>
              <a:t>epresentation </a:t>
            </a:r>
            <a:r>
              <a:rPr lang="en-US" dirty="0"/>
              <a:t>of numbers of organisms in each trophic level in a food chain. </a:t>
            </a:r>
          </a:p>
        </p:txBody>
      </p:sp>
      <p:pic>
        <p:nvPicPr>
          <p:cNvPr id="4" name="Picture 3"/>
          <p:cNvPicPr>
            <a:picLocks noChangeAspect="1"/>
          </p:cNvPicPr>
          <p:nvPr/>
        </p:nvPicPr>
        <p:blipFill>
          <a:blip r:embed="rId2"/>
          <a:stretch>
            <a:fillRect/>
          </a:stretch>
        </p:blipFill>
        <p:spPr>
          <a:xfrm>
            <a:off x="339436" y="2933700"/>
            <a:ext cx="3200400" cy="3048000"/>
          </a:xfrm>
          <a:prstGeom prst="rect">
            <a:avLst/>
          </a:prstGeom>
        </p:spPr>
      </p:pic>
      <p:sp>
        <p:nvSpPr>
          <p:cNvPr id="5" name="Rectangle 4"/>
          <p:cNvSpPr/>
          <p:nvPr/>
        </p:nvSpPr>
        <p:spPr>
          <a:xfrm>
            <a:off x="3048000" y="3352800"/>
            <a:ext cx="16764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One hawk</a:t>
            </a:r>
            <a:endParaRPr lang="en-US" dirty="0"/>
          </a:p>
        </p:txBody>
      </p:sp>
      <p:sp>
        <p:nvSpPr>
          <p:cNvPr id="6" name="Rectangle 5"/>
          <p:cNvSpPr/>
          <p:nvPr/>
        </p:nvSpPr>
        <p:spPr>
          <a:xfrm>
            <a:off x="3200400" y="4191000"/>
            <a:ext cx="15240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Four  Mice</a:t>
            </a:r>
            <a:endParaRPr lang="en-US" dirty="0"/>
          </a:p>
        </p:txBody>
      </p:sp>
      <p:sp>
        <p:nvSpPr>
          <p:cNvPr id="7" name="Rectangle 6"/>
          <p:cNvSpPr/>
          <p:nvPr/>
        </p:nvSpPr>
        <p:spPr>
          <a:xfrm>
            <a:off x="3872345" y="4884420"/>
            <a:ext cx="15240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Grass plants</a:t>
            </a:r>
            <a:endParaRPr lang="en-US" dirty="0"/>
          </a:p>
        </p:txBody>
      </p:sp>
      <p:cxnSp>
        <p:nvCxnSpPr>
          <p:cNvPr id="9" name="Straight Arrow Connector 8"/>
          <p:cNvCxnSpPr/>
          <p:nvPr/>
        </p:nvCxnSpPr>
        <p:spPr>
          <a:xfrm flipH="1">
            <a:off x="2362200" y="3581400"/>
            <a:ext cx="685800" cy="14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705100" y="4343400"/>
            <a:ext cx="495300" cy="8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048000" y="5010150"/>
            <a:ext cx="838200" cy="95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703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Ecological pyramids</a:t>
            </a:r>
            <a:endParaRPr lang="en-US" dirty="0"/>
          </a:p>
        </p:txBody>
      </p:sp>
      <p:sp>
        <p:nvSpPr>
          <p:cNvPr id="3" name="Content Placeholder 2"/>
          <p:cNvSpPr>
            <a:spLocks noGrp="1"/>
          </p:cNvSpPr>
          <p:nvPr>
            <p:ph idx="1"/>
          </p:nvPr>
        </p:nvSpPr>
        <p:spPr/>
        <p:txBody>
          <a:bodyPr/>
          <a:lstStyle/>
          <a:p>
            <a:pPr marL="0" indent="0">
              <a:buNone/>
            </a:pPr>
            <a:r>
              <a:rPr lang="en-US" dirty="0" smtClean="0"/>
              <a:t>If a tree is used as a producer, the pyramid is inverted.</a:t>
            </a:r>
          </a:p>
          <a:p>
            <a:endParaRPr lang="en-US" dirty="0"/>
          </a:p>
          <a:p>
            <a:endParaRPr lang="en-US" dirty="0"/>
          </a:p>
          <a:p>
            <a:pPr marL="0" indent="0">
              <a:buNone/>
            </a:pPr>
            <a:r>
              <a:rPr lang="en-US" dirty="0" smtClean="0"/>
              <a:t>                          </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4" name="Rectangle 3"/>
          <p:cNvSpPr/>
          <p:nvPr/>
        </p:nvSpPr>
        <p:spPr>
          <a:xfrm>
            <a:off x="609600" y="2743200"/>
            <a:ext cx="36576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Secondary consumers</a:t>
            </a:r>
            <a:endParaRPr lang="en-US" dirty="0"/>
          </a:p>
        </p:txBody>
      </p:sp>
      <p:sp>
        <p:nvSpPr>
          <p:cNvPr id="5" name="Rectangle 4"/>
          <p:cNvSpPr/>
          <p:nvPr/>
        </p:nvSpPr>
        <p:spPr>
          <a:xfrm>
            <a:off x="1143000" y="3657600"/>
            <a:ext cx="2743200" cy="990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Primary consumers</a:t>
            </a:r>
            <a:endParaRPr lang="en-US" dirty="0"/>
          </a:p>
        </p:txBody>
      </p:sp>
      <p:sp>
        <p:nvSpPr>
          <p:cNvPr id="6" name="Rectangle 5"/>
          <p:cNvSpPr/>
          <p:nvPr/>
        </p:nvSpPr>
        <p:spPr>
          <a:xfrm>
            <a:off x="1600200" y="4648200"/>
            <a:ext cx="17526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Producer </a:t>
            </a:r>
          </a:p>
          <a:p>
            <a:pPr algn="ctr"/>
            <a:r>
              <a:rPr lang="en-US" dirty="0" smtClean="0"/>
              <a:t>( Tree)</a:t>
            </a:r>
            <a:endParaRPr lang="en-US" dirty="0"/>
          </a:p>
        </p:txBody>
      </p:sp>
    </p:spTree>
    <p:extLst>
      <p:ext uri="{BB962C8B-B14F-4D97-AF65-F5344CB8AC3E}">
        <p14:creationId xmlns:p14="http://schemas.microsoft.com/office/powerpoint/2010/main" val="14420210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UNIT ASSESSEMENT </a:t>
            </a:r>
            <a:endParaRPr lang="en-US" dirty="0"/>
          </a:p>
        </p:txBody>
      </p:sp>
      <p:sp>
        <p:nvSpPr>
          <p:cNvPr id="3" name="Content Placeholder 2"/>
          <p:cNvSpPr>
            <a:spLocks noGrp="1"/>
          </p:cNvSpPr>
          <p:nvPr>
            <p:ph idx="1"/>
          </p:nvPr>
        </p:nvSpPr>
        <p:spPr>
          <a:xfrm>
            <a:off x="505691" y="2072640"/>
            <a:ext cx="8229600" cy="4389120"/>
          </a:xfrm>
        </p:spPr>
        <p:txBody>
          <a:bodyPr/>
          <a:lstStyle/>
          <a:p>
            <a:pPr marL="0" indent="0">
              <a:buNone/>
            </a:pPr>
            <a:r>
              <a:rPr lang="en-US" dirty="0" smtClean="0"/>
              <a:t>1. Use </a:t>
            </a:r>
            <a:r>
              <a:rPr lang="en-US" dirty="0"/>
              <a:t>the food web diagram below to answer the following </a:t>
            </a:r>
            <a:r>
              <a:rPr lang="en-US" dirty="0" smtClean="0"/>
              <a:t>questions: </a:t>
            </a:r>
          </a:p>
          <a:p>
            <a:pPr marL="0" indent="0">
              <a:buNone/>
            </a:pPr>
            <a:endParaRPr lang="en-US" dirty="0"/>
          </a:p>
        </p:txBody>
      </p:sp>
      <p:pic>
        <p:nvPicPr>
          <p:cNvPr id="4099" name="Picture 3" descr="Machine generated alternative text:&#1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0"/>
            <a:ext cx="6697472" cy="341376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953000" y="6324600"/>
            <a:ext cx="6858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a:t>
            </a:r>
            <a:endParaRPr lang="en-US" dirty="0"/>
          </a:p>
        </p:txBody>
      </p:sp>
      <p:sp>
        <p:nvSpPr>
          <p:cNvPr id="8" name="Oval 7"/>
          <p:cNvSpPr/>
          <p:nvPr/>
        </p:nvSpPr>
        <p:spPr>
          <a:xfrm>
            <a:off x="3824986" y="2781300"/>
            <a:ext cx="6858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a:t>
            </a:r>
          </a:p>
        </p:txBody>
      </p:sp>
      <p:sp>
        <p:nvSpPr>
          <p:cNvPr id="9" name="Oval 8"/>
          <p:cNvSpPr/>
          <p:nvPr/>
        </p:nvSpPr>
        <p:spPr>
          <a:xfrm>
            <a:off x="6700935" y="3657600"/>
            <a:ext cx="6858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a:t>
            </a:r>
          </a:p>
        </p:txBody>
      </p:sp>
      <p:sp>
        <p:nvSpPr>
          <p:cNvPr id="10" name="Oval 9"/>
          <p:cNvSpPr/>
          <p:nvPr/>
        </p:nvSpPr>
        <p:spPr>
          <a:xfrm>
            <a:off x="6949116" y="5395653"/>
            <a:ext cx="6858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a:t>
            </a:r>
          </a:p>
        </p:txBody>
      </p:sp>
      <p:sp>
        <p:nvSpPr>
          <p:cNvPr id="11" name="Oval 10"/>
          <p:cNvSpPr/>
          <p:nvPr/>
        </p:nvSpPr>
        <p:spPr>
          <a:xfrm>
            <a:off x="3200400" y="5745480"/>
            <a:ext cx="6858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a:t>
            </a:r>
          </a:p>
        </p:txBody>
      </p:sp>
      <p:sp>
        <p:nvSpPr>
          <p:cNvPr id="12" name="Oval 11"/>
          <p:cNvSpPr/>
          <p:nvPr/>
        </p:nvSpPr>
        <p:spPr>
          <a:xfrm>
            <a:off x="990600" y="4953000"/>
            <a:ext cx="6858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a:t>
            </a:r>
          </a:p>
        </p:txBody>
      </p:sp>
      <p:sp>
        <p:nvSpPr>
          <p:cNvPr id="13" name="Oval 12"/>
          <p:cNvSpPr/>
          <p:nvPr/>
        </p:nvSpPr>
        <p:spPr>
          <a:xfrm>
            <a:off x="1333500" y="3058391"/>
            <a:ext cx="6858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a:t>
            </a:r>
          </a:p>
        </p:txBody>
      </p:sp>
    </p:spTree>
    <p:extLst>
      <p:ext uri="{BB962C8B-B14F-4D97-AF65-F5344CB8AC3E}">
        <p14:creationId xmlns:p14="http://schemas.microsoft.com/office/powerpoint/2010/main" val="1521571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UNIT ASSESSEMENT </a:t>
            </a:r>
            <a:r>
              <a:rPr lang="en-US" dirty="0" smtClean="0"/>
              <a:t>(cont.)</a:t>
            </a:r>
            <a:endParaRPr lang="en-US" dirty="0"/>
          </a:p>
        </p:txBody>
      </p:sp>
      <p:sp>
        <p:nvSpPr>
          <p:cNvPr id="3" name="Content Placeholder 2"/>
          <p:cNvSpPr>
            <a:spLocks noGrp="1"/>
          </p:cNvSpPr>
          <p:nvPr>
            <p:ph idx="1"/>
          </p:nvPr>
        </p:nvSpPr>
        <p:spPr/>
        <p:txBody>
          <a:bodyPr/>
          <a:lstStyle/>
          <a:p>
            <a:pPr marL="514350" indent="-514350" fontAlgn="ctr">
              <a:buAutoNum type="alphaLcParenBoth"/>
            </a:pPr>
            <a:r>
              <a:rPr lang="en-US" dirty="0" smtClean="0"/>
              <a:t>What </a:t>
            </a:r>
            <a:r>
              <a:rPr lang="en-US" dirty="0"/>
              <a:t>are the producers in the food web above? </a:t>
            </a:r>
            <a:endParaRPr lang="en-US" dirty="0" smtClean="0"/>
          </a:p>
          <a:p>
            <a:pPr marL="514350" indent="-514350" fontAlgn="ctr">
              <a:buAutoNum type="alphaLcParenBoth"/>
            </a:pPr>
            <a:r>
              <a:rPr lang="en-US" dirty="0" smtClean="0"/>
              <a:t>What </a:t>
            </a:r>
            <a:r>
              <a:rPr lang="en-US" dirty="0"/>
              <a:t>is the source of all of the energy in the food web? </a:t>
            </a:r>
            <a:endParaRPr lang="en-US" dirty="0" smtClean="0"/>
          </a:p>
          <a:p>
            <a:pPr marL="514350" indent="-514350" fontAlgn="ctr">
              <a:buAutoNum type="alphaLcParenBoth"/>
            </a:pPr>
            <a:r>
              <a:rPr lang="en-US" dirty="0" smtClean="0"/>
              <a:t>Write </a:t>
            </a:r>
            <a:r>
              <a:rPr lang="en-US" dirty="0"/>
              <a:t>down any food chain with three links in the food </a:t>
            </a:r>
            <a:r>
              <a:rPr lang="en-US" dirty="0" smtClean="0"/>
              <a:t>web above.  </a:t>
            </a:r>
          </a:p>
          <a:p>
            <a:pPr marL="514350" indent="-514350" fontAlgn="ctr">
              <a:buAutoNum type="alphaLcParenBoth"/>
            </a:pPr>
            <a:r>
              <a:rPr lang="en-US" dirty="0" smtClean="0"/>
              <a:t>What </a:t>
            </a:r>
            <a:r>
              <a:rPr lang="en-US" dirty="0"/>
              <a:t>will happen to the other organisms in the food web if all of the snakes and owls are killed by someone? Explain your answer. </a:t>
            </a:r>
          </a:p>
        </p:txBody>
      </p:sp>
    </p:spTree>
    <p:extLst>
      <p:ext uri="{BB962C8B-B14F-4D97-AF65-F5344CB8AC3E}">
        <p14:creationId xmlns:p14="http://schemas.microsoft.com/office/powerpoint/2010/main" val="19504547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normAutofit/>
          </a:bodyPr>
          <a:lstStyle/>
          <a:p>
            <a:r>
              <a:rPr lang="en-US" sz="3000" dirty="0" smtClean="0"/>
              <a:t>2. Observe </a:t>
            </a:r>
            <a:r>
              <a:rPr lang="en-US" sz="3000" dirty="0"/>
              <a:t>carefully the figure bellow and answer the following questions: </a:t>
            </a:r>
          </a:p>
        </p:txBody>
      </p:sp>
      <p:pic>
        <p:nvPicPr>
          <p:cNvPr id="5122" name="Picture 2" descr="Machine generated alternative text:&#10;&#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199" y="1295400"/>
            <a:ext cx="6276689" cy="577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680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3573945"/>
              </p:ext>
            </p:extLst>
          </p:nvPr>
        </p:nvGraphicFramePr>
        <p:xfrm>
          <a:off x="1295400" y="1238458"/>
          <a:ext cx="7252623" cy="6050387"/>
        </p:xfrm>
        <a:graphic>
          <a:graphicData uri="http://schemas.openxmlformats.org/drawingml/2006/table">
            <a:tbl>
              <a:tblPr/>
              <a:tblGrid>
                <a:gridCol w="7252623">
                  <a:extLst>
                    <a:ext uri="{9D8B030D-6E8A-4147-A177-3AD203B41FA5}">
                      <a16:colId xmlns:a16="http://schemas.microsoft.com/office/drawing/2014/main" xmlns="" val="138476349"/>
                    </a:ext>
                  </a:extLst>
                </a:gridCol>
              </a:tblGrid>
              <a:tr h="2461419">
                <a:tc>
                  <a:txBody>
                    <a:bodyPr/>
                    <a:lstStyle/>
                    <a:p>
                      <a:pPr marL="0" marR="0" fontAlgn="t">
                        <a:spcBef>
                          <a:spcPts val="0"/>
                        </a:spcBef>
                        <a:spcAft>
                          <a:spcPts val="0"/>
                        </a:spcAft>
                      </a:pPr>
                      <a:r>
                        <a:rPr lang="en-US" sz="2300" b="1" dirty="0" smtClean="0">
                          <a:solidFill>
                            <a:srgbClr val="111111"/>
                          </a:solidFill>
                          <a:effectLst/>
                          <a:latin typeface="Arial" panose="020B0604020202020204" pitchFamily="34" charset="0"/>
                        </a:rPr>
                        <a:t>i</a:t>
                      </a:r>
                      <a:r>
                        <a:rPr lang="en-US" sz="2300" dirty="0" smtClean="0">
                          <a:solidFill>
                            <a:srgbClr val="111111"/>
                          </a:solidFill>
                          <a:effectLst/>
                          <a:latin typeface="Arial" panose="020B0604020202020204" pitchFamily="34" charset="0"/>
                        </a:rPr>
                        <a:t>. </a:t>
                      </a:r>
                      <a:r>
                        <a:rPr lang="en-US" sz="2300" dirty="0">
                          <a:solidFill>
                            <a:srgbClr val="111111"/>
                          </a:solidFill>
                          <a:effectLst/>
                          <a:latin typeface="Arial" panose="020B0604020202020204" pitchFamily="34" charset="0"/>
                        </a:rPr>
                        <a:t>The study of the interrelationships of living organisms and their environment is:   </a:t>
                      </a:r>
                    </a:p>
                    <a:p>
                      <a:pPr marL="0" marR="0" fontAlgn="t">
                        <a:spcBef>
                          <a:spcPts val="0"/>
                        </a:spcBef>
                        <a:spcAft>
                          <a:spcPts val="0"/>
                        </a:spcAft>
                      </a:pPr>
                      <a:r>
                        <a:rPr lang="en-US" sz="2300" dirty="0">
                          <a:solidFill>
                            <a:srgbClr val="111111"/>
                          </a:solidFill>
                          <a:effectLst/>
                          <a:latin typeface="Arial" panose="020B0604020202020204" pitchFamily="34" charset="0"/>
                        </a:rPr>
                        <a:t>A. ecosystem</a:t>
                      </a:r>
                    </a:p>
                    <a:p>
                      <a:pPr marL="0" marR="0" fontAlgn="t">
                        <a:spcBef>
                          <a:spcPts val="0"/>
                        </a:spcBef>
                        <a:spcAft>
                          <a:spcPts val="0"/>
                        </a:spcAft>
                      </a:pPr>
                      <a:r>
                        <a:rPr lang="en-US" sz="2300" dirty="0">
                          <a:solidFill>
                            <a:srgbClr val="111111"/>
                          </a:solidFill>
                          <a:effectLst/>
                          <a:latin typeface="Arial" panose="020B0604020202020204" pitchFamily="34" charset="0"/>
                        </a:rPr>
                        <a:t>B. environment</a:t>
                      </a:r>
                    </a:p>
                    <a:p>
                      <a:pPr marL="0" marR="0" fontAlgn="t">
                        <a:spcBef>
                          <a:spcPts val="0"/>
                        </a:spcBef>
                        <a:spcAft>
                          <a:spcPts val="0"/>
                        </a:spcAft>
                      </a:pPr>
                      <a:r>
                        <a:rPr lang="en-US" sz="2300" dirty="0">
                          <a:solidFill>
                            <a:srgbClr val="111111"/>
                          </a:solidFill>
                          <a:effectLst/>
                          <a:latin typeface="Arial" panose="020B0604020202020204" pitchFamily="34" charset="0"/>
                        </a:rPr>
                        <a:t>C. </a:t>
                      </a:r>
                      <a:r>
                        <a:rPr lang="en-US" sz="2300" dirty="0" smtClean="0">
                          <a:solidFill>
                            <a:srgbClr val="111111"/>
                          </a:solidFill>
                          <a:effectLst/>
                          <a:latin typeface="Arial" panose="020B0604020202020204" pitchFamily="34" charset="0"/>
                        </a:rPr>
                        <a:t>ecology</a:t>
                      </a:r>
                    </a:p>
                    <a:p>
                      <a:pPr marL="0" marR="0" fontAlgn="t">
                        <a:spcBef>
                          <a:spcPts val="0"/>
                        </a:spcBef>
                        <a:spcAft>
                          <a:spcPts val="0"/>
                        </a:spcAft>
                      </a:pPr>
                      <a:r>
                        <a:rPr lang="en-US" sz="2300" b="1" dirty="0" smtClean="0">
                          <a:solidFill>
                            <a:srgbClr val="111111"/>
                          </a:solidFill>
                          <a:effectLst/>
                          <a:latin typeface="Arial" panose="020B0604020202020204" pitchFamily="34" charset="0"/>
                        </a:rPr>
                        <a:t>ii</a:t>
                      </a:r>
                      <a:r>
                        <a:rPr lang="en-US" sz="2300" dirty="0" smtClean="0">
                          <a:solidFill>
                            <a:srgbClr val="111111"/>
                          </a:solidFill>
                          <a:effectLst/>
                          <a:latin typeface="Arial" panose="020B0604020202020204" pitchFamily="34" charset="0"/>
                        </a:rPr>
                        <a:t>. All the living and non-living conditions that act on an organism and affect its chances of survival is the:</a:t>
                      </a:r>
                    </a:p>
                    <a:p>
                      <a:pPr marL="0" marR="0" fontAlgn="t">
                        <a:spcBef>
                          <a:spcPts val="0"/>
                        </a:spcBef>
                        <a:spcAft>
                          <a:spcPts val="0"/>
                        </a:spcAft>
                      </a:pPr>
                      <a:r>
                        <a:rPr lang="en-US" sz="2300" dirty="0" smtClean="0">
                          <a:solidFill>
                            <a:srgbClr val="111111"/>
                          </a:solidFill>
                          <a:effectLst/>
                          <a:latin typeface="Arial" panose="020B0604020202020204" pitchFamily="34" charset="0"/>
                        </a:rPr>
                        <a:t>A. ecology</a:t>
                      </a:r>
                    </a:p>
                    <a:p>
                      <a:pPr marL="0" marR="0" fontAlgn="t">
                        <a:spcBef>
                          <a:spcPts val="0"/>
                        </a:spcBef>
                        <a:spcAft>
                          <a:spcPts val="0"/>
                        </a:spcAft>
                      </a:pPr>
                      <a:r>
                        <a:rPr lang="en-US" sz="2300" dirty="0" smtClean="0">
                          <a:solidFill>
                            <a:srgbClr val="111111"/>
                          </a:solidFill>
                          <a:effectLst/>
                          <a:latin typeface="Arial" panose="020B0604020202020204" pitchFamily="34" charset="0"/>
                        </a:rPr>
                        <a:t>B. living factor</a:t>
                      </a:r>
                    </a:p>
                    <a:p>
                      <a:pPr marL="0" marR="0" fontAlgn="t">
                        <a:spcBef>
                          <a:spcPts val="0"/>
                        </a:spcBef>
                        <a:spcAft>
                          <a:spcPts val="0"/>
                        </a:spcAft>
                      </a:pPr>
                      <a:r>
                        <a:rPr lang="en-US" sz="2300" dirty="0" smtClean="0">
                          <a:solidFill>
                            <a:srgbClr val="111111"/>
                          </a:solidFill>
                          <a:effectLst/>
                          <a:latin typeface="Arial" panose="020B0604020202020204" pitchFamily="34" charset="0"/>
                        </a:rPr>
                        <a:t>C. environment</a:t>
                      </a:r>
                    </a:p>
                  </a:txBody>
                  <a:tcPr marL="41884" marR="41884" marT="41884" marB="41884">
                    <a:lnL>
                      <a:noFill/>
                    </a:lnL>
                    <a:lnR>
                      <a:noFill/>
                    </a:lnR>
                    <a:lnT>
                      <a:noFill/>
                    </a:lnT>
                    <a:lnB>
                      <a:noFill/>
                    </a:lnB>
                    <a:solidFill>
                      <a:srgbClr val="FFFFFF"/>
                    </a:solidFill>
                  </a:tcPr>
                </a:tc>
                <a:extLst>
                  <a:ext uri="{0D108BD9-81ED-4DB2-BD59-A6C34878D82A}">
                    <a16:rowId xmlns:a16="http://schemas.microsoft.com/office/drawing/2014/main" xmlns="" val="3074257015"/>
                  </a:ext>
                </a:extLst>
              </a:tr>
              <a:tr h="2461419">
                <a:tc>
                  <a:txBody>
                    <a:bodyPr/>
                    <a:lstStyle/>
                    <a:p>
                      <a:r>
                        <a:rPr kumimoji="0" lang="en-US" sz="2400" b="1" kern="1200" dirty="0" smtClean="0">
                          <a:solidFill>
                            <a:schemeClr val="tx1"/>
                          </a:solidFill>
                          <a:effectLst/>
                          <a:latin typeface="Arial" panose="020B0604020202020204" pitchFamily="34" charset="0"/>
                          <a:ea typeface="+mn-ea"/>
                          <a:cs typeface="Arial" panose="020B0604020202020204" pitchFamily="34" charset="0"/>
                        </a:rPr>
                        <a:t>iii.</a:t>
                      </a:r>
                      <a:r>
                        <a:rPr kumimoji="0" lang="en-US" sz="2400" b="1" kern="1200" baseline="0" dirty="0" smtClean="0">
                          <a:solidFill>
                            <a:schemeClr val="tx1"/>
                          </a:solidFill>
                          <a:effectLst/>
                          <a:latin typeface="Arial" panose="020B0604020202020204" pitchFamily="34" charset="0"/>
                          <a:ea typeface="+mn-ea"/>
                          <a:cs typeface="Arial" panose="020B0604020202020204" pitchFamily="34" charset="0"/>
                        </a:rPr>
                        <a:t> </a:t>
                      </a:r>
                      <a:r>
                        <a:rPr kumimoji="0" lang="en-US" sz="2400" kern="1200" dirty="0" smtClean="0">
                          <a:solidFill>
                            <a:schemeClr val="tx1"/>
                          </a:solidFill>
                          <a:effectLst/>
                          <a:latin typeface="Arial" panose="020B0604020202020204" pitchFamily="34" charset="0"/>
                          <a:ea typeface="+mn-ea"/>
                          <a:cs typeface="Arial" panose="020B0604020202020204" pitchFamily="34" charset="0"/>
                        </a:rPr>
                        <a:t>Another term meaning 'living' is:</a:t>
                      </a:r>
                    </a:p>
                    <a:p>
                      <a:r>
                        <a:rPr kumimoji="0" lang="en-US" sz="2400" kern="1200" dirty="0" smtClean="0">
                          <a:solidFill>
                            <a:schemeClr val="tx1"/>
                          </a:solidFill>
                          <a:effectLst/>
                          <a:latin typeface="Arial" panose="020B0604020202020204" pitchFamily="34" charset="0"/>
                          <a:ea typeface="+mn-ea"/>
                          <a:cs typeface="Arial" panose="020B0604020202020204" pitchFamily="34" charset="0"/>
                        </a:rPr>
                        <a:t>A. biology</a:t>
                      </a:r>
                    </a:p>
                    <a:p>
                      <a:r>
                        <a:rPr kumimoji="0" lang="en-US" sz="2400" kern="1200" dirty="0" smtClean="0">
                          <a:solidFill>
                            <a:schemeClr val="tx1"/>
                          </a:solidFill>
                          <a:effectLst/>
                          <a:latin typeface="Arial" panose="020B0604020202020204" pitchFamily="34" charset="0"/>
                          <a:ea typeface="+mn-ea"/>
                          <a:cs typeface="Arial" panose="020B0604020202020204" pitchFamily="34" charset="0"/>
                        </a:rPr>
                        <a:t>B. ecological</a:t>
                      </a:r>
                    </a:p>
                    <a:p>
                      <a:r>
                        <a:rPr kumimoji="0" lang="en-US" sz="2400" kern="1200" dirty="0" smtClean="0">
                          <a:solidFill>
                            <a:schemeClr val="tx1"/>
                          </a:solidFill>
                          <a:effectLst/>
                          <a:latin typeface="Arial" panose="020B0604020202020204" pitchFamily="34" charset="0"/>
                          <a:ea typeface="+mn-ea"/>
                          <a:cs typeface="Arial" panose="020B0604020202020204" pitchFamily="34" charset="0"/>
                        </a:rPr>
                        <a:t>C. biotic</a:t>
                      </a:r>
                    </a:p>
                    <a:p>
                      <a:pPr marL="0" marR="0" fontAlgn="t">
                        <a:spcBef>
                          <a:spcPts val="0"/>
                        </a:spcBef>
                        <a:spcAft>
                          <a:spcPts val="0"/>
                        </a:spcAft>
                      </a:pPr>
                      <a:endParaRPr lang="en-US" sz="2300" dirty="0">
                        <a:solidFill>
                          <a:srgbClr val="111111"/>
                        </a:solidFill>
                        <a:effectLst/>
                        <a:latin typeface="Arial" panose="020B0604020202020204" pitchFamily="34" charset="0"/>
                      </a:endParaRPr>
                    </a:p>
                    <a:p>
                      <a:pPr marL="0" marR="0" fontAlgn="t">
                        <a:spcBef>
                          <a:spcPts val="0"/>
                        </a:spcBef>
                        <a:spcAft>
                          <a:spcPts val="0"/>
                        </a:spcAft>
                      </a:pPr>
                      <a:r>
                        <a:rPr lang="en-US" sz="2300" dirty="0">
                          <a:solidFill>
                            <a:srgbClr val="111111"/>
                          </a:solidFill>
                          <a:effectLst/>
                          <a:latin typeface="Arial" panose="020B0604020202020204" pitchFamily="34" charset="0"/>
                        </a:rPr>
                        <a:t> </a:t>
                      </a:r>
                    </a:p>
                  </a:txBody>
                  <a:tcPr marL="41884" marR="41884" marT="41884" marB="41884">
                    <a:lnL>
                      <a:noFill/>
                    </a:lnL>
                    <a:lnR>
                      <a:noFill/>
                    </a:lnR>
                    <a:lnT>
                      <a:noFill/>
                    </a:lnT>
                    <a:lnB>
                      <a:noFill/>
                    </a:lnB>
                    <a:solidFill>
                      <a:srgbClr val="FFFFFF"/>
                    </a:solidFill>
                  </a:tcPr>
                </a:tc>
                <a:extLst>
                  <a:ext uri="{0D108BD9-81ED-4DB2-BD59-A6C34878D82A}">
                    <a16:rowId xmlns:a16="http://schemas.microsoft.com/office/drawing/2014/main" xmlns="" val="3617996581"/>
                  </a:ext>
                </a:extLst>
              </a:tr>
            </a:tbl>
          </a:graphicData>
        </a:graphic>
      </p:graphicFrame>
    </p:spTree>
    <p:extLst>
      <p:ext uri="{BB962C8B-B14F-4D97-AF65-F5344CB8AC3E}">
        <p14:creationId xmlns:p14="http://schemas.microsoft.com/office/powerpoint/2010/main" val="28694401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lstStyle/>
          <a:p>
            <a:pPr marL="571500" indent="-571500" fontAlgn="ctr">
              <a:buAutoNum type="romanLcParenBoth"/>
            </a:pPr>
            <a:r>
              <a:rPr lang="en-US" dirty="0" smtClean="0"/>
              <a:t>Define </a:t>
            </a:r>
            <a:r>
              <a:rPr lang="en-US" dirty="0"/>
              <a:t>trophic level? </a:t>
            </a:r>
            <a:endParaRPr lang="en-US" dirty="0" smtClean="0"/>
          </a:p>
          <a:p>
            <a:pPr marL="571500" indent="-571500" fontAlgn="ctr">
              <a:buAutoNum type="romanLcParenBoth"/>
            </a:pPr>
            <a:r>
              <a:rPr lang="en-US" dirty="0" smtClean="0"/>
              <a:t>Identify </a:t>
            </a:r>
            <a:r>
              <a:rPr lang="en-US" dirty="0"/>
              <a:t>trophic levels displayed in the figure above</a:t>
            </a:r>
          </a:p>
          <a:p>
            <a:pPr marL="0" indent="0">
              <a:buNone/>
            </a:pPr>
            <a:endParaRPr lang="en-US" dirty="0"/>
          </a:p>
        </p:txBody>
      </p:sp>
    </p:spTree>
    <p:extLst>
      <p:ext uri="{BB962C8B-B14F-4D97-AF65-F5344CB8AC3E}">
        <p14:creationId xmlns:p14="http://schemas.microsoft.com/office/powerpoint/2010/main" val="11871502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answers </a:t>
            </a:r>
            <a:endParaRPr lang="en-US" dirty="0"/>
          </a:p>
        </p:txBody>
      </p:sp>
      <p:sp>
        <p:nvSpPr>
          <p:cNvPr id="3" name="Content Placeholder 2"/>
          <p:cNvSpPr>
            <a:spLocks noGrp="1"/>
          </p:cNvSpPr>
          <p:nvPr>
            <p:ph idx="1"/>
          </p:nvPr>
        </p:nvSpPr>
        <p:spPr>
          <a:xfrm>
            <a:off x="457200" y="1879231"/>
            <a:ext cx="8229600" cy="4389120"/>
          </a:xfrm>
        </p:spPr>
        <p:txBody>
          <a:bodyPr>
            <a:normAutofit fontScale="62500" lnSpcReduction="20000"/>
          </a:bodyPr>
          <a:lstStyle/>
          <a:p>
            <a:pPr marL="0" indent="0" fontAlgn="ctr">
              <a:buNone/>
            </a:pPr>
            <a:r>
              <a:rPr lang="en-US" dirty="0" smtClean="0"/>
              <a:t>1.a) </a:t>
            </a:r>
            <a:r>
              <a:rPr lang="en-US" dirty="0"/>
              <a:t>Grass </a:t>
            </a:r>
          </a:p>
          <a:p>
            <a:pPr marL="0" indent="0" fontAlgn="ctr">
              <a:buNone/>
            </a:pPr>
            <a:r>
              <a:rPr lang="en-US" dirty="0" smtClean="0"/>
              <a:t>b) Sun</a:t>
            </a:r>
            <a:endParaRPr lang="en-US" dirty="0"/>
          </a:p>
          <a:p>
            <a:pPr marL="0" indent="0" fontAlgn="ctr">
              <a:buNone/>
            </a:pPr>
            <a:r>
              <a:rPr lang="en-US" dirty="0" smtClean="0"/>
              <a:t>c)    - Sun        </a:t>
            </a:r>
            <a:r>
              <a:rPr lang="en-US" dirty="0"/>
              <a:t>grass         </a:t>
            </a:r>
            <a:r>
              <a:rPr lang="en-US" dirty="0" smtClean="0"/>
              <a:t>   grasshopper</a:t>
            </a:r>
            <a:endParaRPr lang="en-US" dirty="0"/>
          </a:p>
          <a:p>
            <a:r>
              <a:rPr lang="en-US" dirty="0"/>
              <a:t>   sun        grass         mouse              owl</a:t>
            </a:r>
          </a:p>
          <a:p>
            <a:r>
              <a:rPr lang="en-US" dirty="0"/>
              <a:t>   sun        grass         sparrow            owl</a:t>
            </a:r>
          </a:p>
          <a:p>
            <a:r>
              <a:rPr lang="en-US" dirty="0"/>
              <a:t>   sun        grass         sparrow            snake</a:t>
            </a:r>
          </a:p>
          <a:p>
            <a:pPr marL="0" indent="0" fontAlgn="ctr">
              <a:buNone/>
            </a:pPr>
            <a:r>
              <a:rPr lang="en-US" dirty="0" smtClean="0"/>
              <a:t>d) If </a:t>
            </a:r>
            <a:r>
              <a:rPr lang="en-US" dirty="0"/>
              <a:t>all the snakes and owls are killed by someone, the other organisms in the food chain will be competing more for food. There are more herbivores who will be competing for the food source (grass), which would result in the herbivores either dying of starvation or leaving  </a:t>
            </a:r>
          </a:p>
          <a:p>
            <a:pPr marL="0" indent="0">
              <a:buNone/>
            </a:pPr>
            <a:endParaRPr lang="en-US" dirty="0" smtClean="0"/>
          </a:p>
          <a:p>
            <a:pPr marL="0" indent="0">
              <a:buNone/>
            </a:pPr>
            <a:endParaRPr lang="en-US" dirty="0"/>
          </a:p>
          <a:p>
            <a:pPr marL="0" indent="0">
              <a:buNone/>
            </a:pPr>
            <a:endParaRPr lang="en-US" dirty="0" smtClean="0"/>
          </a:p>
          <a:p>
            <a:pPr marL="0" indent="0" fontAlgn="ctr">
              <a:buNone/>
            </a:pPr>
            <a:r>
              <a:rPr lang="en-US" dirty="0" smtClean="0"/>
              <a:t>2. (</a:t>
            </a:r>
            <a:r>
              <a:rPr lang="en-US" dirty="0" err="1" smtClean="0"/>
              <a:t>i</a:t>
            </a:r>
            <a:r>
              <a:rPr lang="en-US" dirty="0" smtClean="0"/>
              <a:t>) </a:t>
            </a:r>
            <a:r>
              <a:rPr lang="en-US" dirty="0"/>
              <a:t>The trophic level is the group of organisms within an ecosystem which occupy the same level in a food chain. </a:t>
            </a:r>
          </a:p>
          <a:p>
            <a:pPr marL="0" indent="0" fontAlgn="ctr">
              <a:buNone/>
            </a:pPr>
            <a:r>
              <a:rPr lang="en-US" dirty="0" smtClean="0"/>
              <a:t>(ii) In </a:t>
            </a:r>
            <a:r>
              <a:rPr lang="en-US" dirty="0"/>
              <a:t>the figure above, the trophic levels displayed are  producers, primary consumers, secondary consumers, and tertiary </a:t>
            </a:r>
            <a:r>
              <a:rPr lang="en-US" dirty="0" smtClean="0"/>
              <a:t>consumers</a:t>
            </a:r>
          </a:p>
          <a:p>
            <a:pPr marL="0" indent="0" fontAlgn="ctr">
              <a:buNone/>
            </a:pPr>
            <a:r>
              <a:rPr lang="en-US" dirty="0" smtClean="0"/>
              <a:t>3. </a:t>
            </a:r>
            <a:r>
              <a:rPr lang="en-US" dirty="0"/>
              <a:t>Q </a:t>
            </a:r>
            <a:r>
              <a:rPr lang="en-US" dirty="0" smtClean="0"/>
              <a:t>i:C          </a:t>
            </a:r>
            <a:r>
              <a:rPr lang="en-US" dirty="0"/>
              <a:t>Q </a:t>
            </a:r>
            <a:r>
              <a:rPr lang="en-US" dirty="0" err="1" smtClean="0"/>
              <a:t>ii:C</a:t>
            </a:r>
            <a:r>
              <a:rPr lang="en-US" dirty="0"/>
              <a:t>         Q </a:t>
            </a:r>
            <a:r>
              <a:rPr lang="en-US" dirty="0" err="1" smtClean="0"/>
              <a:t>iii:C</a:t>
            </a:r>
            <a:endParaRPr lang="en-US" dirty="0"/>
          </a:p>
          <a:p>
            <a:pPr marL="0" indent="0" fontAlgn="ctr">
              <a:buNone/>
            </a:pPr>
            <a:endParaRPr lang="en-US" dirty="0"/>
          </a:p>
          <a:p>
            <a:pPr marL="0" indent="0">
              <a:buNone/>
            </a:pPr>
            <a:endParaRPr lang="en-US" dirty="0"/>
          </a:p>
        </p:txBody>
      </p:sp>
      <p:cxnSp>
        <p:nvCxnSpPr>
          <p:cNvPr id="5" name="Straight Arrow Connector 4"/>
          <p:cNvCxnSpPr/>
          <p:nvPr/>
        </p:nvCxnSpPr>
        <p:spPr>
          <a:xfrm>
            <a:off x="2286000" y="2514600"/>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276600" y="2743200"/>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280064" y="2992582"/>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76600" y="3200400"/>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057400" y="2971800"/>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2743200"/>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171700" y="3276600"/>
            <a:ext cx="419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2517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latin typeface="Times New Roman" panose="02020603050405020304" pitchFamily="18" charset="0"/>
                <a:cs typeface="Times New Roman" panose="02020603050405020304" pitchFamily="18" charset="0"/>
              </a:rPr>
              <a:t>Unit 3: </a:t>
            </a:r>
            <a:r>
              <a:rPr lang="en-US" sz="4000" dirty="0">
                <a:latin typeface="Times New Roman" panose="02020603050405020304" pitchFamily="18" charset="0"/>
                <a:cs typeface="Times New Roman" panose="02020603050405020304" pitchFamily="18" charset="0"/>
              </a:rPr>
              <a:t>Passive movement of substances across the cell membrane.</a:t>
            </a:r>
          </a:p>
        </p:txBody>
      </p:sp>
      <p:sp>
        <p:nvSpPr>
          <p:cNvPr id="3" name="Content Placeholder 2"/>
          <p:cNvSpPr>
            <a:spLocks noGrp="1"/>
          </p:cNvSpPr>
          <p:nvPr>
            <p:ph idx="1"/>
          </p:nvPr>
        </p:nvSpPr>
        <p:spPr/>
        <p:txBody>
          <a:bodyPr>
            <a:normAutofit/>
          </a:bodyPr>
          <a:lstStyle/>
          <a:p>
            <a:pPr marL="0" indent="0">
              <a:buNone/>
            </a:pPr>
            <a:r>
              <a:rPr lang="en-US" sz="3200" b="1" dirty="0">
                <a:latin typeface="Times New Roman" panose="02020603050405020304" pitchFamily="18" charset="0"/>
                <a:cs typeface="Times New Roman" panose="02020603050405020304" pitchFamily="18" charset="0"/>
              </a:rPr>
              <a:t>Lesson </a:t>
            </a:r>
            <a:r>
              <a:rPr lang="en-US" sz="3200" b="1" dirty="0" smtClean="0">
                <a:latin typeface="Times New Roman" panose="02020603050405020304" pitchFamily="18" charset="0"/>
                <a:cs typeface="Times New Roman" panose="02020603050405020304" pitchFamily="18" charset="0"/>
              </a:rPr>
              <a:t>1: </a:t>
            </a:r>
            <a:r>
              <a:rPr lang="en-US" sz="3200" dirty="0">
                <a:latin typeface="Times New Roman" panose="02020603050405020304" pitchFamily="18" charset="0"/>
                <a:cs typeface="Times New Roman" panose="02020603050405020304" pitchFamily="18" charset="0"/>
              </a:rPr>
              <a:t>Importance of diffusion of gases and solutes.                      </a:t>
            </a:r>
          </a:p>
          <a:p>
            <a:pPr marL="0" indent="0">
              <a:buNone/>
            </a:pPr>
            <a:r>
              <a:rPr lang="en-US" sz="3200" b="1" dirty="0" smtClean="0">
                <a:latin typeface="Times New Roman" panose="02020603050405020304" pitchFamily="18" charset="0"/>
                <a:cs typeface="Times New Roman" panose="02020603050405020304" pitchFamily="18" charset="0"/>
              </a:rPr>
              <a:t>Learning objectives:</a:t>
            </a:r>
            <a:endParaRPr lang="en-US" sz="32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Define diffusion.</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Describe </a:t>
            </a:r>
            <a:r>
              <a:rPr lang="en-US" sz="3200" dirty="0">
                <a:latin typeface="Times New Roman" panose="02020603050405020304" pitchFamily="18" charset="0"/>
                <a:cs typeface="Times New Roman" panose="02020603050405020304" pitchFamily="18" charset="0"/>
              </a:rPr>
              <a:t>the importance of </a:t>
            </a:r>
            <a:r>
              <a:rPr lang="en-US" sz="3200" dirty="0" smtClean="0">
                <a:latin typeface="Times New Roman" panose="02020603050405020304" pitchFamily="18" charset="0"/>
                <a:cs typeface="Times New Roman" panose="02020603050405020304" pitchFamily="18" charset="0"/>
              </a:rPr>
              <a:t>diffusion.</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Investigating diffusion through experiments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9922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 and its importance</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S</a:t>
            </a:r>
            <a:r>
              <a:rPr lang="en-US" sz="3200" dirty="0" smtClean="0">
                <a:latin typeface="Times New Roman" panose="02020603050405020304" pitchFamily="18" charset="0"/>
                <a:cs typeface="Times New Roman" panose="02020603050405020304" pitchFamily="18" charset="0"/>
              </a:rPr>
              <a:t>ubstances  </a:t>
            </a:r>
            <a:r>
              <a:rPr lang="en-US" sz="3200" dirty="0">
                <a:latin typeface="Times New Roman" panose="02020603050405020304" pitchFamily="18" charset="0"/>
                <a:cs typeface="Times New Roman" panose="02020603050405020304" pitchFamily="18" charset="0"/>
              </a:rPr>
              <a:t>always </a:t>
            </a:r>
            <a:r>
              <a:rPr lang="en-US" sz="3200" dirty="0" smtClean="0">
                <a:latin typeface="Times New Roman" panose="02020603050405020304" pitchFamily="18" charset="0"/>
                <a:cs typeface="Times New Roman" panose="02020603050405020304" pitchFamily="18" charset="0"/>
              </a:rPr>
              <a:t>move </a:t>
            </a:r>
            <a:r>
              <a:rPr lang="en-US" sz="3200" dirty="0">
                <a:latin typeface="Times New Roman" panose="02020603050405020304" pitchFamily="18" charset="0"/>
                <a:cs typeface="Times New Roman" panose="02020603050405020304" pitchFamily="18" charset="0"/>
              </a:rPr>
              <a:t>into and out of the cells. The way substances move into and out of the cells depends on certain properties of the substances, for example, size of the molecule and the type of </a:t>
            </a:r>
            <a:r>
              <a:rPr lang="en-US" sz="3200" dirty="0" smtClean="0">
                <a:latin typeface="Times New Roman" panose="02020603050405020304" pitchFamily="18" charset="0"/>
                <a:cs typeface="Times New Roman" panose="02020603050405020304" pitchFamily="18" charset="0"/>
              </a:rPr>
              <a:t>substance.</a:t>
            </a: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There are three main physiological processes by which substances move in and out of cells. These are </a:t>
            </a:r>
            <a:r>
              <a:rPr lang="en-US" sz="3200" b="1" dirty="0">
                <a:latin typeface="Times New Roman" panose="02020603050405020304" pitchFamily="18" charset="0"/>
                <a:cs typeface="Times New Roman" panose="02020603050405020304" pitchFamily="18" charset="0"/>
              </a:rPr>
              <a:t>diffusion</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osmosis </a:t>
            </a:r>
            <a:r>
              <a:rPr lang="en-US" sz="3200" dirty="0">
                <a:latin typeface="Times New Roman" panose="02020603050405020304" pitchFamily="18" charset="0"/>
                <a:cs typeface="Times New Roman" panose="02020603050405020304" pitchFamily="18" charset="0"/>
              </a:rPr>
              <a:t>and </a:t>
            </a:r>
            <a:r>
              <a:rPr lang="en-US" sz="3200" b="1" dirty="0">
                <a:latin typeface="Times New Roman" panose="02020603050405020304" pitchFamily="18" charset="0"/>
                <a:cs typeface="Times New Roman" panose="02020603050405020304" pitchFamily="18" charset="0"/>
              </a:rPr>
              <a:t>active transport</a:t>
            </a:r>
            <a:r>
              <a:rPr lang="en-US" sz="32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512206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answers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1. Main </a:t>
            </a:r>
            <a:r>
              <a:rPr lang="en-US" b="1" dirty="0"/>
              <a:t>characteristics of animals</a:t>
            </a:r>
            <a:endParaRPr lang="en-US" dirty="0"/>
          </a:p>
          <a:p>
            <a:pPr fontAlgn="ctr"/>
            <a:r>
              <a:rPr lang="en-US" dirty="0"/>
              <a:t>They get food from other organisms i.e. heterotrophs.</a:t>
            </a:r>
          </a:p>
          <a:p>
            <a:pPr fontAlgn="ctr"/>
            <a:r>
              <a:rPr lang="en-US" dirty="0"/>
              <a:t>Most are able to move whole their body from one place to another.</a:t>
            </a:r>
          </a:p>
          <a:p>
            <a:pPr fontAlgn="ctr"/>
            <a:r>
              <a:rPr lang="en-US" dirty="0"/>
              <a:t>They respond to external stimuli.</a:t>
            </a:r>
          </a:p>
          <a:p>
            <a:pPr fontAlgn="ctr"/>
            <a:r>
              <a:rPr lang="en-US" dirty="0"/>
              <a:t>They are multicellular organisms </a:t>
            </a:r>
            <a:r>
              <a:rPr lang="en-US" dirty="0" smtClean="0"/>
              <a:t>(are made up of many cells)</a:t>
            </a:r>
            <a:endParaRPr lang="en-US" dirty="0"/>
          </a:p>
          <a:p>
            <a:pPr fontAlgn="ctr"/>
            <a:r>
              <a:rPr lang="en-US" dirty="0"/>
              <a:t> Their bodies are differentiated into tissues and </a:t>
            </a:r>
            <a:r>
              <a:rPr lang="en-US" dirty="0" smtClean="0"/>
              <a:t>organs</a:t>
            </a:r>
          </a:p>
          <a:p>
            <a:pPr marL="0" indent="0" fontAlgn="ctr">
              <a:buNone/>
            </a:pPr>
            <a:r>
              <a:rPr lang="en-US" dirty="0" smtClean="0"/>
              <a:t>2. No , because some animals such as hydra, starfish do not move. </a:t>
            </a:r>
            <a:endParaRPr lang="en-US" dirty="0"/>
          </a:p>
        </p:txBody>
      </p:sp>
    </p:spTree>
    <p:extLst>
      <p:ext uri="{BB962C8B-B14F-4D97-AF65-F5344CB8AC3E}">
        <p14:creationId xmlns:p14="http://schemas.microsoft.com/office/powerpoint/2010/main" val="37227477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a:t>
            </a:r>
            <a:endParaRPr lang="en-US" dirty="0"/>
          </a:p>
        </p:txBody>
      </p:sp>
      <p:sp>
        <p:nvSpPr>
          <p:cNvPr id="3" name="Content Placeholder 2"/>
          <p:cNvSpPr>
            <a:spLocks noGrp="1"/>
          </p:cNvSpPr>
          <p:nvPr>
            <p:ph idx="1"/>
          </p:nvPr>
        </p:nvSpPr>
        <p:spPr>
          <a:xfrm>
            <a:off x="457200" y="1935480"/>
            <a:ext cx="8382000" cy="4389120"/>
          </a:xfrm>
        </p:spPr>
        <p:txBody>
          <a:bodyPr>
            <a:normAutofit/>
          </a:bodyPr>
          <a:lstStyle/>
          <a:p>
            <a:pPr>
              <a:buFont typeface="Wingdings" panose="05000000000000000000" pitchFamily="2" charset="2"/>
              <a:buChar char="Ø"/>
            </a:pPr>
            <a:r>
              <a:rPr lang="en-US" sz="3200" b="1" dirty="0" smtClean="0">
                <a:latin typeface="Times New Roman" panose="02020603050405020304" pitchFamily="18" charset="0"/>
                <a:cs typeface="Times New Roman" panose="02020603050405020304" pitchFamily="18" charset="0"/>
              </a:rPr>
              <a:t>Diffusion: </a:t>
            </a:r>
            <a:r>
              <a:rPr lang="en-US" sz="3200" dirty="0" smtClean="0">
                <a:latin typeface="Times New Roman" panose="02020603050405020304" pitchFamily="18" charset="0"/>
                <a:cs typeface="Times New Roman" panose="02020603050405020304" pitchFamily="18" charset="0"/>
              </a:rPr>
              <a:t>It is a movement of particles (gases, ions, solutes or molecules) form a region of high concentration to </a:t>
            </a:r>
            <a:r>
              <a:rPr lang="en-US" sz="3200" dirty="0">
                <a:latin typeface="Times New Roman" panose="02020603050405020304" pitchFamily="18" charset="0"/>
                <a:cs typeface="Times New Roman" panose="02020603050405020304" pitchFamily="18" charset="0"/>
              </a:rPr>
              <a:t>a region of low concentration along concentration gradient. </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This </a:t>
            </a:r>
            <a:r>
              <a:rPr lang="en-US" sz="3200" dirty="0" smtClean="0">
                <a:latin typeface="Times New Roman" panose="02020603050405020304" pitchFamily="18" charset="0"/>
                <a:cs typeface="Times New Roman" panose="02020603050405020304" pitchFamily="18" charset="0"/>
              </a:rPr>
              <a:t>difference in concentration between two regions  </a:t>
            </a:r>
            <a:r>
              <a:rPr lang="en-US" sz="3200" dirty="0">
                <a:latin typeface="Times New Roman" panose="02020603050405020304" pitchFamily="18" charset="0"/>
                <a:cs typeface="Times New Roman" panose="02020603050405020304" pitchFamily="18" charset="0"/>
              </a:rPr>
              <a:t>is known as </a:t>
            </a:r>
            <a:r>
              <a:rPr lang="en-US" sz="3200" b="1" dirty="0">
                <a:latin typeface="Times New Roman" panose="02020603050405020304" pitchFamily="18" charset="0"/>
                <a:cs typeface="Times New Roman" panose="02020603050405020304" pitchFamily="18" charset="0"/>
              </a:rPr>
              <a:t>concentration </a:t>
            </a:r>
            <a:r>
              <a:rPr lang="en-US" sz="3200" b="1" dirty="0" smtClean="0">
                <a:latin typeface="Times New Roman" panose="02020603050405020304" pitchFamily="18" charset="0"/>
                <a:cs typeface="Times New Roman" panose="02020603050405020304" pitchFamily="18" charset="0"/>
              </a:rPr>
              <a:t>gradient.</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When the concentration gradient increases the rate of diffusion increases as well.</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41695680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Investigating diffusion though experiments </a:t>
            </a:r>
            <a:br>
              <a:rPr lang="en-US" sz="3600" dirty="0">
                <a:latin typeface="Times New Roman" panose="02020603050405020304" pitchFamily="18" charset="0"/>
                <a:cs typeface="Times New Roman" panose="02020603050405020304" pitchFamily="18" charset="0"/>
              </a:rPr>
            </a:br>
            <a:endParaRPr lang="en-US" sz="3600" dirty="0"/>
          </a:p>
        </p:txBody>
      </p:sp>
      <p:pic>
        <p:nvPicPr>
          <p:cNvPr id="4" name="Content Placeholder 3"/>
          <p:cNvPicPr>
            <a:picLocks noGrp="1" noChangeAspect="1"/>
          </p:cNvPicPr>
          <p:nvPr>
            <p:ph idx="1"/>
          </p:nvPr>
        </p:nvPicPr>
        <p:blipFill>
          <a:blip r:embed="rId2"/>
          <a:stretch>
            <a:fillRect/>
          </a:stretch>
        </p:blipFill>
        <p:spPr>
          <a:xfrm>
            <a:off x="509763" y="1935163"/>
            <a:ext cx="8124474" cy="438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Arrow Connector 5"/>
          <p:cNvCxnSpPr/>
          <p:nvPr/>
        </p:nvCxnSpPr>
        <p:spPr>
          <a:xfrm flipV="1">
            <a:off x="2743200" y="2362200"/>
            <a:ext cx="16002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343400" y="2362200"/>
            <a:ext cx="14478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522518" y="1826306"/>
            <a:ext cx="1828800" cy="5151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Beaker</a:t>
            </a:r>
            <a:endParaRPr lang="en-US" dirty="0"/>
          </a:p>
        </p:txBody>
      </p:sp>
      <p:cxnSp>
        <p:nvCxnSpPr>
          <p:cNvPr id="11" name="Straight Arrow Connector 10"/>
          <p:cNvCxnSpPr/>
          <p:nvPr/>
        </p:nvCxnSpPr>
        <p:spPr>
          <a:xfrm flipV="1">
            <a:off x="4876800" y="4648201"/>
            <a:ext cx="1828800" cy="12953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343400" y="5638800"/>
            <a:ext cx="22098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Diffusing particles</a:t>
            </a:r>
            <a:endParaRPr lang="en-US" dirty="0"/>
          </a:p>
        </p:txBody>
      </p:sp>
      <p:cxnSp>
        <p:nvCxnSpPr>
          <p:cNvPr id="16" name="Straight Arrow Connector 15"/>
          <p:cNvCxnSpPr/>
          <p:nvPr/>
        </p:nvCxnSpPr>
        <p:spPr>
          <a:xfrm flipV="1">
            <a:off x="2485505" y="3841985"/>
            <a:ext cx="1857895" cy="7059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544984" y="3841985"/>
            <a:ext cx="1274618" cy="703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22518" y="3124200"/>
            <a:ext cx="1544782"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Water</a:t>
            </a:r>
            <a:endParaRPr lang="en-US" dirty="0"/>
          </a:p>
        </p:txBody>
      </p:sp>
      <p:cxnSp>
        <p:nvCxnSpPr>
          <p:cNvPr id="24" name="Straight Arrow Connector 23"/>
          <p:cNvCxnSpPr/>
          <p:nvPr/>
        </p:nvCxnSpPr>
        <p:spPr>
          <a:xfrm flipV="1">
            <a:off x="1371600" y="4876800"/>
            <a:ext cx="8382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914400" y="5410200"/>
            <a:ext cx="1571105"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CuSO4</a:t>
            </a:r>
            <a:endParaRPr lang="en-US" dirty="0"/>
          </a:p>
        </p:txBody>
      </p:sp>
    </p:spTree>
    <p:extLst>
      <p:ext uri="{BB962C8B-B14F-4D97-AF65-F5344CB8AC3E}">
        <p14:creationId xmlns:p14="http://schemas.microsoft.com/office/powerpoint/2010/main" val="22259872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Investigating diffusion though experiments </a:t>
            </a:r>
            <a:br>
              <a:rPr lang="en-US" sz="3600" dirty="0">
                <a:latin typeface="Times New Roman" panose="02020603050405020304" pitchFamily="18" charset="0"/>
                <a:cs typeface="Times New Roman" panose="02020603050405020304" pitchFamily="18" charset="0"/>
              </a:rPr>
            </a:br>
            <a:endParaRPr lang="en-US" sz="3600" dirty="0"/>
          </a:p>
        </p:txBody>
      </p:sp>
      <p:pic>
        <p:nvPicPr>
          <p:cNvPr id="4" name="Content Placeholder 3"/>
          <p:cNvPicPr>
            <a:picLocks noGrp="1" noChangeAspect="1"/>
          </p:cNvPicPr>
          <p:nvPr>
            <p:ph idx="1"/>
          </p:nvPr>
        </p:nvPicPr>
        <p:blipFill>
          <a:blip r:embed="rId2"/>
          <a:stretch>
            <a:fillRect/>
          </a:stretch>
        </p:blipFill>
        <p:spPr>
          <a:xfrm>
            <a:off x="3352800" y="1847088"/>
            <a:ext cx="5334000" cy="4553711"/>
          </a:xfrm>
          <a:prstGeom prst="rect">
            <a:avLst/>
          </a:prstGeom>
        </p:spPr>
      </p:pic>
      <p:cxnSp>
        <p:nvCxnSpPr>
          <p:cNvPr id="6" name="Straight Arrow Connector 5"/>
          <p:cNvCxnSpPr/>
          <p:nvPr/>
        </p:nvCxnSpPr>
        <p:spPr>
          <a:xfrm flipV="1">
            <a:off x="457200" y="5105400"/>
            <a:ext cx="34290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 y="5105400"/>
            <a:ext cx="1752600" cy="1066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Potassium permanganate</a:t>
            </a:r>
            <a:endParaRPr lang="en-US" dirty="0"/>
          </a:p>
        </p:txBody>
      </p:sp>
      <p:cxnSp>
        <p:nvCxnSpPr>
          <p:cNvPr id="10" name="Straight Arrow Connector 9"/>
          <p:cNvCxnSpPr/>
          <p:nvPr/>
        </p:nvCxnSpPr>
        <p:spPr>
          <a:xfrm>
            <a:off x="1752600" y="3581400"/>
            <a:ext cx="21336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14400" y="2590800"/>
            <a:ext cx="1676400" cy="1533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Water</a:t>
            </a:r>
            <a:endParaRPr lang="en-US" dirty="0"/>
          </a:p>
        </p:txBody>
      </p:sp>
      <p:sp>
        <p:nvSpPr>
          <p:cNvPr id="12" name="Rectangle 11"/>
          <p:cNvSpPr/>
          <p:nvPr/>
        </p:nvSpPr>
        <p:spPr>
          <a:xfrm>
            <a:off x="3733800" y="5753100"/>
            <a:ext cx="4572000"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sz="3200" b="1" i="1" dirty="0">
                <a:latin typeface="Times New Roman" panose="02020603050405020304" pitchFamily="18" charset="0"/>
                <a:cs typeface="Times New Roman" panose="02020603050405020304" pitchFamily="18" charset="0"/>
              </a:rPr>
              <a:t>Diffusion in a </a:t>
            </a:r>
            <a:r>
              <a:rPr lang="en-US" sz="3200" b="1" i="1" dirty="0" smtClean="0">
                <a:latin typeface="Times New Roman" panose="02020603050405020304" pitchFamily="18" charset="0"/>
                <a:cs typeface="Times New Roman" panose="02020603050405020304" pitchFamily="18" charset="0"/>
              </a:rPr>
              <a:t>liquid</a:t>
            </a:r>
            <a:r>
              <a:rPr lang="en-US" sz="3200" i="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2077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latin typeface="Times New Roman" panose="02020603050405020304" pitchFamily="18" charset="0"/>
                <a:cs typeface="Times New Roman" panose="02020603050405020304" pitchFamily="18" charset="0"/>
              </a:rPr>
              <a:t>Importance of diffusion  plants.</a:t>
            </a: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0" indent="0">
              <a:buNone/>
            </a:pPr>
            <a:r>
              <a:rPr lang="en-US" sz="3200" dirty="0" smtClean="0">
                <a:latin typeface="Times New Roman" panose="02020603050405020304" pitchFamily="18" charset="0"/>
                <a:cs typeface="Times New Roman" panose="02020603050405020304" pitchFamily="18" charset="0"/>
              </a:rPr>
              <a:t>1.Importance of diffusion in plants:</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Diffusion allows Plants to absorb water from the soil through </a:t>
            </a:r>
            <a:r>
              <a:rPr lang="en-US" sz="3200" dirty="0">
                <a:latin typeface="Times New Roman" panose="02020603050405020304" pitchFamily="18" charset="0"/>
                <a:cs typeface="Times New Roman" panose="02020603050405020304" pitchFamily="18" charset="0"/>
              </a:rPr>
              <a:t>the roots hairs</a:t>
            </a:r>
            <a:r>
              <a:rPr lang="en-US" sz="3200"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Diffusion helps plants </a:t>
            </a:r>
            <a:r>
              <a:rPr lang="en-US" sz="3200" smtClean="0">
                <a:latin typeface="Times New Roman" panose="02020603050405020304" pitchFamily="18" charset="0"/>
                <a:cs typeface="Times New Roman" panose="02020603050405020304" pitchFamily="18" charset="0"/>
              </a:rPr>
              <a:t>to absorb </a:t>
            </a:r>
            <a:r>
              <a:rPr lang="en-US" sz="3200" dirty="0">
                <a:latin typeface="Times New Roman" panose="02020603050405020304" pitchFamily="18" charset="0"/>
                <a:cs typeface="Times New Roman" panose="02020603050405020304" pitchFamily="18" charset="0"/>
              </a:rPr>
              <a:t>mineral salts </a:t>
            </a:r>
            <a:r>
              <a:rPr lang="en-US" sz="3200" dirty="0" smtClean="0">
                <a:latin typeface="Times New Roman" panose="02020603050405020304" pitchFamily="18" charset="0"/>
                <a:cs typeface="Times New Roman" panose="02020603050405020304" pitchFamily="18" charset="0"/>
              </a:rPr>
              <a:t>from the soil through the roots hairs.</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Diffusion allows plants to absorb oxygen from the soil through the root </a:t>
            </a:r>
            <a:r>
              <a:rPr lang="en-US" sz="3200" dirty="0" smtClean="0">
                <a:latin typeface="Times New Roman" panose="02020603050405020304" pitchFamily="18" charset="0"/>
                <a:cs typeface="Times New Roman" panose="02020603050405020304" pitchFamily="18" charset="0"/>
              </a:rPr>
              <a:t>hairs.</a:t>
            </a:r>
          </a:p>
        </p:txBody>
      </p:sp>
    </p:spTree>
    <p:extLst>
      <p:ext uri="{BB962C8B-B14F-4D97-AF65-F5344CB8AC3E}">
        <p14:creationId xmlns:p14="http://schemas.microsoft.com/office/powerpoint/2010/main" val="23621489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a:latin typeface="Times New Roman" panose="02020603050405020304" pitchFamily="18" charset="0"/>
                <a:cs typeface="Times New Roman" panose="02020603050405020304" pitchFamily="18" charset="0"/>
              </a:rPr>
              <a:t>Importance of diffusion  plants.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Diffusion </a:t>
            </a:r>
            <a:r>
              <a:rPr lang="en-US" sz="3200" dirty="0">
                <a:latin typeface="Times New Roman" panose="02020603050405020304" pitchFamily="18" charset="0"/>
                <a:cs typeface="Times New Roman" panose="02020603050405020304" pitchFamily="18" charset="0"/>
              </a:rPr>
              <a:t>allows plants to absorb CO2 from atmosphere.</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Diffusion allows plants to release O2 produced during photosynthesis to atmosphere through the </a:t>
            </a:r>
            <a:r>
              <a:rPr lang="en-US" sz="3200" dirty="0" smtClean="0">
                <a:latin typeface="Times New Roman" panose="02020603050405020304" pitchFamily="18" charset="0"/>
                <a:cs typeface="Times New Roman" panose="02020603050405020304" pitchFamily="18" charset="0"/>
              </a:rPr>
              <a:t>stomata.</a:t>
            </a:r>
          </a:p>
          <a:p>
            <a:pPr marL="0" indent="0">
              <a:buNone/>
            </a:pPr>
            <a:endParaRPr lang="en-US"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2427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sz="4800" dirty="0">
                <a:latin typeface="Times New Roman" panose="02020603050405020304" pitchFamily="18" charset="0"/>
                <a:cs typeface="Times New Roman" panose="02020603050405020304" pitchFamily="18" charset="0"/>
              </a:rPr>
              <a:t>Importance of </a:t>
            </a:r>
            <a:r>
              <a:rPr lang="en-US" sz="4800" dirty="0" smtClean="0">
                <a:latin typeface="Times New Roman" panose="02020603050405020304" pitchFamily="18" charset="0"/>
                <a:cs typeface="Times New Roman" panose="02020603050405020304" pitchFamily="18" charset="0"/>
              </a:rPr>
              <a:t>diffusion animals.</a:t>
            </a:r>
            <a:endParaRPr lang="en-US" dirty="0"/>
          </a:p>
        </p:txBody>
      </p:sp>
      <p:sp>
        <p:nvSpPr>
          <p:cNvPr id="3" name="Content Placeholder 2"/>
          <p:cNvSpPr>
            <a:spLocks noGrp="1"/>
          </p:cNvSpPr>
          <p:nvPr>
            <p:ph idx="1"/>
          </p:nvPr>
        </p:nvSpPr>
        <p:spPr>
          <a:xfrm>
            <a:off x="457200" y="1524000"/>
            <a:ext cx="8229600" cy="4800600"/>
          </a:xfrm>
        </p:spPr>
        <p:txBody>
          <a:bodyPr>
            <a:noAutofit/>
          </a:bodyPr>
          <a:lstStyle/>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Diffusion allows gaseous exchange in skin </a:t>
            </a:r>
            <a:r>
              <a:rPr lang="en-US" sz="3200" dirty="0">
                <a:latin typeface="Times New Roman" panose="02020603050405020304" pitchFamily="18" charset="0"/>
                <a:cs typeface="Times New Roman" panose="02020603050405020304" pitchFamily="18" charset="0"/>
              </a:rPr>
              <a:t>of </a:t>
            </a:r>
            <a:r>
              <a:rPr lang="en-US" sz="3200" dirty="0" smtClean="0">
                <a:latin typeface="Times New Roman" panose="02020603050405020304" pitchFamily="18" charset="0"/>
                <a:cs typeface="Times New Roman" panose="02020603050405020304" pitchFamily="18" charset="0"/>
              </a:rPr>
              <a:t>frogs.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Diffusion allows gaseous exchange in lungs of animals.</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Diffusion allows digested </a:t>
            </a:r>
            <a:r>
              <a:rPr lang="en-US" sz="3200" dirty="0">
                <a:latin typeface="Times New Roman" panose="02020603050405020304" pitchFamily="18" charset="0"/>
                <a:cs typeface="Times New Roman" panose="02020603050405020304" pitchFamily="18" charset="0"/>
              </a:rPr>
              <a:t>food such as glucose and amino acids </a:t>
            </a:r>
            <a:r>
              <a:rPr lang="en-US" sz="3200" dirty="0" smtClean="0">
                <a:latin typeface="Times New Roman" panose="02020603050405020304" pitchFamily="18" charset="0"/>
                <a:cs typeface="Times New Roman" panose="02020603050405020304" pitchFamily="18" charset="0"/>
              </a:rPr>
              <a:t>to move </a:t>
            </a:r>
            <a:r>
              <a:rPr lang="en-US" sz="3200" dirty="0">
                <a:latin typeface="Times New Roman" panose="02020603050405020304" pitchFamily="18" charset="0"/>
                <a:cs typeface="Times New Roman" panose="02020603050405020304" pitchFamily="18" charset="0"/>
              </a:rPr>
              <a:t>from the small intestine into the blood of </a:t>
            </a:r>
            <a:r>
              <a:rPr lang="en-US" sz="3200" dirty="0" smtClean="0">
                <a:latin typeface="Times New Roman" panose="02020603050405020304" pitchFamily="18" charset="0"/>
                <a:cs typeface="Times New Roman" panose="02020603050405020304" pitchFamily="18" charset="0"/>
              </a:rPr>
              <a:t>animals. </a:t>
            </a:r>
          </a:p>
          <a:p>
            <a:pPr>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Diffusion allows unicellular </a:t>
            </a:r>
            <a:r>
              <a:rPr lang="en-US" sz="3200" dirty="0">
                <a:latin typeface="Times New Roman" panose="02020603050405020304" pitchFamily="18" charset="0"/>
                <a:cs typeface="Times New Roman" panose="02020603050405020304" pitchFamily="18" charset="0"/>
              </a:rPr>
              <a:t>organisms such as </a:t>
            </a:r>
            <a:r>
              <a:rPr lang="en-US" sz="3200" i="1" dirty="0">
                <a:latin typeface="Times New Roman" panose="02020603050405020304" pitchFamily="18" charset="0"/>
                <a:cs typeface="Times New Roman" panose="02020603050405020304" pitchFamily="18" charset="0"/>
              </a:rPr>
              <a:t>Amoeba </a:t>
            </a:r>
            <a:r>
              <a:rPr lang="en-US" sz="3200" dirty="0">
                <a:latin typeface="Times New Roman" panose="02020603050405020304" pitchFamily="18" charset="0"/>
                <a:cs typeface="Times New Roman" panose="02020603050405020304" pitchFamily="18" charset="0"/>
              </a:rPr>
              <a:t>get rid of waste </a:t>
            </a:r>
            <a:r>
              <a:rPr lang="en-US" sz="3200" dirty="0" smtClean="0">
                <a:latin typeface="Times New Roman" panose="02020603050405020304" pitchFamily="18" charset="0"/>
                <a:cs typeface="Times New Roman" panose="02020603050405020304" pitchFamily="18" charset="0"/>
              </a:rPr>
              <a:t>substances.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134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15312"/>
          </a:xfrm>
        </p:spPr>
        <p:txBody>
          <a:bodyPr>
            <a:noAutofit/>
          </a:bodyPr>
          <a:lstStyle/>
          <a:p>
            <a:r>
              <a:rPr lang="en-US" sz="4400" dirty="0">
                <a:latin typeface="Times New Roman" panose="02020603050405020304" pitchFamily="18" charset="0"/>
                <a:cs typeface="Times New Roman" panose="02020603050405020304" pitchFamily="18" charset="0"/>
              </a:rPr>
              <a:t>Factors</a:t>
            </a:r>
            <a:r>
              <a:rPr lang="en-US" sz="4400" dirty="0"/>
              <a:t> that influence rates of </a:t>
            </a:r>
            <a:r>
              <a:rPr lang="en-US" sz="4400" dirty="0" smtClean="0"/>
              <a:t>diffusion.</a:t>
            </a:r>
            <a:r>
              <a:rPr lang="en-US" sz="4400" dirty="0"/>
              <a:t/>
            </a:r>
            <a:br>
              <a:rPr lang="en-US" sz="4400" dirty="0"/>
            </a:br>
            <a:endParaRPr lang="en-US" sz="4400" dirty="0"/>
          </a:p>
        </p:txBody>
      </p:sp>
      <p:sp>
        <p:nvSpPr>
          <p:cNvPr id="3" name="Content Placeholder 2"/>
          <p:cNvSpPr>
            <a:spLocks noGrp="1"/>
          </p:cNvSpPr>
          <p:nvPr>
            <p:ph idx="1"/>
          </p:nvPr>
        </p:nvSpPr>
        <p:spPr>
          <a:xfrm>
            <a:off x="457200" y="2438400"/>
            <a:ext cx="8229600" cy="3886200"/>
          </a:xfrm>
        </p:spPr>
        <p:txBody>
          <a:bodyPr>
            <a:normAutofit/>
          </a:bodyPr>
          <a:lstStyle/>
          <a:p>
            <a:pPr marL="0" indent="0">
              <a:buNone/>
            </a:pPr>
            <a:r>
              <a:rPr lang="en-US" sz="4000" b="1">
                <a:latin typeface="Times New Roman" panose="02020603050405020304" pitchFamily="18" charset="0"/>
                <a:cs typeface="Times New Roman" panose="02020603050405020304" pitchFamily="18" charset="0"/>
              </a:rPr>
              <a:t>Lesson 2</a:t>
            </a:r>
            <a:r>
              <a:rPr lang="en-US" sz="4000" b="1" smtClean="0">
                <a:latin typeface="Times New Roman" panose="02020603050405020304" pitchFamily="18" charset="0"/>
                <a:cs typeface="Times New Roman" panose="02020603050405020304" pitchFamily="18" charset="0"/>
              </a:rPr>
              <a:t>:</a:t>
            </a:r>
            <a:r>
              <a:rPr lang="en-US" sz="400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Factors that influence rates of </a:t>
            </a:r>
            <a:r>
              <a:rPr lang="en-US" sz="4000" dirty="0" smtClean="0">
                <a:latin typeface="Times New Roman" panose="02020603050405020304" pitchFamily="18" charset="0"/>
                <a:cs typeface="Times New Roman" panose="02020603050405020304" pitchFamily="18" charset="0"/>
              </a:rPr>
              <a:t>diffusion.</a:t>
            </a:r>
          </a:p>
          <a:p>
            <a:pPr marL="0" indent="0">
              <a:buNone/>
            </a:pPr>
            <a:r>
              <a:rPr lang="en-US" sz="4000" dirty="0" smtClean="0">
                <a:latin typeface="Times New Roman" panose="02020603050405020304" pitchFamily="18" charset="0"/>
                <a:cs typeface="Times New Roman" panose="02020603050405020304" pitchFamily="18" charset="0"/>
              </a:rPr>
              <a:t>Learning objective:</a:t>
            </a:r>
          </a:p>
          <a:p>
            <a:pPr>
              <a:buFont typeface="Wingdings" panose="05000000000000000000" pitchFamily="2" charset="2"/>
              <a:buChar char="Ø"/>
            </a:pPr>
            <a:r>
              <a:rPr lang="en-US" sz="4000" dirty="0" smtClean="0">
                <a:latin typeface="Times New Roman" panose="02020603050405020304" pitchFamily="18" charset="0"/>
                <a:cs typeface="Times New Roman" panose="02020603050405020304" pitchFamily="18" charset="0"/>
              </a:rPr>
              <a:t>Explain the factors that influence the rate of diffusion.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3988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Times New Roman" panose="02020603050405020304" pitchFamily="18" charset="0"/>
                <a:cs typeface="Times New Roman" panose="02020603050405020304" pitchFamily="18" charset="0"/>
              </a:rPr>
              <a:t>Factors</a:t>
            </a:r>
            <a:r>
              <a:rPr lang="en-US" sz="4000" dirty="0"/>
              <a:t> that influence rates of diffusion.</a:t>
            </a:r>
            <a:br>
              <a:rPr lang="en-US" sz="4000" dirty="0"/>
            </a:br>
            <a:endParaRPr lang="en-US" sz="4000" dirty="0"/>
          </a:p>
        </p:txBody>
      </p:sp>
      <p:sp>
        <p:nvSpPr>
          <p:cNvPr id="3" name="Content Placeholder 2"/>
          <p:cNvSpPr>
            <a:spLocks noGrp="1"/>
          </p:cNvSpPr>
          <p:nvPr>
            <p:ph idx="1"/>
          </p:nvPr>
        </p:nvSpPr>
        <p:spPr/>
        <p:txBody>
          <a:bodyPr>
            <a:normAutofit fontScale="92500"/>
          </a:bodyPr>
          <a:lstStyle/>
          <a:p>
            <a:pPr marL="0" indent="0">
              <a:buNone/>
            </a:pPr>
            <a:r>
              <a:rPr lang="en-US" sz="2800" b="1" dirty="0" smtClean="0">
                <a:latin typeface="Times New Roman" panose="02020603050405020304" pitchFamily="18" charset="0"/>
                <a:cs typeface="Times New Roman" panose="02020603050405020304" pitchFamily="18" charset="0"/>
              </a:rPr>
              <a:t>1.Diffusion distance: </a:t>
            </a:r>
            <a:r>
              <a:rPr lang="en-US" sz="2800" dirty="0" smtClean="0">
                <a:latin typeface="Times New Roman" panose="02020603050405020304" pitchFamily="18" charset="0"/>
                <a:cs typeface="Times New Roman" panose="02020603050405020304" pitchFamily="18" charset="0"/>
              </a:rPr>
              <a:t>When the distance to diffusion is long, the rate of diffusion decreases.</a:t>
            </a:r>
          </a:p>
          <a:p>
            <a:pPr marL="0" indent="0">
              <a:buNone/>
            </a:pPr>
            <a:r>
              <a:rPr lang="en-US" sz="2800" dirty="0" smtClean="0">
                <a:latin typeface="Times New Roman" panose="02020603050405020304" pitchFamily="18" charset="0"/>
                <a:cs typeface="Times New Roman" panose="02020603050405020304" pitchFamily="18" charset="0"/>
              </a:rPr>
              <a:t>It </a:t>
            </a:r>
            <a:r>
              <a:rPr lang="en-US" sz="2800" dirty="0">
                <a:latin typeface="Times New Roman" panose="02020603050405020304" pitchFamily="18" charset="0"/>
                <a:cs typeface="Times New Roman" panose="02020603050405020304" pitchFamily="18" charset="0"/>
              </a:rPr>
              <a:t>takes a longer time for molecules to diffuse across a thick membrane while It takes less time for molecules to diffuse across a thin membrane</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dirty="0" smtClean="0">
                <a:latin typeface="Times New Roman" panose="02020603050405020304" pitchFamily="18" charset="0"/>
                <a:cs typeface="Times New Roman" panose="02020603050405020304" pitchFamily="18" charset="0"/>
              </a:rPr>
              <a:t>2. </a:t>
            </a:r>
            <a:r>
              <a:rPr lang="en-US" sz="2800" b="1" dirty="0" smtClean="0">
                <a:latin typeface="Times New Roman" panose="02020603050405020304" pitchFamily="18" charset="0"/>
                <a:cs typeface="Times New Roman" panose="02020603050405020304" pitchFamily="18" charset="0"/>
              </a:rPr>
              <a:t>Temperature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When </a:t>
            </a:r>
            <a:r>
              <a:rPr lang="en-US" sz="2800" dirty="0">
                <a:latin typeface="Times New Roman" panose="02020603050405020304" pitchFamily="18" charset="0"/>
                <a:cs typeface="Times New Roman" panose="02020603050405020304" pitchFamily="18" charset="0"/>
              </a:rPr>
              <a:t>the temperature of particles is high, their kinetic energy increases and the particles move </a:t>
            </a:r>
            <a:r>
              <a:rPr lang="en-US" sz="2800" dirty="0" smtClean="0">
                <a:latin typeface="Times New Roman" panose="02020603050405020304" pitchFamily="18" charset="0"/>
                <a:cs typeface="Times New Roman" panose="02020603050405020304" pitchFamily="18" charset="0"/>
              </a:rPr>
              <a:t>faster. </a:t>
            </a:r>
            <a:endParaRPr lang="en-US" sz="2800" dirty="0"/>
          </a:p>
          <a:p>
            <a:pPr marL="0" indent="0">
              <a:buNone/>
            </a:pPr>
            <a:r>
              <a:rPr lang="en-US" sz="2800" dirty="0"/>
              <a:t>Therefore, the higher the temperature, the faster the particles will diffuse while the lower the temperature the lower the rate of diffusion.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2688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Times New Roman" panose="02020603050405020304" pitchFamily="18" charset="0"/>
                <a:cs typeface="Times New Roman" panose="02020603050405020304" pitchFamily="18" charset="0"/>
              </a:rPr>
              <a:t>Factors</a:t>
            </a:r>
            <a:r>
              <a:rPr lang="en-US" sz="4000" dirty="0"/>
              <a:t> that influence rates of diffusion.</a:t>
            </a:r>
            <a:br>
              <a:rPr lang="en-US" sz="4000" dirty="0"/>
            </a:br>
            <a:endParaRPr lang="en-US" sz="4000" dirty="0"/>
          </a:p>
        </p:txBody>
      </p:sp>
      <p:sp>
        <p:nvSpPr>
          <p:cNvPr id="3" name="Content Placeholder 2"/>
          <p:cNvSpPr>
            <a:spLocks noGrp="1"/>
          </p:cNvSpPr>
          <p:nvPr>
            <p:ph idx="1"/>
          </p:nvPr>
        </p:nvSpPr>
        <p:spPr/>
        <p:txBody>
          <a:bodyPr/>
          <a:lstStyle/>
          <a:p>
            <a:pPr marL="0" indent="0">
              <a:buNone/>
            </a:pPr>
            <a:r>
              <a:rPr lang="en-US" dirty="0" smtClean="0"/>
              <a:t>3.</a:t>
            </a:r>
            <a:r>
              <a:rPr lang="en-US" b="1" dirty="0" smtClean="0"/>
              <a:t>Concentration gradient: </a:t>
            </a:r>
            <a:r>
              <a:rPr lang="en-US" dirty="0" smtClean="0"/>
              <a:t>This </a:t>
            </a:r>
            <a:r>
              <a:rPr lang="en-US" dirty="0"/>
              <a:t>is the difference in the amount of particles present in two regions. </a:t>
            </a:r>
            <a:endParaRPr lang="en-US" dirty="0" smtClean="0"/>
          </a:p>
          <a:p>
            <a:pPr marL="0" indent="0">
              <a:buNone/>
            </a:pPr>
            <a:r>
              <a:rPr lang="en-US" dirty="0" smtClean="0"/>
              <a:t>When </a:t>
            </a:r>
            <a:r>
              <a:rPr lang="en-US" dirty="0"/>
              <a:t>the concentration gradient is low, diffusion rate is also slower. </a:t>
            </a:r>
          </a:p>
        </p:txBody>
      </p:sp>
      <p:pic>
        <p:nvPicPr>
          <p:cNvPr id="4" name="Picture 3"/>
          <p:cNvPicPr>
            <a:picLocks noChangeAspect="1"/>
          </p:cNvPicPr>
          <p:nvPr/>
        </p:nvPicPr>
        <p:blipFill>
          <a:blip r:embed="rId2"/>
          <a:stretch>
            <a:fillRect/>
          </a:stretch>
        </p:blipFill>
        <p:spPr>
          <a:xfrm>
            <a:off x="3222567" y="3162300"/>
            <a:ext cx="3003666" cy="2514600"/>
          </a:xfrm>
          <a:prstGeom prst="rect">
            <a:avLst/>
          </a:prstGeom>
        </p:spPr>
      </p:pic>
      <p:sp>
        <p:nvSpPr>
          <p:cNvPr id="5" name="Rectangle 4"/>
          <p:cNvSpPr/>
          <p:nvPr/>
        </p:nvSpPr>
        <p:spPr>
          <a:xfrm>
            <a:off x="1263534" y="5453253"/>
            <a:ext cx="6616931" cy="6427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sz="2800" i="1" dirty="0">
                <a:latin typeface="Times New Roman" panose="02020603050405020304" pitchFamily="18" charset="0"/>
                <a:cs typeface="Times New Roman" panose="02020603050405020304" pitchFamily="18" charset="0"/>
              </a:rPr>
              <a:t>Difference in concentration gradient </a:t>
            </a:r>
            <a:endParaRPr lang="en-US" sz="28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362200" y="4209288"/>
            <a:ext cx="1600200" cy="549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00" y="4130040"/>
            <a:ext cx="2362200" cy="2895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Molecules A</a:t>
            </a:r>
            <a:endParaRPr lang="en-US" dirty="0"/>
          </a:p>
        </p:txBody>
      </p:sp>
      <p:cxnSp>
        <p:nvCxnSpPr>
          <p:cNvPr id="12" name="Straight Arrow Connector 11"/>
          <p:cNvCxnSpPr/>
          <p:nvPr/>
        </p:nvCxnSpPr>
        <p:spPr>
          <a:xfrm flipV="1">
            <a:off x="990600" y="5006340"/>
            <a:ext cx="31242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 y="4987290"/>
            <a:ext cx="1752600" cy="3467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Molecules B</a:t>
            </a:r>
            <a:endParaRPr lang="en-US" dirty="0"/>
          </a:p>
        </p:txBody>
      </p:sp>
    </p:spTree>
    <p:extLst>
      <p:ext uri="{BB962C8B-B14F-4D97-AF65-F5344CB8AC3E}">
        <p14:creationId xmlns:p14="http://schemas.microsoft.com/office/powerpoint/2010/main" val="10675070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Times New Roman" panose="02020603050405020304" pitchFamily="18" charset="0"/>
                <a:cs typeface="Times New Roman" panose="02020603050405020304" pitchFamily="18" charset="0"/>
              </a:rPr>
              <a:t>Factors</a:t>
            </a:r>
            <a:r>
              <a:rPr lang="en-US" sz="4000" dirty="0"/>
              <a:t> that influence rates of diffusion.</a:t>
            </a:r>
            <a:br>
              <a:rPr lang="en-US" sz="4000" dirty="0"/>
            </a:br>
            <a:endParaRPr lang="en-US" sz="4000" dirty="0"/>
          </a:p>
        </p:txBody>
      </p:sp>
      <p:sp>
        <p:nvSpPr>
          <p:cNvPr id="3" name="Content Placeholder 2"/>
          <p:cNvSpPr>
            <a:spLocks noGrp="1"/>
          </p:cNvSpPr>
          <p:nvPr>
            <p:ph idx="1"/>
          </p:nvPr>
        </p:nvSpPr>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4.</a:t>
            </a:r>
            <a:r>
              <a:rPr lang="en-US" sz="3200"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Size </a:t>
            </a:r>
            <a:r>
              <a:rPr lang="en-US" sz="3200" b="1" dirty="0">
                <a:latin typeface="Times New Roman" panose="02020603050405020304" pitchFamily="18" charset="0"/>
                <a:cs typeface="Times New Roman" panose="02020603050405020304" pitchFamily="18" charset="0"/>
              </a:rPr>
              <a:t>of </a:t>
            </a:r>
            <a:r>
              <a:rPr lang="en-US" sz="3200" b="1" dirty="0" smtClean="0">
                <a:latin typeface="Times New Roman" panose="02020603050405020304" pitchFamily="18" charset="0"/>
                <a:cs typeface="Times New Roman" panose="02020603050405020304" pitchFamily="18" charset="0"/>
              </a:rPr>
              <a:t>molecules: </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Larger </a:t>
            </a:r>
            <a:r>
              <a:rPr lang="en-US" sz="3200" dirty="0">
                <a:latin typeface="Times New Roman" panose="02020603050405020304" pitchFamily="18" charset="0"/>
                <a:cs typeface="Times New Roman" panose="02020603050405020304" pitchFamily="18" charset="0"/>
              </a:rPr>
              <a:t>molecules are heavier and will diffuse at a slower rate compared to smaller molecules which are lighter</a:t>
            </a:r>
            <a:r>
              <a:rPr lang="en-US" sz="3200" dirty="0" smtClean="0">
                <a:latin typeface="Times New Roman" panose="02020603050405020304" pitchFamily="18" charset="0"/>
                <a:cs typeface="Times New Roman" panose="02020603050405020304" pitchFamily="18" charset="0"/>
              </a:rPr>
              <a:t>.</a:t>
            </a:r>
          </a:p>
          <a:p>
            <a:pPr marL="0" indent="0">
              <a:buNone/>
            </a:pPr>
            <a:r>
              <a:rPr lang="en-US" sz="3200" dirty="0" smtClean="0">
                <a:latin typeface="Times New Roman" panose="02020603050405020304" pitchFamily="18" charset="0"/>
                <a:cs typeface="Times New Roman" panose="02020603050405020304" pitchFamily="18" charset="0"/>
              </a:rPr>
              <a:t>5. </a:t>
            </a:r>
            <a:r>
              <a:rPr lang="en-US" sz="3200" b="1" dirty="0" smtClean="0">
                <a:latin typeface="Times New Roman" panose="02020603050405020304" pitchFamily="18" charset="0"/>
                <a:cs typeface="Times New Roman" panose="02020603050405020304" pitchFamily="18" charset="0"/>
              </a:rPr>
              <a:t>Surface </a:t>
            </a:r>
            <a:r>
              <a:rPr lang="en-US" sz="3200" b="1" dirty="0">
                <a:latin typeface="Times New Roman" panose="02020603050405020304" pitchFamily="18" charset="0"/>
                <a:cs typeface="Times New Roman" panose="02020603050405020304" pitchFamily="18" charset="0"/>
              </a:rPr>
              <a:t>area to volume ratio </a:t>
            </a:r>
            <a:r>
              <a:rPr lang="en-US" sz="3200" b="1" dirty="0" smtClean="0">
                <a:latin typeface="Times New Roman" panose="02020603050405020304" pitchFamily="18" charset="0"/>
                <a:cs typeface="Times New Roman" panose="02020603050405020304" pitchFamily="18" charset="0"/>
              </a:rPr>
              <a:t>:</a:t>
            </a:r>
          </a:p>
          <a:p>
            <a:pPr marL="0" indent="0">
              <a:buNone/>
            </a:pPr>
            <a:r>
              <a:rPr lang="en-US" sz="3200" dirty="0" smtClean="0">
                <a:latin typeface="Times New Roman" panose="02020603050405020304" pitchFamily="18" charset="0"/>
                <a:cs typeface="Times New Roman" panose="02020603050405020304" pitchFamily="18" charset="0"/>
              </a:rPr>
              <a:t>When </a:t>
            </a:r>
            <a:r>
              <a:rPr lang="en-US" sz="3200" dirty="0">
                <a:latin typeface="Times New Roman" panose="02020603050405020304" pitchFamily="18" charset="0"/>
                <a:cs typeface="Times New Roman" panose="02020603050405020304" pitchFamily="18" charset="0"/>
              </a:rPr>
              <a:t>the surface area to volume ratio is large, more of the substance diffuses across it than when it is </a:t>
            </a:r>
            <a:r>
              <a:rPr lang="en-US" sz="3200" dirty="0" smtClean="0">
                <a:latin typeface="Times New Roman" panose="02020603050405020304" pitchFamily="18" charset="0"/>
                <a:cs typeface="Times New Roman" panose="02020603050405020304" pitchFamily="18" charset="0"/>
              </a:rPr>
              <a:t>small.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483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8420</TotalTime>
  <Words>19592</Words>
  <Application>Microsoft Office PowerPoint</Application>
  <PresentationFormat>On-screen Show (4:3)</PresentationFormat>
  <Paragraphs>2094</Paragraphs>
  <Slides>374</Slides>
  <Notes>4</Notes>
  <HiddenSlides>0</HiddenSlides>
  <MMClips>0</MMClips>
  <ScaleCrop>false</ScaleCrop>
  <HeadingPairs>
    <vt:vector size="4" baseType="variant">
      <vt:variant>
        <vt:lpstr>Theme</vt:lpstr>
      </vt:variant>
      <vt:variant>
        <vt:i4>1</vt:i4>
      </vt:variant>
      <vt:variant>
        <vt:lpstr>Slide Titles</vt:lpstr>
      </vt:variant>
      <vt:variant>
        <vt:i4>374</vt:i4>
      </vt:variant>
    </vt:vector>
  </HeadingPairs>
  <TitlesOfParts>
    <vt:vector size="375" baseType="lpstr">
      <vt:lpstr>Flow</vt:lpstr>
      <vt:lpstr>SUBJECT: BIOLOGY </vt:lpstr>
      <vt:lpstr>  Lesson 1: General characteristics of animals: OBSERVE THE FOLLOWING PICTURE AND ANSWER THE QUESTIONS THAT FOLLOW: </vt:lpstr>
      <vt:lpstr>PowerPoint Presentation</vt:lpstr>
      <vt:lpstr>EXPECTED Answers</vt:lpstr>
      <vt:lpstr>PowerPoint Presentation</vt:lpstr>
      <vt:lpstr>General characteristics of animals(cont.)</vt:lpstr>
      <vt:lpstr>General characteristics of animals(cont.)</vt:lpstr>
      <vt:lpstr>Activity</vt:lpstr>
      <vt:lpstr>Expected answers </vt:lpstr>
      <vt:lpstr>Lesson 2: Phylum Chordate           </vt:lpstr>
      <vt:lpstr>  The main characteristics of organisms in phylum Chordate( Cont.) </vt:lpstr>
      <vt:lpstr> All the animals in the picture belong to phylum chordate</vt:lpstr>
      <vt:lpstr>FIVE CLASSES OF PHYLUM OF CHORDATE</vt:lpstr>
      <vt:lpstr>Main characteristics of animals in class Pisces ( Cont.) </vt:lpstr>
      <vt:lpstr>Main characteristics of animals in class Pisces  ( Cont.) </vt:lpstr>
      <vt:lpstr> External features of Tilapia fish </vt:lpstr>
      <vt:lpstr>Gaseous exchange in fish</vt:lpstr>
      <vt:lpstr> Adaptation of fish to aquatic environment.  How does fish survive in water? </vt:lpstr>
      <vt:lpstr>Adaptation of fish to aquatic environment. ( Cont.)</vt:lpstr>
      <vt:lpstr>FIVE CLASSES OF PHYLUM OF CHORDATE</vt:lpstr>
      <vt:lpstr> Main characteristics of animals in class Amphibia </vt:lpstr>
      <vt:lpstr>FIVE CLASSES OF PHYLUM OF CHORDATE (Cont.)</vt:lpstr>
      <vt:lpstr> Main characteristics of animals in Class Reptilia </vt:lpstr>
      <vt:lpstr>Main characteristics of animals in Class Reptilia </vt:lpstr>
      <vt:lpstr>FIVE CLASSES OF PHYLUM OF CHORDATE (Cont.)</vt:lpstr>
      <vt:lpstr> Main characteristics of Class Aves </vt:lpstr>
      <vt:lpstr> Adaptations of birds to their environment </vt:lpstr>
      <vt:lpstr>Adaptations of birds to their modes of feeding. </vt:lpstr>
      <vt:lpstr>Adaptations of birds to their modes of feeding. </vt:lpstr>
      <vt:lpstr> Birds have different types of feet to adapt them to their different environments </vt:lpstr>
      <vt:lpstr>Birds have different types of feet to adapt them to their different environments</vt:lpstr>
      <vt:lpstr>FIVE CLASSES OF PHYLUM OF CHORDATE (Cont.)</vt:lpstr>
      <vt:lpstr> Main characteristics of animals in Class Mammalia </vt:lpstr>
      <vt:lpstr>Main characteristics of animals in Class Mammalia</vt:lpstr>
      <vt:lpstr>Activities : </vt:lpstr>
      <vt:lpstr>Expected answers: </vt:lpstr>
      <vt:lpstr> LESSON 3: Phylum Arthropoda </vt:lpstr>
      <vt:lpstr> Main characteristics of organisms in phylum Arthropoda </vt:lpstr>
      <vt:lpstr> The 5 classes of phylum Arthropoda are: </vt:lpstr>
      <vt:lpstr> Main characteristics of organisms in class Insecta </vt:lpstr>
      <vt:lpstr>Main characteristics of organisms in class Insecta </vt:lpstr>
      <vt:lpstr>The 5 classes of phylum Arthropoda are:</vt:lpstr>
      <vt:lpstr>Main features (Characteristics) of organisms in class Arachnida  </vt:lpstr>
      <vt:lpstr>The 5 classes of phylum Arthropoda are:</vt:lpstr>
      <vt:lpstr> Main characteristics of organisms in class Crustacea </vt:lpstr>
      <vt:lpstr> The 5 classes of phylum Arthropoda are:</vt:lpstr>
      <vt:lpstr> Main characteristics of organisms in class Diplopoda </vt:lpstr>
      <vt:lpstr>The 5 classes of phylum Arthropoda are:</vt:lpstr>
      <vt:lpstr> Main characteristics of organisms in class Chilopoda </vt:lpstr>
      <vt:lpstr>Economic importance of arthropods to human.</vt:lpstr>
      <vt:lpstr>Harmfulness of arthropods</vt:lpstr>
      <vt:lpstr> Other Phyla belonging to Kingdom Animalia </vt:lpstr>
      <vt:lpstr>Other Phyla belonging to Kingdom Animalia</vt:lpstr>
      <vt:lpstr>Other Phyla belonging to Kingdom Animalia</vt:lpstr>
      <vt:lpstr>Other Phyla belonging to Kingdom Animalia</vt:lpstr>
      <vt:lpstr>Other Phyla belonging to Kingdom Animalia</vt:lpstr>
      <vt:lpstr>Other Phyla belonging to Kingdom Animalia</vt:lpstr>
      <vt:lpstr>Other Phyla belonging to Kingdom Animalia</vt:lpstr>
      <vt:lpstr>Unit 2: Introduction to environmental Biology.</vt:lpstr>
      <vt:lpstr>PowerPoint Presentation</vt:lpstr>
      <vt:lpstr>Terms used in ecology.</vt:lpstr>
      <vt:lpstr>Terms used in ecology</vt:lpstr>
      <vt:lpstr>Terms used in ecology.</vt:lpstr>
      <vt:lpstr>Terms used in ecology.</vt:lpstr>
      <vt:lpstr>Food chains and food webs.</vt:lpstr>
      <vt:lpstr>Observe carefully the figures below and answer the following questions: </vt:lpstr>
      <vt:lpstr>Lesson 2: Food chains and food webs.  Activity on the lesson 2:</vt:lpstr>
      <vt:lpstr>Expected answers: </vt:lpstr>
      <vt:lpstr>Food chains or Trophic chains</vt:lpstr>
      <vt:lpstr>Food chains or Trophic chains</vt:lpstr>
      <vt:lpstr>Food chains or Trophic chains</vt:lpstr>
      <vt:lpstr>Food chains or Trophic chains</vt:lpstr>
      <vt:lpstr>Food web/ Trophic web</vt:lpstr>
      <vt:lpstr>Food web/ Trophic web</vt:lpstr>
      <vt:lpstr>Food web/ Trophic web</vt:lpstr>
      <vt:lpstr>Energy flow in ecosystems</vt:lpstr>
      <vt:lpstr>Energy flow in ecosystems</vt:lpstr>
      <vt:lpstr> Ecological pyramids </vt:lpstr>
      <vt:lpstr>Ecological pyramids</vt:lpstr>
      <vt:lpstr>Ecological pyramids</vt:lpstr>
      <vt:lpstr>Ecological pyramids</vt:lpstr>
      <vt:lpstr>END UNIT ASSESSEMENT </vt:lpstr>
      <vt:lpstr>END UNIT ASSESSEMENT (cont.)</vt:lpstr>
      <vt:lpstr>2. Observe carefully the figure bellow and answer the following questions: </vt:lpstr>
      <vt:lpstr>Q3</vt:lpstr>
      <vt:lpstr>Questions: </vt:lpstr>
      <vt:lpstr>Expected answers </vt:lpstr>
      <vt:lpstr>Unit 3: Passive movement of substances across the cell membrane.</vt:lpstr>
      <vt:lpstr>Diffusion and its importance</vt:lpstr>
      <vt:lpstr>Diffusion</vt:lpstr>
      <vt:lpstr>Investigating diffusion though experiments  </vt:lpstr>
      <vt:lpstr>Investigating diffusion though experiments  </vt:lpstr>
      <vt:lpstr>Importance of diffusion  plants.</vt:lpstr>
      <vt:lpstr>Importance of diffusion  plants.</vt:lpstr>
      <vt:lpstr>Importance of diffusion animals.</vt:lpstr>
      <vt:lpstr>Factors that influence rates of diffusion. </vt:lpstr>
      <vt:lpstr>Factors that influence rates of diffusion. </vt:lpstr>
      <vt:lpstr>Factors that influence rates of diffusion. </vt:lpstr>
      <vt:lpstr>Factors that influence rates of diffusion. </vt:lpstr>
      <vt:lpstr>Factors that influence rates of diffusion.</vt:lpstr>
      <vt:lpstr>Osmosis, turgidity, turgor pressure, plasmolysis, flaccidity and importance of water potential and osmosis.</vt:lpstr>
      <vt:lpstr>Osmosis,</vt:lpstr>
      <vt:lpstr>Diluted and concentrated solutions</vt:lpstr>
      <vt:lpstr>Investigate osmosis through experiments</vt:lpstr>
      <vt:lpstr>Investigate osmosis through experiments</vt:lpstr>
      <vt:lpstr>Investigate osmosis through experiments</vt:lpstr>
      <vt:lpstr>Importance/Role of osmosis in plants and animals.</vt:lpstr>
      <vt:lpstr>Turgidity</vt:lpstr>
      <vt:lpstr>Turgidity</vt:lpstr>
      <vt:lpstr>PLASMOLYSIS and Flaccidity</vt:lpstr>
      <vt:lpstr>PLASMOLYSIS</vt:lpstr>
      <vt:lpstr>Role of turgor pressure</vt:lpstr>
      <vt:lpstr>Passive movement</vt:lpstr>
      <vt:lpstr>Unit 4: Active transport</vt:lpstr>
      <vt:lpstr>ACTIVE AND PASSIVE TRANSPORT</vt:lpstr>
      <vt:lpstr>Active transport.</vt:lpstr>
      <vt:lpstr>Comparison between active and passive transport.</vt:lpstr>
      <vt:lpstr> The role of proteins in active transport </vt:lpstr>
      <vt:lpstr> Role of active transport in living organisms </vt:lpstr>
      <vt:lpstr>Factors affecting active transport.</vt:lpstr>
      <vt:lpstr>Factors affecting active transport.</vt:lpstr>
      <vt:lpstr>Factors affecting active transport</vt:lpstr>
      <vt:lpstr>Role of proteins in active transport across the membrane. </vt:lpstr>
      <vt:lpstr>Endocytosis. </vt:lpstr>
      <vt:lpstr>Phagocytosis</vt:lpstr>
      <vt:lpstr>Pinocytosis</vt:lpstr>
      <vt:lpstr>Exocytosis. </vt:lpstr>
      <vt:lpstr>Exocytosis </vt:lpstr>
      <vt:lpstr> Unit 5: Identification of food components </vt:lpstr>
      <vt:lpstr> Components of food substances </vt:lpstr>
      <vt:lpstr>Types of carbohydrates</vt:lpstr>
      <vt:lpstr> Test for starch </vt:lpstr>
      <vt:lpstr>Test for starch</vt:lpstr>
      <vt:lpstr>Test for starch </vt:lpstr>
      <vt:lpstr>Test for starch </vt:lpstr>
      <vt:lpstr>Reducing and non-reducing sugars</vt:lpstr>
      <vt:lpstr>Test for reducing sugars</vt:lpstr>
      <vt:lpstr>TEST FOR REDUCING SUGAR BY BENEDICT’S TEST</vt:lpstr>
      <vt:lpstr>TEST FOR SUGAR</vt:lpstr>
      <vt:lpstr>Observation during Benedict test</vt:lpstr>
      <vt:lpstr>Observation during Benedict test</vt:lpstr>
      <vt:lpstr>Test for non reducing sugar.</vt:lpstr>
      <vt:lpstr>Test for proteins( Biuret Test)</vt:lpstr>
      <vt:lpstr>Observation during protein test by Biuret test. </vt:lpstr>
      <vt:lpstr>Test for proteins Using Millon’s reagents</vt:lpstr>
      <vt:lpstr>Test for lipids</vt:lpstr>
      <vt:lpstr> TESTING FOR VITAMIN C </vt:lpstr>
      <vt:lpstr> UNIT 6: ENZYMES </vt:lpstr>
      <vt:lpstr>CATALYST</vt:lpstr>
      <vt:lpstr>ENZYMES.</vt:lpstr>
      <vt:lpstr> TYPES OF ENZYMES</vt:lpstr>
      <vt:lpstr>Types of enzymes</vt:lpstr>
      <vt:lpstr>Sites of production and function of enzymes</vt:lpstr>
      <vt:lpstr>Characteristics or properties of enzymes.</vt:lpstr>
      <vt:lpstr>Characteristics or properties of enzymes</vt:lpstr>
      <vt:lpstr>Characteristics or properties of enzymes</vt:lpstr>
      <vt:lpstr>Characteristics or properties of enzymes</vt:lpstr>
      <vt:lpstr>Characteristics or properties of enzymes</vt:lpstr>
      <vt:lpstr>Characteristics or properties of enzymes</vt:lpstr>
      <vt:lpstr>Characteristics or properties of enzymes</vt:lpstr>
      <vt:lpstr>Characteristics or properties of enzymes</vt:lpstr>
      <vt:lpstr>Characteristics or properties of enzymes</vt:lpstr>
      <vt:lpstr>Factors affecting enzyme activity.</vt:lpstr>
      <vt:lpstr>Factors affecting enzyme activity.</vt:lpstr>
      <vt:lpstr> Factors affecting enzyme activity.</vt:lpstr>
      <vt:lpstr>Factors affecting enzyme activity.</vt:lpstr>
      <vt:lpstr>Factors affecting enzyme activity</vt:lpstr>
      <vt:lpstr>Factors affecting enzyme activity</vt:lpstr>
      <vt:lpstr>Factors affecting enzyme activity</vt:lpstr>
      <vt:lpstr>Importance of enzymes in all living organisms</vt:lpstr>
      <vt:lpstr>Mode of action of enzymes</vt:lpstr>
      <vt:lpstr>A KEY AND LOCK MECHANISM IN ENZYME ACTIVITY.</vt:lpstr>
      <vt:lpstr>A KEY AND LOCK MECHANISM IN ENZYME ACTIVITY.</vt:lpstr>
      <vt:lpstr>Unit 7: Photosynthesis.</vt:lpstr>
      <vt:lpstr>Definition of photosynthesis</vt:lpstr>
      <vt:lpstr>Word equation and chemical equation of for photosynthesis </vt:lpstr>
      <vt:lpstr> Experiment to show that oxygen is produced during photosynthesis.   </vt:lpstr>
      <vt:lpstr>Experiment to show that oxygen is produced during photosynthesis</vt:lpstr>
      <vt:lpstr>Necessary conditions or requirements for photosynthesis</vt:lpstr>
      <vt:lpstr> To investigate the necessity of carbon dioxide in photosynthesis.  </vt:lpstr>
      <vt:lpstr>To investigate the necessity of carbon dioxide in photosynthesis.  </vt:lpstr>
      <vt:lpstr>To investigate the necessity of carbon dioxide in photosynthesis</vt:lpstr>
      <vt:lpstr>Limiting factors of photosynthesis.</vt:lpstr>
      <vt:lpstr>Limiting factors of photosynthesis.</vt:lpstr>
      <vt:lpstr>Limiting factors of photosynthesis</vt:lpstr>
      <vt:lpstr>Limiting factors of photosynthesis</vt:lpstr>
      <vt:lpstr>Limiting factors of photosynthesis</vt:lpstr>
      <vt:lpstr>Limiting factors of photosynthesis</vt:lpstr>
      <vt:lpstr>Limiting factors of photosynthesis</vt:lpstr>
      <vt:lpstr>Limiting factors of photosynthesis</vt:lpstr>
      <vt:lpstr>Limiting factors of photosynthesis</vt:lpstr>
      <vt:lpstr>Limiting factors of photosynthesis</vt:lpstr>
      <vt:lpstr>Adaptations of the leaf for photosynthesis </vt:lpstr>
      <vt:lpstr>             Internal structure of the leaf </vt:lpstr>
      <vt:lpstr>Function of  internal parts of a leaf</vt:lpstr>
      <vt:lpstr>Adaptations of the leaf for photosynthesis</vt:lpstr>
      <vt:lpstr>Adaptations of the leaf for photosynthesis</vt:lpstr>
      <vt:lpstr>Importance of photosynthesis </vt:lpstr>
      <vt:lpstr>Importance of photosynthesis </vt:lpstr>
      <vt:lpstr>Mineral requirements for synthesis of proteins and chlorophyll</vt:lpstr>
      <vt:lpstr>Mineral requirements for synthesis of proteins and chlorophyll</vt:lpstr>
      <vt:lpstr>Use and dangers of nitrogen and other fertilizers </vt:lpstr>
      <vt:lpstr>Harmful effects of nitrogen fertilizers to the environment</vt:lpstr>
      <vt:lpstr>Harmful effects of nitrogen fertilizers to the environment</vt:lpstr>
      <vt:lpstr>  Unit 8:Transport of water, minerals and organic foods in plants. </vt:lpstr>
      <vt:lpstr> Necessity of transport in living things</vt:lpstr>
      <vt:lpstr>TRANSPORT OF MATERIALS IN A PLANT</vt:lpstr>
      <vt:lpstr>Transport system in plants. </vt:lpstr>
      <vt:lpstr>VASCULAR BUNDLES</vt:lpstr>
      <vt:lpstr>Water and minerals uptake</vt:lpstr>
      <vt:lpstr> Transverse section of dicot and monocot roots</vt:lpstr>
      <vt:lpstr>Adaptations of the root hair cells  </vt:lpstr>
      <vt:lpstr> Absorption of water and how it moves from the root hair cell to the root xylem</vt:lpstr>
      <vt:lpstr>Movement of water from the soil into root.</vt:lpstr>
      <vt:lpstr>Movement of ions from the soil into root.</vt:lpstr>
      <vt:lpstr>Source and sink of food products </vt:lpstr>
      <vt:lpstr>Source and sink of food products </vt:lpstr>
      <vt:lpstr>Transpiration. </vt:lpstr>
      <vt:lpstr>Transpiration.</vt:lpstr>
      <vt:lpstr> Leaf structure in relation to transpiration</vt:lpstr>
      <vt:lpstr> Factors that affect the rate of transpiration</vt:lpstr>
      <vt:lpstr>Factors that affect the rate of transpiration</vt:lpstr>
      <vt:lpstr>Factors that affect the rate of transpiration</vt:lpstr>
      <vt:lpstr>Adaptations of plants to different environment conditions.</vt:lpstr>
      <vt:lpstr>Adaptations of Xerophytes plants to dry areas</vt:lpstr>
      <vt:lpstr>Adaptations of Xerophytes plants to dry areas</vt:lpstr>
      <vt:lpstr>Adaptations of Xerophytes plants to dry areas</vt:lpstr>
      <vt:lpstr>Adaptations of mesophytes to their habitats  </vt:lpstr>
      <vt:lpstr>Adaptations of mesophytes to their habitats  </vt:lpstr>
      <vt:lpstr>Adaptations of Xerophytes plants to water or wet places</vt:lpstr>
      <vt:lpstr>Adaptations of Xerophytes plants to water or wet places</vt:lpstr>
      <vt:lpstr>Translocation of organic foods.</vt:lpstr>
      <vt:lpstr>Unit 9: Gaseous exchange in humans and plants.</vt:lpstr>
      <vt:lpstr>Gaseous exchange</vt:lpstr>
      <vt:lpstr>Importance of gaseous exchange</vt:lpstr>
      <vt:lpstr>Respiratory surfaces and their characteristics</vt:lpstr>
      <vt:lpstr>Mechanism of breathing in humans</vt:lpstr>
      <vt:lpstr>Two phases of breathing. </vt:lpstr>
      <vt:lpstr>Mechanism of breathing in humans</vt:lpstr>
      <vt:lpstr> Human breathing system</vt:lpstr>
      <vt:lpstr>Gaseous exchange at the alveoli and respiratory diseases, their causes, spreads and preventive measures.  </vt:lpstr>
      <vt:lpstr> Gaseous exchange in the alveolus</vt:lpstr>
      <vt:lpstr>Features of alveolus that enables gaseous exchange.</vt:lpstr>
      <vt:lpstr>Respiratory diseases, their causes, spreads and preventive measures</vt:lpstr>
      <vt:lpstr>Respiratory diseases, their causes, spreads and preventive measures</vt:lpstr>
      <vt:lpstr>Respiratory diseases, their causes, spreads and preventive measures</vt:lpstr>
      <vt:lpstr>Respiratory diseases, their causes, spreads and preventive measures</vt:lpstr>
      <vt:lpstr>Structure of a leaf and gaseous exchange in plants.  </vt:lpstr>
      <vt:lpstr>        Gaseous exchange in plants.  </vt:lpstr>
      <vt:lpstr>                    Open stoma </vt:lpstr>
      <vt:lpstr> Gaseous exchange in plants </vt:lpstr>
      <vt:lpstr> Gaseous exchange in the leaf of a terrestrial plant</vt:lpstr>
      <vt:lpstr>Gaseous exchange</vt:lpstr>
      <vt:lpstr>Unit 10: Excretion in humans</vt:lpstr>
      <vt:lpstr>Excretion in humans</vt:lpstr>
      <vt:lpstr>Excretory organs and excretory products.  </vt:lpstr>
      <vt:lpstr>Role of the liver in excretion and Structure of the human urinary system.  </vt:lpstr>
      <vt:lpstr>Role of the liver in excretion</vt:lpstr>
      <vt:lpstr>Role of the liver in excretion</vt:lpstr>
      <vt:lpstr> Structure of the human urinary system </vt:lpstr>
      <vt:lpstr> Function of parts of the urinary system </vt:lpstr>
      <vt:lpstr>Function of parts of the urinary system</vt:lpstr>
      <vt:lpstr>Structure of human kidney and Process of urine formation </vt:lpstr>
      <vt:lpstr>Structure of human kidney</vt:lpstr>
      <vt:lpstr>           The nephron</vt:lpstr>
      <vt:lpstr> Structure of the nephron</vt:lpstr>
      <vt:lpstr> Urine formation </vt:lpstr>
      <vt:lpstr>Urine formation</vt:lpstr>
      <vt:lpstr>Urine formation</vt:lpstr>
      <vt:lpstr>Factors affecting concentration of urine and Practices that maintain healthy urinary system</vt:lpstr>
      <vt:lpstr>Factors affecting concentration of urine</vt:lpstr>
      <vt:lpstr>Factors affecting concentration of urine</vt:lpstr>
      <vt:lpstr>Practices that maintain healthy urinary system  </vt:lpstr>
      <vt:lpstr> Unit 11: Joints and movement</vt:lpstr>
      <vt:lpstr>   KEY TERMS   </vt:lpstr>
      <vt:lpstr>          TYPES OF JOINTS.  </vt:lpstr>
      <vt:lpstr>TYPES OF JOINTS.  </vt:lpstr>
      <vt:lpstr>Fixed joint</vt:lpstr>
      <vt:lpstr>Movable joints</vt:lpstr>
      <vt:lpstr>Gliding joints</vt:lpstr>
      <vt:lpstr>Synovial joints:</vt:lpstr>
      <vt:lpstr>Structure of a synovial joint. </vt:lpstr>
      <vt:lpstr> A synovial joint</vt:lpstr>
      <vt:lpstr>Action of antagonistic muscles in movement of a hinge joint </vt:lpstr>
      <vt:lpstr>Action of antagonistic between biceps and triceps</vt:lpstr>
      <vt:lpstr>Action of antagonistic between biceps and triceps</vt:lpstr>
      <vt:lpstr>Practices that promote healthy bones and joints.</vt:lpstr>
      <vt:lpstr>Practices that promote healthy bones and joints.</vt:lpstr>
      <vt:lpstr> Unit 12: Infectious diseases </vt:lpstr>
      <vt:lpstr>Transmission of infectious diseases </vt:lpstr>
      <vt:lpstr>        Key terms about infectious diseases </vt:lpstr>
      <vt:lpstr>Transmission of infectious diseases </vt:lpstr>
      <vt:lpstr>Transmission of infectious diseases </vt:lpstr>
      <vt:lpstr>Transmission of infectious diseases </vt:lpstr>
      <vt:lpstr>                 Defense against infection</vt:lpstr>
      <vt:lpstr>                             The body's first line of defense mechanisms that prevent harmful micro-organisms from entering the body.  </vt:lpstr>
      <vt:lpstr> Body’s second line of defense</vt:lpstr>
      <vt:lpstr> Phagocytosis in white blood cells</vt:lpstr>
      <vt:lpstr> Immunity</vt:lpstr>
      <vt:lpstr> Types of immunity</vt:lpstr>
      <vt:lpstr>Types of immunity</vt:lpstr>
      <vt:lpstr>Types of immunity</vt:lpstr>
      <vt:lpstr>Symptoms, prevention of common diseases</vt:lpstr>
      <vt:lpstr>Malaria</vt:lpstr>
      <vt:lpstr>Symptoms of malaria  </vt:lpstr>
      <vt:lpstr> Prevention of malaria </vt:lpstr>
      <vt:lpstr>Prevention of malaria</vt:lpstr>
      <vt:lpstr>Prevention of malaria</vt:lpstr>
      <vt:lpstr>Cholera</vt:lpstr>
      <vt:lpstr>Control and treatment of cholera  </vt:lpstr>
      <vt:lpstr>Control and treatment of cholera  </vt:lpstr>
      <vt:lpstr>HIV and AIDS</vt:lpstr>
      <vt:lpstr> Prevention of HIV/AIDS SPREAD</vt:lpstr>
      <vt:lpstr>Tuberculosis</vt:lpstr>
      <vt:lpstr> Prevention of tuberculosis</vt:lpstr>
      <vt:lpstr>Ebola</vt:lpstr>
      <vt:lpstr>Prevention of Ebola</vt:lpstr>
      <vt:lpstr> Unit 13: Immunity and vaccination </vt:lpstr>
      <vt:lpstr>                   Antigens  </vt:lpstr>
      <vt:lpstr>                  Antibodies. </vt:lpstr>
      <vt:lpstr> Antigen–antibody reaction </vt:lpstr>
      <vt:lpstr>Defensive mechanisms used by antibodies</vt:lpstr>
      <vt:lpstr>Defensive mechanisms used by antibodies</vt:lpstr>
      <vt:lpstr>Immune response </vt:lpstr>
      <vt:lpstr>Types of immune system. </vt:lpstr>
      <vt:lpstr>Types of immune system.</vt:lpstr>
      <vt:lpstr>Immunization /Vaccination </vt:lpstr>
      <vt:lpstr>Immunization or Vaccination</vt:lpstr>
      <vt:lpstr>Autoimmune response and Type 1 diabetes.</vt:lpstr>
      <vt:lpstr>Autoimmune response and Type 1 diabetes.</vt:lpstr>
      <vt:lpstr>Autoimmune response and Type 1 diabetes.</vt:lpstr>
      <vt:lpstr> Unit 14 Sexual behavior and sexual response </vt:lpstr>
      <vt:lpstr>Puberty (boys and girls), sexual thought and feelings, love and care. </vt:lpstr>
      <vt:lpstr>The problems faced during puberty</vt:lpstr>
      <vt:lpstr>People and sexual relationships and Sexual problems and disappointment</vt:lpstr>
      <vt:lpstr>Sexual relationships</vt:lpstr>
      <vt:lpstr>Sexual problems and disappointment. </vt:lpstr>
      <vt:lpstr>Sexual problems and disappointment. </vt:lpstr>
      <vt:lpstr>Sexual behaviors are unacceptable in the Rwandan culture:</vt:lpstr>
      <vt:lpstr>Sexual behaviors are unacceptable in the Rwandan culture:</vt:lpstr>
      <vt:lpstr>Sexuality, age and culture and Violation of human rights .</vt:lpstr>
      <vt:lpstr>Sexuality, age and culture and Violation of human rights .</vt:lpstr>
      <vt:lpstr>Unit 15: Pregnancy prevention.</vt:lpstr>
      <vt:lpstr>CONTRACEPTIVES</vt:lpstr>
      <vt:lpstr>CONTRACEPTIVES</vt:lpstr>
      <vt:lpstr>Importance of using contraceptives: </vt:lpstr>
      <vt:lpstr>Natural contraceptive methods</vt:lpstr>
      <vt:lpstr>Advantages of natural contraception  </vt:lpstr>
      <vt:lpstr>Disadvantages of natural contraception  </vt:lpstr>
      <vt:lpstr> Types of natural contraception </vt:lpstr>
      <vt:lpstr>Types of natural contraception</vt:lpstr>
      <vt:lpstr>Types of natural contraception</vt:lpstr>
      <vt:lpstr>  The Billings Ovulation Method </vt:lpstr>
      <vt:lpstr>Artificial contraceptive methods</vt:lpstr>
      <vt:lpstr>Artificial contraceptive methods</vt:lpstr>
      <vt:lpstr>Artificial contraceptive methods</vt:lpstr>
      <vt:lpstr>Artificial contraceptive methods</vt:lpstr>
      <vt:lpstr>Artificial contraceptive methods</vt:lpstr>
      <vt:lpstr>Artificial contraceptive methods</vt:lpstr>
      <vt:lpstr>Artificial contraceptive methods</vt:lpstr>
      <vt:lpstr>Artificial contraceptive method</vt:lpstr>
      <vt:lpstr>Artificial contraceptive method</vt:lpstr>
      <vt:lpstr>           Menopause  </vt:lpstr>
      <vt:lpstr>Unit 16: Reducing risk of STIs and HIV.</vt:lpstr>
      <vt:lpstr>Sexually Transmitted Infections (STIs)</vt:lpstr>
      <vt:lpstr>Sexually Transmitted Infections (STIs)</vt:lpstr>
      <vt:lpstr>Sexually Transmitted Infections (STIs)</vt:lpstr>
      <vt:lpstr>Sexually Transmitted Infections (STIs)</vt:lpstr>
      <vt:lpstr>Sexually Transmitted Infections (STIs)</vt:lpstr>
      <vt:lpstr>SOME COMMON SIGNS AND SYMPTOMS IN MEN AS WELL AS IN FEMALES DURING STIs</vt:lpstr>
      <vt:lpstr>Transmission of HIV infection and ways of reducing STIs and HIV  </vt:lpstr>
      <vt:lpstr>Transmission of HIV infection </vt:lpstr>
      <vt:lpstr>WAYS OF REDUCING STIS AND HIV</vt:lpstr>
      <vt:lpstr>Treatments of STIs and HIV infection.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 BIOLOGY</dc:title>
  <dc:creator>USER1</dc:creator>
  <cp:lastModifiedBy>ISAAC</cp:lastModifiedBy>
  <cp:revision>1884</cp:revision>
  <cp:lastPrinted>2024-04-29T08:04:06Z</cp:lastPrinted>
  <dcterms:created xsi:type="dcterms:W3CDTF">2019-08-08T15:11:57Z</dcterms:created>
  <dcterms:modified xsi:type="dcterms:W3CDTF">2025-01-02T07:22:47Z</dcterms:modified>
</cp:coreProperties>
</file>